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82"/>
  </p:notesMasterIdLst>
  <p:sldIdLst>
    <p:sldId id="256" r:id="rId5"/>
    <p:sldId id="258" r:id="rId6"/>
    <p:sldId id="438" r:id="rId7"/>
    <p:sldId id="439" r:id="rId8"/>
    <p:sldId id="440" r:id="rId9"/>
    <p:sldId id="441" r:id="rId10"/>
    <p:sldId id="442" r:id="rId11"/>
    <p:sldId id="443" r:id="rId12"/>
    <p:sldId id="444" r:id="rId13"/>
    <p:sldId id="445" r:id="rId14"/>
    <p:sldId id="446" r:id="rId15"/>
    <p:sldId id="447" r:id="rId16"/>
    <p:sldId id="448" r:id="rId17"/>
    <p:sldId id="449" r:id="rId18"/>
    <p:sldId id="450" r:id="rId19"/>
    <p:sldId id="451" r:id="rId20"/>
    <p:sldId id="452" r:id="rId21"/>
    <p:sldId id="453" r:id="rId22"/>
    <p:sldId id="454" r:id="rId23"/>
    <p:sldId id="455" r:id="rId24"/>
    <p:sldId id="456" r:id="rId25"/>
    <p:sldId id="457" r:id="rId26"/>
    <p:sldId id="458" r:id="rId27"/>
    <p:sldId id="459" r:id="rId28"/>
    <p:sldId id="460" r:id="rId29"/>
    <p:sldId id="461" r:id="rId30"/>
    <p:sldId id="462" r:id="rId31"/>
    <p:sldId id="466" r:id="rId32"/>
    <p:sldId id="463" r:id="rId33"/>
    <p:sldId id="464" r:id="rId34"/>
    <p:sldId id="467" r:id="rId35"/>
    <p:sldId id="468" r:id="rId36"/>
    <p:sldId id="469" r:id="rId37"/>
    <p:sldId id="470" r:id="rId38"/>
    <p:sldId id="471" r:id="rId39"/>
    <p:sldId id="472" r:id="rId40"/>
    <p:sldId id="473" r:id="rId41"/>
    <p:sldId id="474" r:id="rId42"/>
    <p:sldId id="476" r:id="rId43"/>
    <p:sldId id="475" r:id="rId44"/>
    <p:sldId id="477" r:id="rId45"/>
    <p:sldId id="478" r:id="rId46"/>
    <p:sldId id="479" r:id="rId47"/>
    <p:sldId id="480" r:id="rId48"/>
    <p:sldId id="481" r:id="rId49"/>
    <p:sldId id="482" r:id="rId50"/>
    <p:sldId id="483" r:id="rId51"/>
    <p:sldId id="484" r:id="rId52"/>
    <p:sldId id="485" r:id="rId53"/>
    <p:sldId id="486" r:id="rId54"/>
    <p:sldId id="487" r:id="rId55"/>
    <p:sldId id="488" r:id="rId56"/>
    <p:sldId id="490" r:id="rId57"/>
    <p:sldId id="491" r:id="rId58"/>
    <p:sldId id="492" r:id="rId59"/>
    <p:sldId id="493" r:id="rId60"/>
    <p:sldId id="494" r:id="rId61"/>
    <p:sldId id="495" r:id="rId62"/>
    <p:sldId id="496" r:id="rId63"/>
    <p:sldId id="497" r:id="rId64"/>
    <p:sldId id="498" r:id="rId65"/>
    <p:sldId id="499" r:id="rId66"/>
    <p:sldId id="500" r:id="rId67"/>
    <p:sldId id="501" r:id="rId68"/>
    <p:sldId id="502" r:id="rId69"/>
    <p:sldId id="503" r:id="rId70"/>
    <p:sldId id="504" r:id="rId71"/>
    <p:sldId id="505" r:id="rId72"/>
    <p:sldId id="506" r:id="rId73"/>
    <p:sldId id="507" r:id="rId74"/>
    <p:sldId id="508" r:id="rId75"/>
    <p:sldId id="509" r:id="rId76"/>
    <p:sldId id="510" r:id="rId77"/>
    <p:sldId id="511" r:id="rId78"/>
    <p:sldId id="512" r:id="rId79"/>
    <p:sldId id="513" r:id="rId80"/>
    <p:sldId id="426" r:id="rId81"/>
  </p:sldIdLst>
  <p:sldSz cx="9144000" cy="6858000" type="screen4x3"/>
  <p:notesSz cx="6797675" cy="9874250"/>
  <p:custDataLst>
    <p:tags r:id="rId83"/>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12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28" autoAdjust="0"/>
    <p:restoredTop sz="94638" autoAdjust="0"/>
  </p:normalViewPr>
  <p:slideViewPr>
    <p:cSldViewPr>
      <p:cViewPr>
        <p:scale>
          <a:sx n="70" d="100"/>
          <a:sy n="70" d="100"/>
        </p:scale>
        <p:origin x="-1572" y="-258"/>
      </p:cViewPr>
      <p:guideLst>
        <p:guide orient="horz" pos="2160"/>
        <p:guide pos="2880"/>
      </p:guideLst>
    </p:cSldViewPr>
  </p:slideViewPr>
  <p:outlineViewPr>
    <p:cViewPr>
      <p:scale>
        <a:sx n="33" d="100"/>
        <a:sy n="33" d="100"/>
      </p:scale>
      <p:origin x="0" y="598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notesMaster" Target="notesMasters/notesMaster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713"/>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GB" dirty="0"/>
          </a:p>
        </p:txBody>
      </p:sp>
      <p:sp>
        <p:nvSpPr>
          <p:cNvPr id="3" name="Date Placeholder 2"/>
          <p:cNvSpPr>
            <a:spLocks noGrp="1"/>
          </p:cNvSpPr>
          <p:nvPr>
            <p:ph type="dt" idx="1"/>
          </p:nvPr>
        </p:nvSpPr>
        <p:spPr>
          <a:xfrm>
            <a:off x="3850443" y="0"/>
            <a:ext cx="2945659" cy="493713"/>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8D4DA8F5-F804-4FB2-8A6B-A884CF09C514}" type="datetimeFigureOut">
              <a:rPr lang="en-US"/>
              <a:pPr>
                <a:defRPr/>
              </a:pPr>
              <a:t>6/17/2014</a:t>
            </a:fld>
            <a:endParaRPr lang="en-GB" dirty="0"/>
          </a:p>
        </p:txBody>
      </p:sp>
      <p:sp>
        <p:nvSpPr>
          <p:cNvPr id="4" name="Slide Image Placeholder 3"/>
          <p:cNvSpPr>
            <a:spLocks noGrp="1" noRot="1" noChangeAspect="1"/>
          </p:cNvSpPr>
          <p:nvPr>
            <p:ph type="sldImg" idx="2"/>
          </p:nvPr>
        </p:nvSpPr>
        <p:spPr>
          <a:xfrm>
            <a:off x="931863" y="741363"/>
            <a:ext cx="4933950" cy="3702050"/>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679768" y="4690269"/>
            <a:ext cx="5438140" cy="4443413"/>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9378824"/>
            <a:ext cx="2945659" cy="493713"/>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GB" dirty="0"/>
          </a:p>
        </p:txBody>
      </p:sp>
      <p:sp>
        <p:nvSpPr>
          <p:cNvPr id="7" name="Slide Number Placeholder 6"/>
          <p:cNvSpPr>
            <a:spLocks noGrp="1"/>
          </p:cNvSpPr>
          <p:nvPr>
            <p:ph type="sldNum" sz="quarter" idx="5"/>
          </p:nvPr>
        </p:nvSpPr>
        <p:spPr>
          <a:xfrm>
            <a:off x="3850443" y="9378824"/>
            <a:ext cx="2945659" cy="493713"/>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E6C00DB4-E585-43D3-9A29-E1C42556C769}" type="slidenum">
              <a:rPr lang="en-GB"/>
              <a:pPr>
                <a:defRPr/>
              </a:pPr>
              <a:t>‹#›</a:t>
            </a:fld>
            <a:endParaRPr lang="en-GB" dirty="0"/>
          </a:p>
        </p:txBody>
      </p:sp>
    </p:spTree>
    <p:extLst>
      <p:ext uri="{BB962C8B-B14F-4D97-AF65-F5344CB8AC3E}">
        <p14:creationId xmlns:p14="http://schemas.microsoft.com/office/powerpoint/2010/main" val="310232640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80FBC8F-7200-45DD-A4E3-40F9EE471788}" type="slidenum">
              <a:rPr lang="en-GB"/>
              <a:pPr fontAlgn="base">
                <a:spcBef>
                  <a:spcPct val="0"/>
                </a:spcBef>
                <a:spcAft>
                  <a:spcPct val="0"/>
                </a:spcAft>
              </a:pPr>
              <a:t>1</a:t>
            </a:fld>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a:t>
            </a:fld>
            <a:endParaRPr lang="en-GB"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a:t>
            </a:fld>
            <a:endParaRPr lang="en-GB"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a:t>
            </a:fld>
            <a:endParaRPr lang="en-GB"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a:t>
            </a:fld>
            <a:endParaRPr lang="en-GB"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a:t>
            </a:fld>
            <a:endParaRPr lang="en-GB"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a:t>
            </a:fld>
            <a:endParaRPr lang="en-GB"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a:t>
            </a:fld>
            <a:endParaRPr lang="en-GB"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a:t>
            </a:fld>
            <a:endParaRPr lang="en-GB"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a:t>
            </a:fld>
            <a:endParaRPr lang="en-GB"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a:t>
            </a:fld>
            <a:endParaRPr lang="en-GB"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a:t>
            </a:fld>
            <a:endParaRPr lang="en-GB"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a:t>
            </a:fld>
            <a:endParaRPr lang="en-GB"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21</a:t>
            </a:fld>
            <a:endParaRPr lang="en-GB"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22</a:t>
            </a:fld>
            <a:endParaRPr lang="en-GB"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23</a:t>
            </a:fld>
            <a:endParaRPr lang="en-GB"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24</a:t>
            </a:fld>
            <a:endParaRPr lang="en-GB"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25</a:t>
            </a:fld>
            <a:endParaRPr lang="en-GB"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26</a:t>
            </a:fld>
            <a:endParaRPr lang="en-GB"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27</a:t>
            </a:fld>
            <a:endParaRPr lang="en-GB"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28</a:t>
            </a:fld>
            <a:endParaRPr lang="en-GB"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29</a:t>
            </a:fld>
            <a:endParaRPr lang="en-GB"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a:t>
            </a:fld>
            <a:endParaRPr lang="en-GB"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30</a:t>
            </a:fld>
            <a:endParaRPr lang="en-GB"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31</a:t>
            </a:fld>
            <a:endParaRPr lang="en-GB"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32</a:t>
            </a:fld>
            <a:endParaRPr lang="en-GB"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33</a:t>
            </a:fld>
            <a:endParaRPr lang="en-GB"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34</a:t>
            </a:fld>
            <a:endParaRPr lang="en-GB"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35</a:t>
            </a:fld>
            <a:endParaRPr lang="en-GB"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36</a:t>
            </a:fld>
            <a:endParaRPr lang="en-GB"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37</a:t>
            </a:fld>
            <a:endParaRPr lang="en-GB"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38</a:t>
            </a:fld>
            <a:endParaRPr lang="en-GB"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39</a:t>
            </a:fld>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a:t>
            </a:fld>
            <a:endParaRPr lang="en-GB"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40</a:t>
            </a:fld>
            <a:endParaRPr lang="en-GB"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41</a:t>
            </a:fld>
            <a:endParaRPr lang="en-GB"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42</a:t>
            </a:fld>
            <a:endParaRPr lang="en-GB"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43</a:t>
            </a:fld>
            <a:endParaRPr lang="en-GB"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44</a:t>
            </a:fld>
            <a:endParaRPr lang="en-GB"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45</a:t>
            </a:fld>
            <a:endParaRPr lang="en-GB"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46</a:t>
            </a:fld>
            <a:endParaRPr lang="en-GB"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47</a:t>
            </a:fld>
            <a:endParaRPr lang="en-GB"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48</a:t>
            </a:fld>
            <a:endParaRPr lang="en-GB"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49</a:t>
            </a:fld>
            <a:endParaRPr lang="en-GB"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a:t>
            </a:fld>
            <a:endParaRPr lang="en-GB"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50</a:t>
            </a:fld>
            <a:endParaRPr lang="en-GB"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51</a:t>
            </a:fld>
            <a:endParaRPr lang="en-GB"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52</a:t>
            </a:fld>
            <a:endParaRPr lang="en-GB"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53</a:t>
            </a:fld>
            <a:endParaRPr lang="en-GB"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54</a:t>
            </a:fld>
            <a:endParaRPr lang="en-GB"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55</a:t>
            </a:fld>
            <a:endParaRPr lang="en-GB"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56</a:t>
            </a:fld>
            <a:endParaRPr lang="en-GB"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57</a:t>
            </a:fld>
            <a:endParaRPr lang="en-GB"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58</a:t>
            </a:fld>
            <a:endParaRPr lang="en-GB"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59</a:t>
            </a:fld>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a:t>
            </a:fld>
            <a:endParaRPr lang="en-GB"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60</a:t>
            </a:fld>
            <a:endParaRPr lang="en-GB"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61</a:t>
            </a:fld>
            <a:endParaRPr lang="en-GB"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62</a:t>
            </a:fld>
            <a:endParaRPr lang="en-GB"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63</a:t>
            </a:fld>
            <a:endParaRPr lang="en-GB"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64</a:t>
            </a:fld>
            <a:endParaRPr lang="en-GB"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65</a:t>
            </a:fld>
            <a:endParaRPr lang="en-GB"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66</a:t>
            </a:fld>
            <a:endParaRPr lang="en-GB"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67</a:t>
            </a:fld>
            <a:endParaRPr lang="en-GB"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68</a:t>
            </a:fld>
            <a:endParaRPr lang="en-GB"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69</a:t>
            </a:fld>
            <a:endParaRPr lang="en-GB"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a:t>
            </a:fld>
            <a:endParaRPr lang="en-GB"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70</a:t>
            </a:fld>
            <a:endParaRPr lang="en-GB"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71</a:t>
            </a:fld>
            <a:endParaRPr lang="en-GB"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72</a:t>
            </a:fld>
            <a:endParaRPr lang="en-GB"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73</a:t>
            </a:fld>
            <a:endParaRPr lang="en-GB"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74</a:t>
            </a:fld>
            <a:endParaRPr lang="en-GB"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75</a:t>
            </a:fld>
            <a:endParaRPr lang="en-GB"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76</a:t>
            </a:fld>
            <a:endParaRPr lang="en-GB"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77</a:t>
            </a:fld>
            <a:endParaRPr lang="en-GB"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a:t>
            </a:fld>
            <a:endParaRPr lang="en-GB"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a:t>
            </a:fld>
            <a:endParaRPr lang="en-GB"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hyperlink" Target="https://cloud01.lpplus.net/schools/BrookeWeston/Subjects/InformationTechnology/CambridgeNationalslevel2/Unit%202%20Using%20ICT%20to%20create%20business%20solutions/R002%20Unit%202%20-%20LO3%20Cambridge%20L2.swf" TargetMode="External"/><Relationship Id="rId1" Type="http://schemas.openxmlformats.org/officeDocument/2006/relationships/slideMaster" Target="../slideMasters/slideMaster1.xml"/><Relationship Id="rId6" Type="http://schemas.openxmlformats.org/officeDocument/2006/relationships/slide" Target="../slides/slide3.xml"/><Relationship Id="rId5" Type="http://schemas.openxmlformats.org/officeDocument/2006/relationships/slide" Target="../slides/slide77.xml"/><Relationship Id="rId4" Type="http://schemas.openxmlformats.org/officeDocument/2006/relationships/hyperlink" Target="https://cloud01.lpplus.net/schools/BrookeWeston/Subjects/InformationTechnology/CambridgeNationalslevel2/Unit%202%20Using%20ICT%20to%20create%20business%20solutions/R002%20Unit%202%20-%20LO2%20Cambridge%20L2.swf"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hyperlink" Target="https://cloud01.lpplus.net/schools/BrookeWeston/Subjects/InformationTechnology/CambridgeNationalslevel2/Unit%202%20Using%20ICT%20to%20create%20business%20solutions/R002%20Unit%202%20-%20LO3%20Cambridge%20L2.swf" TargetMode="External"/><Relationship Id="rId1" Type="http://schemas.openxmlformats.org/officeDocument/2006/relationships/slideMaster" Target="../slideMasters/slideMaster1.xml"/><Relationship Id="rId6" Type="http://schemas.openxmlformats.org/officeDocument/2006/relationships/slide" Target="../slides/slide3.xml"/><Relationship Id="rId5" Type="http://schemas.openxmlformats.org/officeDocument/2006/relationships/slide" Target="../slides/slide77.xml"/><Relationship Id="rId4" Type="http://schemas.openxmlformats.org/officeDocument/2006/relationships/hyperlink" Target="https://cloud01.lpplus.net/schools/BrookeWeston/Subjects/InformationTechnology/CambridgeNationalslevel2/Unit%202%20Using%20ICT%20to%20create%20business%20solutions/R002%20Unit%202%20-%20LO2%20Cambridge%20L2.swf"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hyperlink" Target="https://cloud01.lpplus.net/schools/BrookeWeston/Subjects/InformationTechnology/CambridgeNationalslevel2/Unit%202%20Using%20ICT%20to%20create%20business%20solutions/R002%20Unit%202%20-%20LO2%20Cambridge%20L2.swf" TargetMode="External"/><Relationship Id="rId2" Type="http://schemas.openxmlformats.org/officeDocument/2006/relationships/hyperlink" Target="https://cloud01.lpplus.net/schools/BrookeWeston/Subjects/InformationTechnology/CambridgeNationalslevel2/Unit%202%20Using%20ICT%20to%20create%20business%20solutions/R002%20Unit%202%20-%20LO3%20Cambridge%20L2.swf" TargetMode="External"/><Relationship Id="rId1" Type="http://schemas.openxmlformats.org/officeDocument/2006/relationships/slideMaster" Target="../slideMasters/slideMaster1.xml"/><Relationship Id="rId6" Type="http://schemas.openxmlformats.org/officeDocument/2006/relationships/slide" Target="../slides/slide3.xml"/><Relationship Id="rId5" Type="http://schemas.openxmlformats.org/officeDocument/2006/relationships/slide" Target="../slides/slide77.xml"/><Relationship Id="rId4" Type="http://schemas.openxmlformats.org/officeDocument/2006/relationships/slide" Target="../slides/slide24.xml"/></Relationships>
</file>

<file path=ppt/slideLayouts/_rels/slideLayout6.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image" Target="../media/image2.gif"/><Relationship Id="rId7" Type="http://schemas.openxmlformats.org/officeDocument/2006/relationships/slide" Target="../slides/slide77.xml"/><Relationship Id="rId2" Type="http://schemas.openxmlformats.org/officeDocument/2006/relationships/hyperlink" Target="http://www.google.co.uk/url?sa=i&amp;rct=j&amp;q=ocr+nationals+in+ict+level+02+logo&amp;source=images&amp;cd=&amp;docid=V5m_yCYP-aE2_M&amp;tbnid=DTQOd6LrYrDCGM:&amp;ved=0CAUQjRw&amp;url=http://decv.co.uk/courses/test/&amp;ei=zegkUtL5EcaR0AX1yoCoCA&amp;bvm=bv.51495398,d.d2k&amp;psig=AFQjCNE5H51wUL1lgYhDZQ2VHp_BrKAYtA&amp;ust=1378236999184474" TargetMode="External"/><Relationship Id="rId1" Type="http://schemas.openxmlformats.org/officeDocument/2006/relationships/slideMaster" Target="../slideMasters/slideMaster1.xml"/><Relationship Id="rId6" Type="http://schemas.openxmlformats.org/officeDocument/2006/relationships/hyperlink" Target="https://cloud01.lpplus.net/schools/BrookeWeston/Subjects/InformationTechnology/CambridgeNationalslevel2/Unit%202%20Using%20ICT%20to%20create%20business%20solutions/R002%20Unit%202%20-%20LO2%20Cambridge%20L2.swf" TargetMode="External"/><Relationship Id="rId5" Type="http://schemas.openxmlformats.org/officeDocument/2006/relationships/slide" Target="../slides/slide2.xml"/><Relationship Id="rId4" Type="http://schemas.openxmlformats.org/officeDocument/2006/relationships/hyperlink" Target="https://cloud01.lpplus.net/schools/BrookeWeston/Subjects/InformationTechnology/CambridgeNationalslevel2/Unit%202%20Using%20ICT%20to%20create%20business%20solutions/R002%20Unit%202%20-%20LO3%20Cambridge%20L2.swf" TargetMode="External"/></Relationships>
</file>

<file path=ppt/slideLayouts/_rels/slideLayout7.xml.rels><?xml version="1.0" encoding="UTF-8" standalone="yes"?>
<Relationships xmlns="http://schemas.openxmlformats.org/package/2006/relationships"><Relationship Id="rId8" Type="http://schemas.openxmlformats.org/officeDocument/2006/relationships/slide" Target="../slides/slide57.xml"/><Relationship Id="rId13" Type="http://schemas.openxmlformats.org/officeDocument/2006/relationships/hyperlink" Target="https://cloud01.lpplus.net/schools/BrookeWeston/Subjects/InformationTechnology/CambridgeNationalslevel2/Unit%202%20Using%20ICT%20to%20create%20business%20solutions/R002%20Unit%202%20-%20LO3%20Cambridge%20L2.swf" TargetMode="External"/><Relationship Id="rId3" Type="http://schemas.openxmlformats.org/officeDocument/2006/relationships/slide" Target="../slides/slide77.xml"/><Relationship Id="rId7" Type="http://schemas.openxmlformats.org/officeDocument/2006/relationships/slide" Target="../slides/slide46.xml"/><Relationship Id="rId12" Type="http://schemas.openxmlformats.org/officeDocument/2006/relationships/slide" Target="../slides/slide24.xml"/><Relationship Id="rId2" Type="http://schemas.openxmlformats.org/officeDocument/2006/relationships/slide" Target="../slides/slide2.xml"/><Relationship Id="rId1" Type="http://schemas.openxmlformats.org/officeDocument/2006/relationships/slideMaster" Target="../slideMasters/slideMaster1.xml"/><Relationship Id="rId6" Type="http://schemas.openxmlformats.org/officeDocument/2006/relationships/slide" Target="../slides/slide53.xml"/><Relationship Id="rId11" Type="http://schemas.openxmlformats.org/officeDocument/2006/relationships/slide" Target="../slides/slide31.xml"/><Relationship Id="rId5" Type="http://schemas.openxmlformats.org/officeDocument/2006/relationships/slide" Target="../slides/slide55.xml"/><Relationship Id="rId10" Type="http://schemas.openxmlformats.org/officeDocument/2006/relationships/slide" Target="../slides/slide3.xml"/><Relationship Id="rId4" Type="http://schemas.openxmlformats.org/officeDocument/2006/relationships/slide" Target="../slides/slide42.xml"/><Relationship Id="rId9" Type="http://schemas.openxmlformats.org/officeDocument/2006/relationships/slide" Target="../slides/slide6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rookeWeston">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latin typeface="Calibri" pitchFamily="34" charset="0"/>
              <a:cs typeface="Calibri" pitchFamily="34" charset="0"/>
            </a:endParaRPr>
          </a:p>
        </p:txBody>
      </p:sp>
      <p:sp>
        <p:nvSpPr>
          <p:cNvPr id="9" name="Title 8"/>
          <p:cNvSpPr>
            <a:spLocks noGrp="1"/>
          </p:cNvSpPr>
          <p:nvPr>
            <p:ph type="ctrTitle"/>
          </p:nvPr>
        </p:nvSpPr>
        <p:spPr>
          <a:xfrm>
            <a:off x="685800" y="214290"/>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latin typeface="Calibri" pitchFamily="34" charset="0"/>
                <a:cs typeface="Calibri" pitchFamily="34" charset="0"/>
              </a:defRPr>
            </a:lvl1pPr>
            <a:extLst/>
          </a:lstStyle>
          <a:p>
            <a:r>
              <a:rPr kumimoji="0" lang="en-US" smtClean="0"/>
              <a:t>Click to edit Master 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latin typeface="Calibri" pitchFamily="34" charset="0"/>
                <a:cs typeface="Calibri" pitchFamily="34" charset="0"/>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17" name="Subtitle 16"/>
          <p:cNvSpPr>
            <a:spLocks noGrp="1"/>
          </p:cNvSpPr>
          <p:nvPr>
            <p:ph type="subTitle" idx="1"/>
          </p:nvPr>
        </p:nvSpPr>
        <p:spPr>
          <a:xfrm>
            <a:off x="871566" y="5515444"/>
            <a:ext cx="7772400" cy="1199704"/>
          </a:xfrm>
        </p:spPr>
        <p:txBody>
          <a:bodyPr lIns="45720" rIns="45720"/>
          <a:lstStyle>
            <a:lvl1pPr marL="0" marR="64008" indent="0" algn="r">
              <a:buNone/>
              <a:defRPr b="1">
                <a:solidFill>
                  <a:schemeClr val="bg1"/>
                </a:solidFill>
                <a:latin typeface="Calibri" pitchFamily="34" charset="0"/>
                <a:cs typeface="Calibri"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Title 6"/>
          <p:cNvSpPr>
            <a:spLocks noGrp="1"/>
          </p:cNvSpPr>
          <p:nvPr>
            <p:ph type="title"/>
          </p:nvPr>
        </p:nvSpPr>
        <p:spPr/>
        <p:txBody>
          <a:bodyPr rtlCol="0"/>
          <a:lstStyle>
            <a:lvl1pPr>
              <a:defRPr>
                <a:latin typeface="Calibri" pitchFamily="34" charset="0"/>
                <a:cs typeface="Calibri" pitchFamily="34" charset="0"/>
              </a:defRPr>
            </a:lvl1pPr>
            <a:extLst/>
          </a:lstStyle>
          <a:p>
            <a:r>
              <a:rPr kumimoji="0" lang="en-US" smtClean="0"/>
              <a:t>Click to edit Master title style</a:t>
            </a:r>
            <a:endParaRPr kumimoji="0" lang="en-US" dirty="0"/>
          </a:p>
        </p:txBody>
      </p:sp>
      <p:sp>
        <p:nvSpPr>
          <p:cNvPr id="4" name="Round Same Side Corner Rectangle 3">
            <a:hlinkClick r:id="rId2"/>
          </p:cNvPr>
          <p:cNvSpPr/>
          <p:nvPr userDrawn="1"/>
        </p:nvSpPr>
        <p:spPr>
          <a:xfrm>
            <a:off x="4283968" y="728320"/>
            <a:ext cx="504056" cy="392816"/>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3</a:t>
            </a:r>
            <a:endParaRPr lang="en-GB" b="1" dirty="0"/>
          </a:p>
        </p:txBody>
      </p:sp>
      <p:sp>
        <p:nvSpPr>
          <p:cNvPr id="5" name="Round Same Side Corner Rectangle 4">
            <a:hlinkClick r:id="rId3" action="ppaction://hlinksldjump"/>
          </p:cNvPr>
          <p:cNvSpPr/>
          <p:nvPr userDrawn="1"/>
        </p:nvSpPr>
        <p:spPr>
          <a:xfrm>
            <a:off x="1691680" y="729839"/>
            <a:ext cx="1296144" cy="357190"/>
          </a:xfrm>
          <a:prstGeom prst="round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400" b="1" dirty="0" smtClean="0"/>
              <a:t>Main Menu</a:t>
            </a:r>
            <a:endParaRPr lang="en-GB" sz="1400" b="1" dirty="0"/>
          </a:p>
        </p:txBody>
      </p:sp>
      <p:sp>
        <p:nvSpPr>
          <p:cNvPr id="6" name="Round Same Side Corner Rectangle 5">
            <a:hlinkClick r:id="rId4"/>
          </p:cNvPr>
          <p:cNvSpPr/>
          <p:nvPr userDrawn="1"/>
        </p:nvSpPr>
        <p:spPr>
          <a:xfrm>
            <a:off x="3635896" y="728320"/>
            <a:ext cx="566300" cy="392816"/>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2</a:t>
            </a:r>
            <a:endParaRPr lang="en-GB" b="1" dirty="0"/>
          </a:p>
        </p:txBody>
      </p:sp>
      <p:sp>
        <p:nvSpPr>
          <p:cNvPr id="8" name="Round Same Side Corner Rectangle 7">
            <a:hlinkClick r:id="rId5" action="ppaction://hlinksldjump"/>
          </p:cNvPr>
          <p:cNvSpPr/>
          <p:nvPr userDrawn="1"/>
        </p:nvSpPr>
        <p:spPr>
          <a:xfrm>
            <a:off x="179512" y="728321"/>
            <a:ext cx="1440160" cy="357190"/>
          </a:xfrm>
          <a:prstGeom prst="round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1600" b="1" dirty="0" smtClean="0"/>
              <a:t>Assignment</a:t>
            </a:r>
            <a:endParaRPr lang="en-GB" sz="1600" b="1" dirty="0"/>
          </a:p>
        </p:txBody>
      </p:sp>
      <p:sp>
        <p:nvSpPr>
          <p:cNvPr id="9" name="Round Same Side Corner Rectangle 8">
            <a:hlinkClick r:id="rId6" action="ppaction://hlinksldjump"/>
          </p:cNvPr>
          <p:cNvSpPr/>
          <p:nvPr userDrawn="1"/>
        </p:nvSpPr>
        <p:spPr>
          <a:xfrm>
            <a:off x="3059832" y="728320"/>
            <a:ext cx="504056" cy="392816"/>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1</a:t>
            </a:r>
            <a:endParaRPr lang="en-GB" b="1" dirty="0"/>
          </a:p>
        </p:txBody>
      </p:sp>
      <p:sp>
        <p:nvSpPr>
          <p:cNvPr id="10" name="Round Same Side Corner Rectangle 9">
            <a:hlinkClick r:id="rId2"/>
          </p:cNvPr>
          <p:cNvSpPr/>
          <p:nvPr userDrawn="1"/>
        </p:nvSpPr>
        <p:spPr>
          <a:xfrm>
            <a:off x="4860032" y="728320"/>
            <a:ext cx="504056" cy="324416"/>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4</a:t>
            </a:r>
            <a:endParaRPr lang="en-GB" b="1" dirty="0"/>
          </a:p>
        </p:txBody>
      </p:sp>
      <p:sp>
        <p:nvSpPr>
          <p:cNvPr id="11" name="Round Same Side Corner Rectangle 10">
            <a:hlinkClick r:id="rId2"/>
          </p:cNvPr>
          <p:cNvSpPr/>
          <p:nvPr userDrawn="1"/>
        </p:nvSpPr>
        <p:spPr>
          <a:xfrm>
            <a:off x="6588224" y="728320"/>
            <a:ext cx="504056"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7</a:t>
            </a:r>
            <a:endParaRPr lang="en-GB" b="1" dirty="0"/>
          </a:p>
        </p:txBody>
      </p:sp>
      <p:sp>
        <p:nvSpPr>
          <p:cNvPr id="12" name="Round Same Side Corner Rectangle 11">
            <a:hlinkClick r:id="rId4"/>
          </p:cNvPr>
          <p:cNvSpPr/>
          <p:nvPr userDrawn="1"/>
        </p:nvSpPr>
        <p:spPr>
          <a:xfrm>
            <a:off x="6012160" y="728320"/>
            <a:ext cx="504056"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6</a:t>
            </a:r>
            <a:endParaRPr lang="en-GB" b="1" dirty="0"/>
          </a:p>
        </p:txBody>
      </p:sp>
      <p:sp>
        <p:nvSpPr>
          <p:cNvPr id="13" name="Round Same Side Corner Rectangle 12">
            <a:hlinkClick r:id="rId5" action="ppaction://hlinksldjump"/>
          </p:cNvPr>
          <p:cNvSpPr/>
          <p:nvPr userDrawn="1"/>
        </p:nvSpPr>
        <p:spPr>
          <a:xfrm>
            <a:off x="5436096" y="729838"/>
            <a:ext cx="486639" cy="322897"/>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a:t>5</a:t>
            </a:r>
          </a:p>
        </p:txBody>
      </p:sp>
      <p:sp>
        <p:nvSpPr>
          <p:cNvPr id="14" name="Round Same Side Corner Rectangle 13">
            <a:hlinkClick r:id="rId2"/>
          </p:cNvPr>
          <p:cNvSpPr/>
          <p:nvPr userDrawn="1"/>
        </p:nvSpPr>
        <p:spPr>
          <a:xfrm>
            <a:off x="7164288" y="728320"/>
            <a:ext cx="504056"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8</a:t>
            </a:r>
            <a:endParaRPr lang="en-GB" b="1" dirty="0"/>
          </a:p>
        </p:txBody>
      </p:sp>
      <p:sp>
        <p:nvSpPr>
          <p:cNvPr id="15" name="Round Same Side Corner Rectangle 14">
            <a:hlinkClick r:id="rId2"/>
          </p:cNvPr>
          <p:cNvSpPr/>
          <p:nvPr userDrawn="1"/>
        </p:nvSpPr>
        <p:spPr>
          <a:xfrm>
            <a:off x="7740352" y="728321"/>
            <a:ext cx="504056"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a:t>9</a:t>
            </a:r>
          </a:p>
        </p:txBody>
      </p:sp>
      <p:sp>
        <p:nvSpPr>
          <p:cNvPr id="16" name="Round Same Side Corner Rectangle 15">
            <a:hlinkClick r:id="rId2"/>
          </p:cNvPr>
          <p:cNvSpPr/>
          <p:nvPr userDrawn="1"/>
        </p:nvSpPr>
        <p:spPr>
          <a:xfrm>
            <a:off x="8316416" y="728321"/>
            <a:ext cx="504056"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10</a:t>
            </a:r>
            <a:endParaRPr lang="en-GB" b="1"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latin typeface="Calibri" pitchFamily="34" charset="0"/>
                <a:cs typeface="Calibri" pitchFamily="34" charset="0"/>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latin typeface="Calibri" pitchFamily="34" charset="0"/>
                <a:cs typeface="Calibri" pitchFamily="34" charset="0"/>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latin typeface="Calibri" pitchFamily="34" charset="0"/>
              <a:cs typeface="Calibri" pitchFamily="34" charset="0"/>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latin typeface="Calibri" pitchFamily="34" charset="0"/>
              <a:cs typeface="Calibri" pitchFamily="34" charset="0"/>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000108"/>
            <a:ext cx="4038600" cy="4525963"/>
          </a:xfrm>
        </p:spPr>
        <p:txBody>
          <a:bodyPr/>
          <a:lstStyle>
            <a:lvl1pPr>
              <a:defRPr sz="28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000108"/>
            <a:ext cx="4038600" cy="4525963"/>
          </a:xfrm>
        </p:spPr>
        <p:txBody>
          <a:bodyPr/>
          <a:lstStyle>
            <a:lvl1pPr>
              <a:defRPr sz="28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Title 7"/>
          <p:cNvSpPr>
            <a:spLocks noGrp="1"/>
          </p:cNvSpPr>
          <p:nvPr>
            <p:ph type="title"/>
          </p:nvPr>
        </p:nvSpPr>
        <p:spPr/>
        <p:txBody>
          <a:bodyPr rtlCol="0"/>
          <a:lstStyle>
            <a:lvl1pPr>
              <a:defRPr>
                <a:latin typeface="Calibri" pitchFamily="34" charset="0"/>
                <a:cs typeface="Calibri" pitchFamily="34" charset="0"/>
              </a:defRPr>
            </a:lvl1pPr>
            <a:extLst/>
          </a:lstStyle>
          <a:p>
            <a:r>
              <a:rPr kumimoji="0" lang="en-US" smtClean="0"/>
              <a:t>Click to edit Master title style</a:t>
            </a:r>
            <a:endParaRPr kumimoji="0" lang="en-US" dirty="0"/>
          </a:p>
        </p:txBody>
      </p:sp>
      <p:sp>
        <p:nvSpPr>
          <p:cNvPr id="5" name="Round Same Side Corner Rectangle 4">
            <a:hlinkClick r:id="rId2"/>
          </p:cNvPr>
          <p:cNvSpPr/>
          <p:nvPr userDrawn="1"/>
        </p:nvSpPr>
        <p:spPr>
          <a:xfrm>
            <a:off x="4283968" y="728320"/>
            <a:ext cx="504056" cy="392816"/>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3</a:t>
            </a:r>
            <a:endParaRPr lang="en-GB" b="1" dirty="0"/>
          </a:p>
        </p:txBody>
      </p:sp>
      <p:sp>
        <p:nvSpPr>
          <p:cNvPr id="6" name="Round Same Side Corner Rectangle 5">
            <a:hlinkClick r:id="rId3" action="ppaction://hlinksldjump"/>
          </p:cNvPr>
          <p:cNvSpPr/>
          <p:nvPr userDrawn="1"/>
        </p:nvSpPr>
        <p:spPr>
          <a:xfrm>
            <a:off x="1691680" y="729839"/>
            <a:ext cx="1296144" cy="357190"/>
          </a:xfrm>
          <a:prstGeom prst="round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400" b="1" dirty="0" smtClean="0"/>
              <a:t>Main Menu</a:t>
            </a:r>
            <a:endParaRPr lang="en-GB" sz="1400" b="1" dirty="0"/>
          </a:p>
        </p:txBody>
      </p:sp>
      <p:sp>
        <p:nvSpPr>
          <p:cNvPr id="7" name="Round Same Side Corner Rectangle 6">
            <a:hlinkClick r:id="rId4"/>
          </p:cNvPr>
          <p:cNvSpPr/>
          <p:nvPr userDrawn="1"/>
        </p:nvSpPr>
        <p:spPr>
          <a:xfrm>
            <a:off x="3635896" y="728320"/>
            <a:ext cx="566300" cy="392816"/>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2</a:t>
            </a:r>
            <a:endParaRPr lang="en-GB" b="1" dirty="0"/>
          </a:p>
        </p:txBody>
      </p:sp>
      <p:sp>
        <p:nvSpPr>
          <p:cNvPr id="9" name="Round Same Side Corner Rectangle 8">
            <a:hlinkClick r:id="rId5" action="ppaction://hlinksldjump"/>
          </p:cNvPr>
          <p:cNvSpPr/>
          <p:nvPr userDrawn="1"/>
        </p:nvSpPr>
        <p:spPr>
          <a:xfrm>
            <a:off x="179512" y="728321"/>
            <a:ext cx="1440160" cy="357190"/>
          </a:xfrm>
          <a:prstGeom prst="round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1600" b="1" dirty="0" smtClean="0"/>
              <a:t>Assignment</a:t>
            </a:r>
            <a:endParaRPr lang="en-GB" sz="1600" b="1" dirty="0"/>
          </a:p>
        </p:txBody>
      </p:sp>
      <p:sp>
        <p:nvSpPr>
          <p:cNvPr id="10" name="Round Same Side Corner Rectangle 9">
            <a:hlinkClick r:id="rId6" action="ppaction://hlinksldjump"/>
          </p:cNvPr>
          <p:cNvSpPr/>
          <p:nvPr userDrawn="1"/>
        </p:nvSpPr>
        <p:spPr>
          <a:xfrm>
            <a:off x="3059832" y="728320"/>
            <a:ext cx="504056" cy="392816"/>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1</a:t>
            </a:r>
            <a:endParaRPr lang="en-GB" b="1" dirty="0"/>
          </a:p>
        </p:txBody>
      </p:sp>
      <p:sp>
        <p:nvSpPr>
          <p:cNvPr id="11" name="Round Same Side Corner Rectangle 10">
            <a:hlinkClick r:id="rId2"/>
          </p:cNvPr>
          <p:cNvSpPr/>
          <p:nvPr userDrawn="1"/>
        </p:nvSpPr>
        <p:spPr>
          <a:xfrm>
            <a:off x="4860032" y="728320"/>
            <a:ext cx="504056" cy="324416"/>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4</a:t>
            </a:r>
            <a:endParaRPr lang="en-GB" b="1" dirty="0"/>
          </a:p>
        </p:txBody>
      </p:sp>
      <p:sp>
        <p:nvSpPr>
          <p:cNvPr id="12" name="Round Same Side Corner Rectangle 11">
            <a:hlinkClick r:id="rId2"/>
          </p:cNvPr>
          <p:cNvSpPr/>
          <p:nvPr userDrawn="1"/>
        </p:nvSpPr>
        <p:spPr>
          <a:xfrm>
            <a:off x="6588224" y="728320"/>
            <a:ext cx="504056"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7</a:t>
            </a:r>
            <a:endParaRPr lang="en-GB" b="1" dirty="0"/>
          </a:p>
        </p:txBody>
      </p:sp>
      <p:sp>
        <p:nvSpPr>
          <p:cNvPr id="13" name="Round Same Side Corner Rectangle 12">
            <a:hlinkClick r:id="rId4"/>
          </p:cNvPr>
          <p:cNvSpPr/>
          <p:nvPr userDrawn="1"/>
        </p:nvSpPr>
        <p:spPr>
          <a:xfrm>
            <a:off x="6012160" y="728320"/>
            <a:ext cx="504056"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6</a:t>
            </a:r>
            <a:endParaRPr lang="en-GB" b="1" dirty="0"/>
          </a:p>
        </p:txBody>
      </p:sp>
      <p:sp>
        <p:nvSpPr>
          <p:cNvPr id="14" name="Round Same Side Corner Rectangle 13">
            <a:hlinkClick r:id="rId5" action="ppaction://hlinksldjump"/>
          </p:cNvPr>
          <p:cNvSpPr/>
          <p:nvPr userDrawn="1"/>
        </p:nvSpPr>
        <p:spPr>
          <a:xfrm>
            <a:off x="5436096" y="729838"/>
            <a:ext cx="486639" cy="322897"/>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a:t>5</a:t>
            </a:r>
          </a:p>
        </p:txBody>
      </p:sp>
      <p:sp>
        <p:nvSpPr>
          <p:cNvPr id="15" name="Round Same Side Corner Rectangle 14">
            <a:hlinkClick r:id="rId2"/>
          </p:cNvPr>
          <p:cNvSpPr/>
          <p:nvPr userDrawn="1"/>
        </p:nvSpPr>
        <p:spPr>
          <a:xfrm>
            <a:off x="7164288" y="728320"/>
            <a:ext cx="504056"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8</a:t>
            </a:r>
            <a:endParaRPr lang="en-GB" b="1" dirty="0"/>
          </a:p>
        </p:txBody>
      </p:sp>
      <p:sp>
        <p:nvSpPr>
          <p:cNvPr id="16" name="Round Same Side Corner Rectangle 15">
            <a:hlinkClick r:id="rId2"/>
          </p:cNvPr>
          <p:cNvSpPr/>
          <p:nvPr userDrawn="1"/>
        </p:nvSpPr>
        <p:spPr>
          <a:xfrm>
            <a:off x="7740352" y="728321"/>
            <a:ext cx="504056"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a:t>9</a:t>
            </a:r>
          </a:p>
        </p:txBody>
      </p:sp>
      <p:sp>
        <p:nvSpPr>
          <p:cNvPr id="17" name="Round Same Side Corner Rectangle 16">
            <a:hlinkClick r:id="rId2"/>
          </p:cNvPr>
          <p:cNvSpPr/>
          <p:nvPr userDrawn="1"/>
        </p:nvSpPr>
        <p:spPr>
          <a:xfrm>
            <a:off x="8316416" y="728321"/>
            <a:ext cx="504056"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10</a:t>
            </a:r>
            <a:endParaRPr lang="en-GB" b="1"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LO1 1-7">
    <p:spTree>
      <p:nvGrpSpPr>
        <p:cNvPr id="1" name=""/>
        <p:cNvGrpSpPr/>
        <p:nvPr/>
      </p:nvGrpSpPr>
      <p:grpSpPr>
        <a:xfrm>
          <a:off x="0" y="0"/>
          <a:ext cx="0" cy="0"/>
          <a:chOff x="0" y="0"/>
          <a:chExt cx="0" cy="0"/>
        </a:xfrm>
      </p:grpSpPr>
      <p:sp>
        <p:nvSpPr>
          <p:cNvPr id="6" name="Title 5"/>
          <p:cNvSpPr>
            <a:spLocks noGrp="1"/>
          </p:cNvSpPr>
          <p:nvPr>
            <p:ph type="title"/>
          </p:nvPr>
        </p:nvSpPr>
        <p:spPr>
          <a:xfrm>
            <a:off x="214282" y="-117500"/>
            <a:ext cx="8229600" cy="857256"/>
          </a:xfrm>
        </p:spPr>
        <p:txBody>
          <a:bodyPr rtlCol="0"/>
          <a:lstStyle>
            <a:lvl1pPr>
              <a:defRPr>
                <a:latin typeface="Calibri" pitchFamily="34" charset="0"/>
                <a:cs typeface="Calibri" pitchFamily="34" charset="0"/>
              </a:defRPr>
            </a:lvl1pPr>
            <a:extLst/>
          </a:lstStyle>
          <a:p>
            <a:r>
              <a:rPr kumimoji="0" lang="en-US" smtClean="0"/>
              <a:t>Click to edit Master title style</a:t>
            </a:r>
            <a:endParaRPr kumimoji="0" lang="en-US"/>
          </a:p>
        </p:txBody>
      </p:sp>
      <p:sp>
        <p:nvSpPr>
          <p:cNvPr id="15" name="Round Same Side Corner Rectangle 14">
            <a:hlinkClick r:id="rId2"/>
          </p:cNvPr>
          <p:cNvSpPr/>
          <p:nvPr userDrawn="1"/>
        </p:nvSpPr>
        <p:spPr>
          <a:xfrm>
            <a:off x="4283968" y="728320"/>
            <a:ext cx="504056"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3</a:t>
            </a:r>
            <a:endParaRPr lang="en-GB" b="1" dirty="0"/>
          </a:p>
        </p:txBody>
      </p:sp>
      <p:sp>
        <p:nvSpPr>
          <p:cNvPr id="16" name="Round Same Side Corner Rectangle 15">
            <a:hlinkClick r:id="rId3" action="ppaction://hlinksldjump"/>
          </p:cNvPr>
          <p:cNvSpPr/>
          <p:nvPr userDrawn="1"/>
        </p:nvSpPr>
        <p:spPr>
          <a:xfrm>
            <a:off x="1691680" y="729839"/>
            <a:ext cx="1296144" cy="357190"/>
          </a:xfrm>
          <a:prstGeom prst="round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400" b="1" dirty="0" smtClean="0"/>
              <a:t>Main Menu</a:t>
            </a:r>
            <a:endParaRPr lang="en-GB" sz="1400" b="1" dirty="0"/>
          </a:p>
        </p:txBody>
      </p:sp>
      <p:sp>
        <p:nvSpPr>
          <p:cNvPr id="17" name="Round Same Side Corner Rectangle 16">
            <a:hlinkClick r:id="rId4" action="ppaction://hlinksldjump"/>
          </p:cNvPr>
          <p:cNvSpPr/>
          <p:nvPr userDrawn="1"/>
        </p:nvSpPr>
        <p:spPr>
          <a:xfrm>
            <a:off x="3635896" y="728320"/>
            <a:ext cx="566300" cy="324416"/>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2</a:t>
            </a:r>
            <a:endParaRPr lang="en-GB" b="1" dirty="0"/>
          </a:p>
        </p:txBody>
      </p:sp>
      <p:sp>
        <p:nvSpPr>
          <p:cNvPr id="18" name="Round Same Side Corner Rectangle 17">
            <a:hlinkClick r:id="rId5" action="ppaction://hlinksldjump"/>
          </p:cNvPr>
          <p:cNvSpPr/>
          <p:nvPr userDrawn="1"/>
        </p:nvSpPr>
        <p:spPr>
          <a:xfrm>
            <a:off x="179512" y="728321"/>
            <a:ext cx="1440160" cy="357190"/>
          </a:xfrm>
          <a:prstGeom prst="round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1600" b="1" dirty="0" smtClean="0"/>
              <a:t>Assignment</a:t>
            </a:r>
            <a:endParaRPr lang="en-GB" sz="1600" b="1" dirty="0"/>
          </a:p>
        </p:txBody>
      </p:sp>
      <p:sp>
        <p:nvSpPr>
          <p:cNvPr id="19" name="Round Same Side Corner Rectangle 18">
            <a:hlinkClick r:id="rId6" action="ppaction://hlinksldjump"/>
          </p:cNvPr>
          <p:cNvSpPr/>
          <p:nvPr userDrawn="1"/>
        </p:nvSpPr>
        <p:spPr>
          <a:xfrm>
            <a:off x="3059832" y="728320"/>
            <a:ext cx="504056"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1</a:t>
            </a:r>
            <a:endParaRPr lang="en-GB" b="1" dirty="0"/>
          </a:p>
        </p:txBody>
      </p:sp>
      <p:sp>
        <p:nvSpPr>
          <p:cNvPr id="20" name="Round Same Side Corner Rectangle 19">
            <a:hlinkClick r:id="rId2"/>
          </p:cNvPr>
          <p:cNvSpPr/>
          <p:nvPr userDrawn="1"/>
        </p:nvSpPr>
        <p:spPr>
          <a:xfrm>
            <a:off x="4860032" y="728320"/>
            <a:ext cx="504056" cy="324416"/>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4</a:t>
            </a:r>
            <a:endParaRPr lang="en-GB" b="1" dirty="0"/>
          </a:p>
        </p:txBody>
      </p:sp>
      <p:sp>
        <p:nvSpPr>
          <p:cNvPr id="21" name="Round Same Side Corner Rectangle 20">
            <a:hlinkClick r:id="rId2"/>
          </p:cNvPr>
          <p:cNvSpPr/>
          <p:nvPr userDrawn="1"/>
        </p:nvSpPr>
        <p:spPr>
          <a:xfrm>
            <a:off x="6588224" y="728320"/>
            <a:ext cx="504056"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7</a:t>
            </a:r>
            <a:endParaRPr lang="en-GB" b="1" dirty="0"/>
          </a:p>
        </p:txBody>
      </p:sp>
      <p:sp>
        <p:nvSpPr>
          <p:cNvPr id="22" name="Round Same Side Corner Rectangle 21">
            <a:hlinkClick r:id="rId7"/>
          </p:cNvPr>
          <p:cNvSpPr/>
          <p:nvPr userDrawn="1"/>
        </p:nvSpPr>
        <p:spPr>
          <a:xfrm>
            <a:off x="6012160" y="728320"/>
            <a:ext cx="504056"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6</a:t>
            </a:r>
            <a:endParaRPr lang="en-GB" b="1" dirty="0"/>
          </a:p>
        </p:txBody>
      </p:sp>
      <p:sp>
        <p:nvSpPr>
          <p:cNvPr id="23" name="Round Same Side Corner Rectangle 22">
            <a:hlinkClick r:id="rId5" action="ppaction://hlinksldjump"/>
          </p:cNvPr>
          <p:cNvSpPr/>
          <p:nvPr userDrawn="1"/>
        </p:nvSpPr>
        <p:spPr>
          <a:xfrm>
            <a:off x="5436096" y="729838"/>
            <a:ext cx="486639" cy="322897"/>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a:t>5</a:t>
            </a:r>
          </a:p>
        </p:txBody>
      </p:sp>
      <p:sp>
        <p:nvSpPr>
          <p:cNvPr id="24" name="Round Same Side Corner Rectangle 23">
            <a:hlinkClick r:id="rId2"/>
          </p:cNvPr>
          <p:cNvSpPr/>
          <p:nvPr userDrawn="1"/>
        </p:nvSpPr>
        <p:spPr>
          <a:xfrm>
            <a:off x="7164288" y="728320"/>
            <a:ext cx="504056"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8</a:t>
            </a:r>
            <a:endParaRPr lang="en-GB" b="1" dirty="0"/>
          </a:p>
        </p:txBody>
      </p:sp>
      <p:sp>
        <p:nvSpPr>
          <p:cNvPr id="25" name="Round Same Side Corner Rectangle 24">
            <a:hlinkClick r:id="rId2"/>
          </p:cNvPr>
          <p:cNvSpPr/>
          <p:nvPr userDrawn="1"/>
        </p:nvSpPr>
        <p:spPr>
          <a:xfrm>
            <a:off x="7740352" y="728321"/>
            <a:ext cx="504056"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a:t>9</a:t>
            </a:r>
          </a:p>
        </p:txBody>
      </p:sp>
      <p:sp>
        <p:nvSpPr>
          <p:cNvPr id="26" name="Round Same Side Corner Rectangle 25">
            <a:hlinkClick r:id="rId2"/>
          </p:cNvPr>
          <p:cNvSpPr/>
          <p:nvPr userDrawn="1"/>
        </p:nvSpPr>
        <p:spPr>
          <a:xfrm>
            <a:off x="8316416" y="728321"/>
            <a:ext cx="504056"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10</a:t>
            </a:r>
            <a:endParaRPr lang="en-GB" b="1" dirty="0"/>
          </a:p>
        </p:txBody>
      </p:sp>
      <p:sp>
        <p:nvSpPr>
          <p:cNvPr id="27" name="Content Placeholder 1"/>
          <p:cNvSpPr txBox="1">
            <a:spLocks/>
          </p:cNvSpPr>
          <p:nvPr userDrawn="1"/>
        </p:nvSpPr>
        <p:spPr>
          <a:xfrm>
            <a:off x="179512" y="1052736"/>
            <a:ext cx="8715375" cy="5583958"/>
          </a:xfrm>
          <a:prstGeom prst="rect">
            <a:avLst/>
          </a:prstGeom>
          <a:solidFill>
            <a:schemeClr val="bg1"/>
          </a:solidFill>
          <a:ln w="38100">
            <a:solidFill>
              <a:schemeClr val="accent3"/>
            </a:solidFill>
          </a:ln>
          <a:effectLst>
            <a:outerShdw blurRad="50800" dist="38100" dir="2700000" algn="tl" rotWithShape="0">
              <a:prstClr val="black">
                <a:alpha val="40000"/>
              </a:prstClr>
            </a:outerShdw>
          </a:effectLst>
        </p:spPr>
        <p:txBody>
          <a:bodyPr vert="horz">
            <a:noAutofit/>
          </a:bodyPr>
          <a:lstStyle/>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endPar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r>
              <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r>
              <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endParaRPr kumimoji="0" lang="en-GB" sz="16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
        <p:nvSpPr>
          <p:cNvPr id="28" name="Action Button: Home 27">
            <a:hlinkClick r:id="rId3" action="ppaction://hlinksldjump" highlightClick="1"/>
          </p:cNvPr>
          <p:cNvSpPr/>
          <p:nvPr userDrawn="1"/>
        </p:nvSpPr>
        <p:spPr>
          <a:xfrm>
            <a:off x="7596336" y="6276208"/>
            <a:ext cx="504056" cy="32114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O1 8-14">
    <p:spTree>
      <p:nvGrpSpPr>
        <p:cNvPr id="1" name=""/>
        <p:cNvGrpSpPr/>
        <p:nvPr/>
      </p:nvGrpSpPr>
      <p:grpSpPr>
        <a:xfrm>
          <a:off x="0" y="0"/>
          <a:ext cx="0" cy="0"/>
          <a:chOff x="0" y="0"/>
          <a:chExt cx="0" cy="0"/>
        </a:xfrm>
      </p:grpSpPr>
      <p:sp>
        <p:nvSpPr>
          <p:cNvPr id="6" name="Title 5"/>
          <p:cNvSpPr>
            <a:spLocks noGrp="1"/>
          </p:cNvSpPr>
          <p:nvPr>
            <p:ph type="title"/>
          </p:nvPr>
        </p:nvSpPr>
        <p:spPr>
          <a:xfrm>
            <a:off x="214282" y="-117500"/>
            <a:ext cx="8229600" cy="857256"/>
          </a:xfrm>
        </p:spPr>
        <p:txBody>
          <a:bodyPr rtlCol="0"/>
          <a:lstStyle>
            <a:lvl1pPr>
              <a:defRPr>
                <a:latin typeface="Calibri" pitchFamily="34" charset="0"/>
                <a:cs typeface="Calibri" pitchFamily="34" charset="0"/>
              </a:defRPr>
            </a:lvl1pPr>
            <a:extLst/>
          </a:lstStyle>
          <a:p>
            <a:r>
              <a:rPr kumimoji="0" lang="en-US" smtClean="0"/>
              <a:t>Click to edit Master title style</a:t>
            </a:r>
            <a:endParaRPr kumimoji="0" lang="en-US"/>
          </a:p>
        </p:txBody>
      </p:sp>
      <p:pic>
        <p:nvPicPr>
          <p:cNvPr id="14" name="Picture 7" descr="http://decv.co.uk/wp-content/uploads/2013/02/OCR-Logo-300x139.gif">
            <a:hlinkClick r:id="rId2"/>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72084" y="0"/>
            <a:ext cx="1571916" cy="728321"/>
          </a:xfrm>
          <a:prstGeom prst="rect">
            <a:avLst/>
          </a:prstGeom>
          <a:noFill/>
          <a:extLst>
            <a:ext uri="{909E8E84-426E-40DD-AFC4-6F175D3DCCD1}">
              <a14:hiddenFill xmlns:a14="http://schemas.microsoft.com/office/drawing/2010/main">
                <a:solidFill>
                  <a:srgbClr val="FFFFFF"/>
                </a:solidFill>
              </a14:hiddenFill>
            </a:ext>
          </a:extLst>
        </p:spPr>
      </p:pic>
      <p:sp>
        <p:nvSpPr>
          <p:cNvPr id="30" name="Round Same Side Corner Rectangle 29">
            <a:hlinkClick r:id="rId4"/>
          </p:cNvPr>
          <p:cNvSpPr/>
          <p:nvPr userDrawn="1"/>
        </p:nvSpPr>
        <p:spPr>
          <a:xfrm>
            <a:off x="4283968" y="728320"/>
            <a:ext cx="504056" cy="392816"/>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3</a:t>
            </a:r>
            <a:endParaRPr lang="en-GB" b="1" dirty="0"/>
          </a:p>
        </p:txBody>
      </p:sp>
      <p:sp>
        <p:nvSpPr>
          <p:cNvPr id="31" name="Round Same Side Corner Rectangle 30">
            <a:hlinkClick r:id="rId5" action="ppaction://hlinksldjump"/>
          </p:cNvPr>
          <p:cNvSpPr/>
          <p:nvPr userDrawn="1"/>
        </p:nvSpPr>
        <p:spPr>
          <a:xfrm>
            <a:off x="1691680" y="729839"/>
            <a:ext cx="1296144" cy="357190"/>
          </a:xfrm>
          <a:prstGeom prst="round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400" b="1" dirty="0" smtClean="0"/>
              <a:t>Main Menu</a:t>
            </a:r>
            <a:endParaRPr lang="en-GB" sz="1400" b="1" dirty="0"/>
          </a:p>
        </p:txBody>
      </p:sp>
      <p:sp>
        <p:nvSpPr>
          <p:cNvPr id="32" name="Round Same Side Corner Rectangle 31">
            <a:hlinkClick r:id="rId6"/>
          </p:cNvPr>
          <p:cNvSpPr/>
          <p:nvPr userDrawn="1"/>
        </p:nvSpPr>
        <p:spPr>
          <a:xfrm>
            <a:off x="3635896" y="728320"/>
            <a:ext cx="566300" cy="392816"/>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2</a:t>
            </a:r>
            <a:endParaRPr lang="en-GB" b="1" dirty="0"/>
          </a:p>
        </p:txBody>
      </p:sp>
      <p:sp>
        <p:nvSpPr>
          <p:cNvPr id="33" name="Round Same Side Corner Rectangle 32">
            <a:hlinkClick r:id="rId7" action="ppaction://hlinksldjump"/>
          </p:cNvPr>
          <p:cNvSpPr/>
          <p:nvPr userDrawn="1"/>
        </p:nvSpPr>
        <p:spPr>
          <a:xfrm>
            <a:off x="179512" y="728321"/>
            <a:ext cx="1440160" cy="357190"/>
          </a:xfrm>
          <a:prstGeom prst="round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1600" b="1" dirty="0" smtClean="0"/>
              <a:t>Assignment</a:t>
            </a:r>
            <a:endParaRPr lang="en-GB" sz="1600" b="1" dirty="0"/>
          </a:p>
        </p:txBody>
      </p:sp>
      <p:sp>
        <p:nvSpPr>
          <p:cNvPr id="34" name="Round Same Side Corner Rectangle 33">
            <a:hlinkClick r:id="rId8" action="ppaction://hlinksldjump"/>
          </p:cNvPr>
          <p:cNvSpPr/>
          <p:nvPr userDrawn="1"/>
        </p:nvSpPr>
        <p:spPr>
          <a:xfrm>
            <a:off x="3059832" y="728320"/>
            <a:ext cx="504056" cy="392816"/>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1</a:t>
            </a:r>
            <a:endParaRPr lang="en-GB" b="1" dirty="0"/>
          </a:p>
        </p:txBody>
      </p:sp>
      <p:sp>
        <p:nvSpPr>
          <p:cNvPr id="35" name="Round Same Side Corner Rectangle 34">
            <a:hlinkClick r:id="rId4"/>
          </p:cNvPr>
          <p:cNvSpPr/>
          <p:nvPr userDrawn="1"/>
        </p:nvSpPr>
        <p:spPr>
          <a:xfrm>
            <a:off x="4860032" y="728320"/>
            <a:ext cx="504056" cy="324416"/>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4</a:t>
            </a:r>
            <a:endParaRPr lang="en-GB" b="1" dirty="0"/>
          </a:p>
        </p:txBody>
      </p:sp>
      <p:sp>
        <p:nvSpPr>
          <p:cNvPr id="36" name="Round Same Side Corner Rectangle 35">
            <a:hlinkClick r:id="rId4"/>
          </p:cNvPr>
          <p:cNvSpPr/>
          <p:nvPr userDrawn="1"/>
        </p:nvSpPr>
        <p:spPr>
          <a:xfrm>
            <a:off x="6588224" y="728320"/>
            <a:ext cx="504056"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7</a:t>
            </a:r>
            <a:endParaRPr lang="en-GB" b="1" dirty="0"/>
          </a:p>
        </p:txBody>
      </p:sp>
      <p:sp>
        <p:nvSpPr>
          <p:cNvPr id="37" name="Round Same Side Corner Rectangle 36">
            <a:hlinkClick r:id="rId6"/>
          </p:cNvPr>
          <p:cNvSpPr/>
          <p:nvPr userDrawn="1"/>
        </p:nvSpPr>
        <p:spPr>
          <a:xfrm>
            <a:off x="6012160" y="728320"/>
            <a:ext cx="504056"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6</a:t>
            </a:r>
            <a:endParaRPr lang="en-GB" b="1" dirty="0"/>
          </a:p>
        </p:txBody>
      </p:sp>
      <p:sp>
        <p:nvSpPr>
          <p:cNvPr id="38" name="Round Same Side Corner Rectangle 37">
            <a:hlinkClick r:id="rId7" action="ppaction://hlinksldjump"/>
          </p:cNvPr>
          <p:cNvSpPr/>
          <p:nvPr userDrawn="1"/>
        </p:nvSpPr>
        <p:spPr>
          <a:xfrm>
            <a:off x="5436096" y="729838"/>
            <a:ext cx="486639" cy="322897"/>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a:t>5</a:t>
            </a:r>
          </a:p>
        </p:txBody>
      </p:sp>
      <p:sp>
        <p:nvSpPr>
          <p:cNvPr id="39" name="Round Same Side Corner Rectangle 38">
            <a:hlinkClick r:id="rId4"/>
          </p:cNvPr>
          <p:cNvSpPr/>
          <p:nvPr userDrawn="1"/>
        </p:nvSpPr>
        <p:spPr>
          <a:xfrm>
            <a:off x="7164288" y="728320"/>
            <a:ext cx="504056"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8</a:t>
            </a:r>
            <a:endParaRPr lang="en-GB" b="1" dirty="0"/>
          </a:p>
        </p:txBody>
      </p:sp>
      <p:sp>
        <p:nvSpPr>
          <p:cNvPr id="40" name="Round Same Side Corner Rectangle 39">
            <a:hlinkClick r:id="rId4"/>
          </p:cNvPr>
          <p:cNvSpPr/>
          <p:nvPr userDrawn="1"/>
        </p:nvSpPr>
        <p:spPr>
          <a:xfrm>
            <a:off x="7740352" y="728321"/>
            <a:ext cx="504056"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a:t>9</a:t>
            </a:r>
          </a:p>
        </p:txBody>
      </p:sp>
      <p:sp>
        <p:nvSpPr>
          <p:cNvPr id="41" name="Round Same Side Corner Rectangle 40">
            <a:hlinkClick r:id="rId4"/>
          </p:cNvPr>
          <p:cNvSpPr/>
          <p:nvPr userDrawn="1"/>
        </p:nvSpPr>
        <p:spPr>
          <a:xfrm>
            <a:off x="8316416" y="728321"/>
            <a:ext cx="504056"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10</a:t>
            </a:r>
            <a:endParaRPr lang="en-GB" b="1" dirty="0"/>
          </a:p>
        </p:txBody>
      </p:sp>
    </p:spTree>
    <p:extLst>
      <p:ext uri="{BB962C8B-B14F-4D97-AF65-F5344CB8AC3E}">
        <p14:creationId xmlns:p14="http://schemas.microsoft.com/office/powerpoint/2010/main" val="54197259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Assignment">
    <p:spTree>
      <p:nvGrpSpPr>
        <p:cNvPr id="1" name=""/>
        <p:cNvGrpSpPr/>
        <p:nvPr/>
      </p:nvGrpSpPr>
      <p:grpSpPr>
        <a:xfrm>
          <a:off x="0" y="0"/>
          <a:ext cx="0" cy="0"/>
          <a:chOff x="0" y="0"/>
          <a:chExt cx="0" cy="0"/>
        </a:xfrm>
      </p:grpSpPr>
      <p:sp>
        <p:nvSpPr>
          <p:cNvPr id="6" name="Title 5"/>
          <p:cNvSpPr>
            <a:spLocks noGrp="1"/>
          </p:cNvSpPr>
          <p:nvPr>
            <p:ph type="title"/>
          </p:nvPr>
        </p:nvSpPr>
        <p:spPr>
          <a:xfrm>
            <a:off x="214282" y="-117500"/>
            <a:ext cx="8229600" cy="857256"/>
          </a:xfrm>
        </p:spPr>
        <p:txBody>
          <a:bodyPr rtlCol="0"/>
          <a:lstStyle>
            <a:lvl1pPr>
              <a:defRPr>
                <a:latin typeface="Calibri" pitchFamily="34" charset="0"/>
                <a:cs typeface="Calibri" pitchFamily="34" charset="0"/>
              </a:defRPr>
            </a:lvl1pPr>
            <a:extLst/>
          </a:lstStyle>
          <a:p>
            <a:r>
              <a:rPr kumimoji="0" lang="en-US" smtClean="0"/>
              <a:t>Click to edit Master title style</a:t>
            </a:r>
            <a:endParaRPr kumimoji="0" lang="en-US"/>
          </a:p>
        </p:txBody>
      </p:sp>
      <p:sp>
        <p:nvSpPr>
          <p:cNvPr id="4" name="Round Same Side Corner Rectangle 3">
            <a:hlinkClick r:id="rId2" action="ppaction://hlinksldjump"/>
          </p:cNvPr>
          <p:cNvSpPr/>
          <p:nvPr userDrawn="1"/>
        </p:nvSpPr>
        <p:spPr>
          <a:xfrm>
            <a:off x="1547664" y="729839"/>
            <a:ext cx="720080" cy="322896"/>
          </a:xfrm>
          <a:prstGeom prst="round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400" b="1" dirty="0" smtClean="0"/>
              <a:t>Menu</a:t>
            </a:r>
            <a:endParaRPr lang="en-GB" sz="1400" b="1" dirty="0"/>
          </a:p>
        </p:txBody>
      </p:sp>
      <p:sp>
        <p:nvSpPr>
          <p:cNvPr id="7" name="Round Same Side Corner Rectangle 6">
            <a:hlinkClick r:id="rId3" action="ppaction://hlinksldjump"/>
          </p:cNvPr>
          <p:cNvSpPr/>
          <p:nvPr userDrawn="1"/>
        </p:nvSpPr>
        <p:spPr>
          <a:xfrm>
            <a:off x="179512" y="728321"/>
            <a:ext cx="1296144" cy="324414"/>
          </a:xfrm>
          <a:prstGeom prst="round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1400" b="1" dirty="0" smtClean="0"/>
              <a:t>Assignment</a:t>
            </a:r>
            <a:endParaRPr lang="en-GB" sz="1600" b="1" dirty="0"/>
          </a:p>
        </p:txBody>
      </p:sp>
      <p:sp>
        <p:nvSpPr>
          <p:cNvPr id="9" name="Round Same Side Corner Rectangle 8">
            <a:hlinkClick r:id="rId4" action="ppaction://hlinksldjump"/>
          </p:cNvPr>
          <p:cNvSpPr/>
          <p:nvPr userDrawn="1"/>
        </p:nvSpPr>
        <p:spPr>
          <a:xfrm>
            <a:off x="3635896" y="728320"/>
            <a:ext cx="504056" cy="324416"/>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600" b="1" dirty="0" smtClean="0"/>
              <a:t>4</a:t>
            </a:r>
            <a:endParaRPr lang="en-GB" sz="1600" b="1" dirty="0"/>
          </a:p>
        </p:txBody>
      </p:sp>
      <p:sp>
        <p:nvSpPr>
          <p:cNvPr id="10" name="Round Same Side Corner Rectangle 9">
            <a:hlinkClick r:id="rId5" action="ppaction://hlinksldjump"/>
          </p:cNvPr>
          <p:cNvSpPr/>
          <p:nvPr userDrawn="1"/>
        </p:nvSpPr>
        <p:spPr>
          <a:xfrm>
            <a:off x="5364088" y="728320"/>
            <a:ext cx="504056"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600" b="1" dirty="0" smtClean="0"/>
              <a:t>7</a:t>
            </a:r>
            <a:endParaRPr lang="en-GB" sz="1600" b="1" dirty="0"/>
          </a:p>
        </p:txBody>
      </p:sp>
      <p:sp>
        <p:nvSpPr>
          <p:cNvPr id="11" name="Round Same Side Corner Rectangle 10">
            <a:hlinkClick r:id="rId6" action="ppaction://hlinksldjump"/>
          </p:cNvPr>
          <p:cNvSpPr/>
          <p:nvPr userDrawn="1"/>
        </p:nvSpPr>
        <p:spPr>
          <a:xfrm>
            <a:off x="4788024" y="728320"/>
            <a:ext cx="504056"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600" b="1" dirty="0" smtClean="0"/>
              <a:t>6</a:t>
            </a:r>
            <a:endParaRPr lang="en-GB" sz="1600" b="1" dirty="0"/>
          </a:p>
        </p:txBody>
      </p:sp>
      <p:sp>
        <p:nvSpPr>
          <p:cNvPr id="12" name="Round Same Side Corner Rectangle 11">
            <a:hlinkClick r:id="rId7" action="ppaction://hlinksldjump"/>
          </p:cNvPr>
          <p:cNvSpPr/>
          <p:nvPr userDrawn="1"/>
        </p:nvSpPr>
        <p:spPr>
          <a:xfrm>
            <a:off x="4211960" y="729838"/>
            <a:ext cx="486639" cy="322897"/>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600" b="1" dirty="0"/>
              <a:t>5</a:t>
            </a:r>
          </a:p>
        </p:txBody>
      </p:sp>
      <p:sp>
        <p:nvSpPr>
          <p:cNvPr id="13" name="Round Same Side Corner Rectangle 12">
            <a:hlinkClick r:id="rId8" action="ppaction://hlinksldjump"/>
          </p:cNvPr>
          <p:cNvSpPr/>
          <p:nvPr userDrawn="1"/>
        </p:nvSpPr>
        <p:spPr>
          <a:xfrm>
            <a:off x="5940152" y="728320"/>
            <a:ext cx="504056"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600" b="1" dirty="0" smtClean="0"/>
              <a:t>8</a:t>
            </a:r>
            <a:endParaRPr lang="en-GB" sz="1600" b="1" dirty="0"/>
          </a:p>
        </p:txBody>
      </p:sp>
      <p:sp>
        <p:nvSpPr>
          <p:cNvPr id="14" name="Round Same Side Corner Rectangle 13">
            <a:hlinkClick r:id="rId9" action="ppaction://hlinksldjump"/>
          </p:cNvPr>
          <p:cNvSpPr/>
          <p:nvPr userDrawn="1"/>
        </p:nvSpPr>
        <p:spPr>
          <a:xfrm>
            <a:off x="6516216" y="728321"/>
            <a:ext cx="504056"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600" b="1" dirty="0"/>
              <a:t>9</a:t>
            </a:r>
          </a:p>
        </p:txBody>
      </p:sp>
      <p:sp>
        <p:nvSpPr>
          <p:cNvPr id="15" name="Round Same Side Corner Rectangle 14">
            <a:hlinkClick r:id="rId3" action="ppaction://hlinksldjump"/>
          </p:cNvPr>
          <p:cNvSpPr/>
          <p:nvPr userDrawn="1"/>
        </p:nvSpPr>
        <p:spPr>
          <a:xfrm>
            <a:off x="7092280" y="728321"/>
            <a:ext cx="504056"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600" b="1" dirty="0" smtClean="0"/>
              <a:t>10</a:t>
            </a:r>
            <a:endParaRPr lang="en-GB" sz="1600" b="1" dirty="0"/>
          </a:p>
        </p:txBody>
      </p:sp>
      <p:sp>
        <p:nvSpPr>
          <p:cNvPr id="16" name="Round Same Side Corner Rectangle 15">
            <a:hlinkClick r:id="rId10" action="ppaction://hlinksldjump"/>
          </p:cNvPr>
          <p:cNvSpPr/>
          <p:nvPr userDrawn="1"/>
        </p:nvSpPr>
        <p:spPr>
          <a:xfrm>
            <a:off x="2339752" y="728320"/>
            <a:ext cx="360040"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600" b="1" dirty="0" smtClean="0"/>
              <a:t>1</a:t>
            </a:r>
            <a:endParaRPr lang="en-GB" sz="1600" b="1" dirty="0"/>
          </a:p>
        </p:txBody>
      </p:sp>
      <p:sp>
        <p:nvSpPr>
          <p:cNvPr id="17" name="Round Same Side Corner Rectangle 16">
            <a:hlinkClick r:id="rId11" action="ppaction://hlinksldjump"/>
          </p:cNvPr>
          <p:cNvSpPr/>
          <p:nvPr userDrawn="1"/>
        </p:nvSpPr>
        <p:spPr>
          <a:xfrm>
            <a:off x="3203848" y="728320"/>
            <a:ext cx="360040"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600" b="1" dirty="0" smtClean="0"/>
              <a:t>3</a:t>
            </a:r>
            <a:endParaRPr lang="en-GB" sz="1600" b="1" dirty="0"/>
          </a:p>
        </p:txBody>
      </p:sp>
      <p:sp>
        <p:nvSpPr>
          <p:cNvPr id="18" name="Round Same Side Corner Rectangle 17">
            <a:hlinkClick r:id="rId12" action="ppaction://hlinksldjump"/>
          </p:cNvPr>
          <p:cNvSpPr/>
          <p:nvPr userDrawn="1"/>
        </p:nvSpPr>
        <p:spPr>
          <a:xfrm>
            <a:off x="2771801" y="729838"/>
            <a:ext cx="360040" cy="322897"/>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600" b="1" dirty="0"/>
              <a:t>2</a:t>
            </a:r>
          </a:p>
        </p:txBody>
      </p:sp>
      <p:sp>
        <p:nvSpPr>
          <p:cNvPr id="19" name="Round Same Side Corner Rectangle 18">
            <a:hlinkClick r:id="rId13"/>
          </p:cNvPr>
          <p:cNvSpPr/>
          <p:nvPr userDrawn="1"/>
        </p:nvSpPr>
        <p:spPr>
          <a:xfrm>
            <a:off x="7668344" y="728321"/>
            <a:ext cx="504056"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600" b="1" dirty="0" smtClean="0"/>
              <a:t>11</a:t>
            </a:r>
            <a:endParaRPr lang="en-GB" sz="1600" b="1" dirty="0"/>
          </a:p>
        </p:txBody>
      </p:sp>
      <p:sp>
        <p:nvSpPr>
          <p:cNvPr id="20" name="Round Same Side Corner Rectangle 19">
            <a:hlinkClick r:id="rId13"/>
          </p:cNvPr>
          <p:cNvSpPr/>
          <p:nvPr userDrawn="1"/>
        </p:nvSpPr>
        <p:spPr>
          <a:xfrm>
            <a:off x="8244408" y="728321"/>
            <a:ext cx="504056"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600" b="1" dirty="0" smtClean="0"/>
              <a:t>12</a:t>
            </a:r>
            <a:endParaRPr lang="en-GB" sz="1600" b="1" dirty="0"/>
          </a:p>
        </p:txBody>
      </p:sp>
    </p:spTree>
    <p:extLst>
      <p:ext uri="{BB962C8B-B14F-4D97-AF65-F5344CB8AC3E}">
        <p14:creationId xmlns:p14="http://schemas.microsoft.com/office/powerpoint/2010/main" val="428938571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4"/>
            <a:ext cx="8229600" cy="928694"/>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142984"/>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648200" y="1142984"/>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
            <a:ext cx="8229600" cy="796908"/>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92867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92867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13648" y="5937012"/>
            <a:ext cx="3203848"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12" name="Freeform 11"/>
          <p:cNvSpPr>
            <a:spLocks/>
          </p:cNvSpPr>
          <p:nvPr/>
        </p:nvSpPr>
        <p:spPr bwMode="auto">
          <a:xfrm>
            <a:off x="1" y="5924550"/>
            <a:ext cx="2339752"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14" name="Right Triangle 13"/>
          <p:cNvSpPr>
            <a:spLocks/>
          </p:cNvSpPr>
          <p:nvPr/>
        </p:nvSpPr>
        <p:spPr bwMode="auto">
          <a:xfrm>
            <a:off x="-6042" y="5949279"/>
            <a:ext cx="1913746" cy="922841"/>
          </a:xfrm>
          <a:prstGeom prst="rtTriangle">
            <a:avLst/>
          </a:prstGeom>
          <a:blipFill>
            <a:blip r:embed="rId11"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latin typeface="Calibri" pitchFamily="34" charset="0"/>
              <a:cs typeface="Calibri" pitchFamily="34" charset="0"/>
            </a:endParaRPr>
          </a:p>
        </p:txBody>
      </p:sp>
      <p:cxnSp>
        <p:nvCxnSpPr>
          <p:cNvPr id="15" name="Straight Connector 14"/>
          <p:cNvCxnSpPr>
            <a:stCxn id="14" idx="0"/>
            <a:endCxn id="14" idx="4"/>
          </p:cNvCxnSpPr>
          <p:nvPr/>
        </p:nvCxnSpPr>
        <p:spPr>
          <a:xfrm rot="16200000" flipH="1">
            <a:off x="489410" y="5453826"/>
            <a:ext cx="922841" cy="1913746"/>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4"/>
            <a:ext cx="8229600" cy="857256"/>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457200" y="1000108"/>
            <a:ext cx="8229600" cy="4929222"/>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5" r:id="rId6"/>
    <p:sldLayoutId id="2147483704" r:id="rId7"/>
    <p:sldLayoutId id="2147483702" r:id="rId8"/>
    <p:sldLayoutId id="2147483703" r:id="rId9"/>
  </p:sldLayoutIdLst>
  <p:timing>
    <p:tnLst>
      <p:par>
        <p:cTn id="1" dur="indefinite" restart="never" nodeType="tmRoot"/>
      </p:par>
    </p:tnLst>
  </p:timing>
  <p:txStyles>
    <p:titleStyle>
      <a:lvl1pPr algn="l" rtl="0" eaLnBrk="1" latinLnBrk="0" hangingPunct="1">
        <a:spcBef>
          <a:spcPct val="0"/>
        </a:spcBef>
        <a:buNone/>
        <a:defRPr kumimoji="0" sz="4400" b="1" kern="1200">
          <a:solidFill>
            <a:schemeClr val="tx2"/>
          </a:solidFill>
          <a:effectLst>
            <a:outerShdw blurRad="31750" dist="25400" dir="5400000" algn="tl" rotWithShape="0">
              <a:srgbClr val="000000">
                <a:alpha val="25000"/>
              </a:srgbClr>
            </a:outerShdw>
          </a:effectLst>
          <a:latin typeface="Calibri" pitchFamily="34" charset="0"/>
          <a:ea typeface="+mj-ea"/>
          <a:cs typeface="Calibri" pitchFamily="34" charset="0"/>
        </a:defRPr>
      </a:lvl1pPr>
      <a:extLst/>
    </p:titleStyle>
    <p:bodyStyle>
      <a:lvl1pPr marL="365760" indent="-256032" algn="l" rtl="0" eaLnBrk="1" latinLnBrk="0" hangingPunct="1">
        <a:spcBef>
          <a:spcPts val="0"/>
        </a:spcBef>
        <a:spcAft>
          <a:spcPts val="600"/>
        </a:spcAft>
        <a:buClr>
          <a:schemeClr val="accent1"/>
        </a:buClr>
        <a:buSzPct val="68000"/>
        <a:buFont typeface="Wingdings 3"/>
        <a:buChar char=""/>
        <a:defRPr kumimoji="0" sz="2700" kern="1200">
          <a:solidFill>
            <a:schemeClr val="tx1"/>
          </a:solidFill>
          <a:latin typeface="Calibri" pitchFamily="34" charset="0"/>
          <a:ea typeface="+mn-ea"/>
          <a:cs typeface="Calibri" pitchFamily="34" charset="0"/>
        </a:defRPr>
      </a:lvl1pPr>
      <a:lvl2pPr marL="621792" indent="-228600" algn="l" rtl="0" eaLnBrk="1" latinLnBrk="0" hangingPunct="1">
        <a:spcBef>
          <a:spcPts val="0"/>
        </a:spcBef>
        <a:spcAft>
          <a:spcPts val="600"/>
        </a:spcAft>
        <a:buClr>
          <a:schemeClr val="accent1"/>
        </a:buClr>
        <a:buFont typeface="Verdana"/>
        <a:buChar char="◦"/>
        <a:defRPr kumimoji="0" sz="2300" kern="1200">
          <a:solidFill>
            <a:schemeClr val="tx1"/>
          </a:solidFill>
          <a:latin typeface="Calibri" pitchFamily="34" charset="0"/>
          <a:ea typeface="+mn-ea"/>
          <a:cs typeface="Calibri" pitchFamily="34" charset="0"/>
        </a:defRPr>
      </a:lvl2pPr>
      <a:lvl3pPr marL="859536" indent="-228600" algn="l" rtl="0" eaLnBrk="1" latinLnBrk="0" hangingPunct="1">
        <a:spcBef>
          <a:spcPts val="0"/>
        </a:spcBef>
        <a:spcAft>
          <a:spcPts val="600"/>
        </a:spcAft>
        <a:buClr>
          <a:schemeClr val="accent2"/>
        </a:buClr>
        <a:buSzPct val="100000"/>
        <a:buFont typeface="Wingdings 2"/>
        <a:buChar char=""/>
        <a:defRPr kumimoji="0" sz="2100" kern="1200">
          <a:solidFill>
            <a:schemeClr val="tx1"/>
          </a:solidFill>
          <a:latin typeface="Calibri" pitchFamily="34" charset="0"/>
          <a:ea typeface="+mn-ea"/>
          <a:cs typeface="Calibri" pitchFamily="34" charset="0"/>
        </a:defRPr>
      </a:lvl3pPr>
      <a:lvl4pPr marL="1143000" indent="-228600" algn="l" rtl="0" eaLnBrk="1" latinLnBrk="0" hangingPunct="1">
        <a:spcBef>
          <a:spcPts val="0"/>
        </a:spcBef>
        <a:spcAft>
          <a:spcPts val="600"/>
        </a:spcAft>
        <a:buClr>
          <a:schemeClr val="accent2"/>
        </a:buClr>
        <a:buFont typeface="Wingdings 2"/>
        <a:buChar char=""/>
        <a:defRPr kumimoji="0" sz="1900" kern="1200">
          <a:solidFill>
            <a:schemeClr val="tx1"/>
          </a:solidFill>
          <a:latin typeface="Calibri" pitchFamily="34" charset="0"/>
          <a:ea typeface="+mn-ea"/>
          <a:cs typeface="Calibri" pitchFamily="34" charset="0"/>
        </a:defRPr>
      </a:lvl4pPr>
      <a:lvl5pPr marL="1371600" indent="-228600" algn="l" rtl="0" eaLnBrk="1" latinLnBrk="0" hangingPunct="1">
        <a:spcBef>
          <a:spcPts val="0"/>
        </a:spcBef>
        <a:spcAft>
          <a:spcPts val="600"/>
        </a:spcAft>
        <a:buClr>
          <a:schemeClr val="accent2"/>
        </a:buClr>
        <a:buFont typeface="Wingdings 2"/>
        <a:buChar char=""/>
        <a:defRPr kumimoji="0" sz="1800" kern="1200">
          <a:solidFill>
            <a:schemeClr val="tx1"/>
          </a:solidFill>
          <a:latin typeface="Calibri" pitchFamily="34" charset="0"/>
          <a:ea typeface="+mn-ea"/>
          <a:cs typeface="Calibri"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8.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slide" Target="slide53.xml"/><Relationship Id="rId3" Type="http://schemas.openxmlformats.org/officeDocument/2006/relationships/slide" Target="slide3.xml"/><Relationship Id="rId7" Type="http://schemas.openxmlformats.org/officeDocument/2006/relationships/slide" Target="slide46.xml"/><Relationship Id="rId12" Type="http://schemas.openxmlformats.org/officeDocument/2006/relationships/slide" Target="slide7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42.xml"/><Relationship Id="rId11" Type="http://schemas.openxmlformats.org/officeDocument/2006/relationships/slide" Target="slide69.xml"/><Relationship Id="rId5" Type="http://schemas.openxmlformats.org/officeDocument/2006/relationships/slide" Target="slide31.xml"/><Relationship Id="rId10" Type="http://schemas.openxmlformats.org/officeDocument/2006/relationships/slide" Target="slide57.xml"/><Relationship Id="rId4" Type="http://schemas.openxmlformats.org/officeDocument/2006/relationships/slide" Target="slide24.xml"/><Relationship Id="rId9" Type="http://schemas.openxmlformats.org/officeDocument/2006/relationships/slide" Target="slide55.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png"/><Relationship Id="rId7"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6.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3.pn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6.png"/><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9.png"/><Relationship Id="rId2" Type="http://schemas.openxmlformats.org/officeDocument/2006/relationships/notesSlide" Target="../notesSlides/notesSlide50.xml"/><Relationship Id="rId1" Type="http://schemas.openxmlformats.org/officeDocument/2006/relationships/slideLayout" Target="../slideLayouts/slideLayout5.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2.png"/><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5.png"/><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5.png"/><Relationship Id="rId7" Type="http://schemas.openxmlformats.org/officeDocument/2006/relationships/image" Target="../media/image117.png"/><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image" Target="../media/image116.png"/><Relationship Id="rId5" Type="http://schemas.openxmlformats.org/officeDocument/2006/relationships/hyperlink" Target="mailto:info@therecycledrive.gov.uk" TargetMode="External"/><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5.png"/><Relationship Id="rId7" Type="http://schemas.openxmlformats.org/officeDocument/2006/relationships/image" Target="../media/image120.png"/><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image" Target="../media/image119.png"/><Relationship Id="rId5" Type="http://schemas.openxmlformats.org/officeDocument/2006/relationships/hyperlink" Target="http://www.therecycledrive.gov.uk/" TargetMode="External"/><Relationship Id="rId4" Type="http://schemas.openxmlformats.org/officeDocument/2006/relationships/image" Target="../media/image6.pn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4.png"/><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6.png"/></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6.xml"/><Relationship Id="rId1" Type="http://schemas.openxmlformats.org/officeDocument/2006/relationships/slideLayout" Target="../slideLayouts/slideLayout5.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6.png"/></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9.png"/><Relationship Id="rId2" Type="http://schemas.openxmlformats.org/officeDocument/2006/relationships/notesSlide" Target="../notesSlides/notesSlide57.xml"/><Relationship Id="rId1" Type="http://schemas.openxmlformats.org/officeDocument/2006/relationships/slideLayout" Target="../slideLayouts/slideLayout5.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6.png"/></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8.xml"/><Relationship Id="rId1" Type="http://schemas.openxmlformats.org/officeDocument/2006/relationships/slideLayout" Target="../slideLayouts/slideLayout5.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6.png"/></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4.png"/><Relationship Id="rId2" Type="http://schemas.openxmlformats.org/officeDocument/2006/relationships/notesSlide" Target="../notesSlides/notesSlide59.xml"/><Relationship Id="rId1" Type="http://schemas.openxmlformats.org/officeDocument/2006/relationships/slideLayout" Target="../slideLayouts/slideLayout5.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7.png"/><Relationship Id="rId2" Type="http://schemas.openxmlformats.org/officeDocument/2006/relationships/notesSlide" Target="../notesSlides/notesSlide60.xml"/><Relationship Id="rId1" Type="http://schemas.openxmlformats.org/officeDocument/2006/relationships/slideLayout" Target="../slideLayouts/slideLayout5.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6.png"/></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5.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6.png"/></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42.png"/><Relationship Id="rId2" Type="http://schemas.openxmlformats.org/officeDocument/2006/relationships/notesSlide" Target="../notesSlides/notesSlide62.xml"/><Relationship Id="rId1" Type="http://schemas.openxmlformats.org/officeDocument/2006/relationships/slideLayout" Target="../slideLayouts/slideLayout5.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6.png"/></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45.png"/><Relationship Id="rId2" Type="http://schemas.openxmlformats.org/officeDocument/2006/relationships/notesSlide" Target="../notesSlides/notesSlide63.xml"/><Relationship Id="rId1" Type="http://schemas.openxmlformats.org/officeDocument/2006/relationships/slideLayout" Target="../slideLayouts/slideLayout5.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6.png"/></Relationships>
</file>

<file path=ppt/slides/_rels/slide64.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5.png"/><Relationship Id="rId7" Type="http://schemas.openxmlformats.org/officeDocument/2006/relationships/image" Target="../media/image148.png"/><Relationship Id="rId2" Type="http://schemas.openxmlformats.org/officeDocument/2006/relationships/notesSlide" Target="../notesSlides/notesSlide64.xml"/><Relationship Id="rId1" Type="http://schemas.openxmlformats.org/officeDocument/2006/relationships/slideLayout" Target="../slideLayouts/slideLayout5.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6.png"/></Relationships>
</file>

<file path=ppt/slides/_rels/slide65.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5.png"/><Relationship Id="rId7" Type="http://schemas.openxmlformats.org/officeDocument/2006/relationships/image" Target="../media/image152.png"/><Relationship Id="rId2" Type="http://schemas.openxmlformats.org/officeDocument/2006/relationships/notesSlide" Target="../notesSlides/notesSlide65.xml"/><Relationship Id="rId1" Type="http://schemas.openxmlformats.org/officeDocument/2006/relationships/slideLayout" Target="../slideLayouts/slideLayout5.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6.png"/></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6.png"/><Relationship Id="rId2" Type="http://schemas.openxmlformats.org/officeDocument/2006/relationships/notesSlide" Target="../notesSlides/notesSlide66.xml"/><Relationship Id="rId1" Type="http://schemas.openxmlformats.org/officeDocument/2006/relationships/slideLayout" Target="../slideLayouts/slideLayout5.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6.png"/></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9.png"/><Relationship Id="rId2" Type="http://schemas.openxmlformats.org/officeDocument/2006/relationships/notesSlide" Target="../notesSlides/notesSlide67.xml"/><Relationship Id="rId1" Type="http://schemas.openxmlformats.org/officeDocument/2006/relationships/slideLayout" Target="../slideLayouts/slideLayout5.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6.png"/></Relationships>
</file>

<file path=ppt/slides/_rels/slide68.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5.png"/><Relationship Id="rId7" Type="http://schemas.openxmlformats.org/officeDocument/2006/relationships/image" Target="../media/image161.png"/><Relationship Id="rId2" Type="http://schemas.openxmlformats.org/officeDocument/2006/relationships/notesSlide" Target="../notesSlides/notesSlide68.xml"/><Relationship Id="rId1" Type="http://schemas.openxmlformats.org/officeDocument/2006/relationships/slideLayout" Target="../slideLayouts/slideLayout5.xml"/><Relationship Id="rId6" Type="http://schemas.openxmlformats.org/officeDocument/2006/relationships/image" Target="../media/image160.png"/><Relationship Id="rId5" Type="http://schemas.openxmlformats.org/officeDocument/2006/relationships/hyperlink" Target="mailto:info@therecycledrive.gov.uk" TargetMode="External"/><Relationship Id="rId4" Type="http://schemas.openxmlformats.org/officeDocument/2006/relationships/image" Target="../media/image6.png"/><Relationship Id="rId9" Type="http://schemas.openxmlformats.org/officeDocument/2006/relationships/image" Target="../media/image163.png"/></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9.xml"/><Relationship Id="rId1" Type="http://schemas.openxmlformats.org/officeDocument/2006/relationships/slideLayout" Target="../slideLayouts/slideLayout5.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8.png"/><Relationship Id="rId2" Type="http://schemas.openxmlformats.org/officeDocument/2006/relationships/notesSlide" Target="../notesSlides/notesSlide70.xml"/><Relationship Id="rId1" Type="http://schemas.openxmlformats.org/officeDocument/2006/relationships/slideLayout" Target="../slideLayouts/slideLayout5.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6.png"/></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71.png"/><Relationship Id="rId2" Type="http://schemas.openxmlformats.org/officeDocument/2006/relationships/notesSlide" Target="../notesSlides/notesSlide71.xml"/><Relationship Id="rId1" Type="http://schemas.openxmlformats.org/officeDocument/2006/relationships/slideLayout" Target="../slideLayouts/slideLayout5.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6.png"/></Relationships>
</file>

<file path=ppt/slides/_rels/slide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2.xml"/><Relationship Id="rId1" Type="http://schemas.openxmlformats.org/officeDocument/2006/relationships/slideLayout" Target="../slideLayouts/slideLayout5.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6.png"/></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76.png"/><Relationship Id="rId2" Type="http://schemas.openxmlformats.org/officeDocument/2006/relationships/notesSlide" Target="../notesSlides/notesSlide73.xml"/><Relationship Id="rId1" Type="http://schemas.openxmlformats.org/officeDocument/2006/relationships/slideLayout" Target="../slideLayouts/slideLayout5.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6.png"/></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4.xml"/><Relationship Id="rId1" Type="http://schemas.openxmlformats.org/officeDocument/2006/relationships/slideLayout" Target="../slideLayouts/slideLayout5.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6.png"/></Relationships>
</file>

<file path=ppt/slides/_rels/slide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5.xml"/><Relationship Id="rId1" Type="http://schemas.openxmlformats.org/officeDocument/2006/relationships/slideLayout" Target="../slideLayouts/slideLayout5.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6.png"/></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6.xml"/><Relationship Id="rId1" Type="http://schemas.openxmlformats.org/officeDocument/2006/relationships/slideLayout" Target="../slideLayouts/slideLayout5.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6.png"/></Relationships>
</file>

<file path=ppt/slides/_rels/slide77.xml.rels><?xml version="1.0" encoding="UTF-8" standalone="yes"?>
<Relationships xmlns="http://schemas.openxmlformats.org/package/2006/relationships"><Relationship Id="rId3" Type="http://schemas.openxmlformats.org/officeDocument/2006/relationships/hyperlink" Target="mailto:info@smartsleisurepark.co.uk" TargetMode="External"/><Relationship Id="rId2" Type="http://schemas.openxmlformats.org/officeDocument/2006/relationships/notesSlide" Target="../notesSlides/notesSlide77.xml"/><Relationship Id="rId1" Type="http://schemas.openxmlformats.org/officeDocument/2006/relationships/slideLayout" Target="../slideLayouts/slideLayout5.xml"/><Relationship Id="rId6" Type="http://schemas.openxmlformats.org/officeDocument/2006/relationships/hyperlink" Target="mailto:clubs@smartsleisurepark.co.uk" TargetMode="External"/><Relationship Id="rId5" Type="http://schemas.openxmlformats.org/officeDocument/2006/relationships/hyperlink" Target="mailto:caf&#233;@smartsleisurepark.co.uk" TargetMode="External"/><Relationship Id="rId4" Type="http://schemas.openxmlformats.org/officeDocument/2006/relationships/hyperlink" Target="mailto:shop@smartsleisurepark.co.uk"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slide" Target="slide16.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99592" y="5949280"/>
            <a:ext cx="8208912" cy="771076"/>
          </a:xfrm>
        </p:spPr>
        <p:txBody>
          <a:bodyPr rtlCol="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GB" sz="29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Unit 01 </a:t>
            </a:r>
            <a:r>
              <a:rPr lang="en-GB" sz="29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Website </a:t>
            </a:r>
            <a:r>
              <a:rPr lang="en-GB" sz="29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Development</a:t>
            </a:r>
            <a:endParaRPr lang="en-GB" sz="29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endParaRPr lang="en-GB" sz="29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Footer Placeholder 18"/>
          <p:cNvSpPr txBox="1">
            <a:spLocks/>
          </p:cNvSpPr>
          <p:nvPr/>
        </p:nvSpPr>
        <p:spPr>
          <a:xfrm>
            <a:off x="25583" y="6592267"/>
            <a:ext cx="971944"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chemeClr val="accent1">
                    <a:tint val="20000"/>
                  </a:schemeClr>
                </a:solidFill>
                <a:effectLst/>
                <a:uLnTx/>
                <a:uFillTx/>
                <a:latin typeface="Calibri" pitchFamily="34" charset="0"/>
                <a:ea typeface="+mn-ea"/>
                <a:cs typeface="Calibri" pitchFamily="34" charset="0"/>
              </a:rPr>
              <a:t>ICT Dept</a:t>
            </a:r>
            <a:endParaRPr kumimoji="0" lang="en-US" sz="1200" b="1" i="0" u="none" strike="noStrike" kern="1200" cap="none" spc="0" normalizeH="0" baseline="0" noProof="0" dirty="0">
              <a:ln>
                <a:noFill/>
              </a:ln>
              <a:solidFill>
                <a:schemeClr val="accent1">
                  <a:tint val="20000"/>
                </a:schemeClr>
              </a:solidFill>
              <a:effectLst/>
              <a:uLnTx/>
              <a:uFillTx/>
              <a:latin typeface="Calibri" pitchFamily="34" charset="0"/>
              <a:ea typeface="+mn-ea"/>
              <a:cs typeface="Calibri" pitchFamily="34" charset="0"/>
            </a:endParaRPr>
          </a:p>
        </p:txBody>
      </p:sp>
      <p:sp>
        <p:nvSpPr>
          <p:cNvPr id="7" name="Rectangle 6"/>
          <p:cNvSpPr/>
          <p:nvPr/>
        </p:nvSpPr>
        <p:spPr>
          <a:xfrm>
            <a:off x="251520" y="260648"/>
            <a:ext cx="8496944" cy="158417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8" name="TextBox 7"/>
          <p:cNvSpPr txBox="1"/>
          <p:nvPr/>
        </p:nvSpPr>
        <p:spPr>
          <a:xfrm>
            <a:off x="1547664" y="530677"/>
            <a:ext cx="6912768" cy="892552"/>
          </a:xfrm>
          <a:prstGeom prst="rect">
            <a:avLst/>
          </a:prstGeom>
          <a:noFill/>
        </p:spPr>
        <p:txBody>
          <a:bodyPr wrap="square" rtlCol="0">
            <a:spAutoFit/>
          </a:bodyPr>
          <a:lstStyle/>
          <a:p>
            <a:r>
              <a:rPr lang="en-GB" sz="2400" b="1" dirty="0" smtClean="0">
                <a:solidFill>
                  <a:schemeClr val="tx1">
                    <a:lumMod val="50000"/>
                    <a:lumOff val="50000"/>
                  </a:schemeClr>
                </a:solidFill>
              </a:rPr>
              <a:t>Certificate in Digital Applications – Level 02</a:t>
            </a:r>
            <a:endParaRPr lang="en-GB" sz="2800" b="1" dirty="0" smtClean="0">
              <a:solidFill>
                <a:schemeClr val="tx1">
                  <a:lumMod val="50000"/>
                  <a:lumOff val="50000"/>
                </a:schemeClr>
              </a:solidFill>
            </a:endParaRPr>
          </a:p>
          <a:p>
            <a:r>
              <a:rPr lang="en-GB" sz="2800" b="1" dirty="0" smtClean="0">
                <a:solidFill>
                  <a:schemeClr val="tx1">
                    <a:lumMod val="50000"/>
                    <a:lumOff val="50000"/>
                  </a:schemeClr>
                </a:solidFill>
              </a:rPr>
              <a:t>Website Design and Creation</a:t>
            </a:r>
            <a:endParaRPr lang="en-GB" sz="2800" b="1" dirty="0">
              <a:solidFill>
                <a:schemeClr val="tx1">
                  <a:lumMod val="50000"/>
                  <a:lumOff val="50000"/>
                </a:schemeClr>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400889"/>
            <a:ext cx="1152128" cy="1152128"/>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6136" y="1988840"/>
            <a:ext cx="2952328" cy="2952328"/>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205053" cy="625434"/>
          </a:xfrm>
        </p:spPr>
        <p:txBody>
          <a:bodyPr>
            <a:normAutofit/>
          </a:bodyPr>
          <a:lstStyle/>
          <a:p>
            <a:r>
              <a:rPr lang="en-GB" sz="2800" dirty="0" smtClean="0"/>
              <a:t>1 - Assignment </a:t>
            </a:r>
            <a:r>
              <a:rPr lang="en-GB" sz="2800" dirty="0"/>
              <a:t>Walkthrough </a:t>
            </a:r>
            <a:r>
              <a:rPr lang="en-GB" sz="2800" dirty="0" smtClean="0"/>
              <a:t>Guide - Banner</a:t>
            </a:r>
            <a:endParaRPr lang="en-GB" sz="28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2688157717"/>
              </p:ext>
            </p:extLst>
          </p:nvPr>
        </p:nvGraphicFramePr>
        <p:xfrm>
          <a:off x="6872038" y="1772816"/>
          <a:ext cx="1948433" cy="4388407"/>
        </p:xfrm>
        <a:graphic>
          <a:graphicData uri="http://schemas.openxmlformats.org/drawingml/2006/table">
            <a:tbl>
              <a:tblPr firstRow="1" firstCol="1" lastRow="1" lastCol="1" bandRow="1" bandCol="1">
                <a:tableStyleId>{2D5ABB26-0587-4C30-8999-92F81FD0307C}</a:tableStyleId>
              </a:tblPr>
              <a:tblGrid>
                <a:gridCol w="1948433"/>
              </a:tblGrid>
              <a:tr h="357427">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399918">
                <a:tc>
                  <a:txBody>
                    <a:bodyPr/>
                    <a:lstStyle/>
                    <a:p>
                      <a:pPr marL="177800" indent="-177800" algn="l">
                        <a:spcAft>
                          <a:spcPts val="0"/>
                        </a:spcAft>
                        <a:buFontTx/>
                        <a:buBlip>
                          <a:blip r:embed="rId3"/>
                        </a:buBlip>
                      </a:pPr>
                      <a:endParaRPr lang="en-GB" sz="1050" dirty="0" smtClean="0">
                        <a:effectLst/>
                        <a:latin typeface="Calibri" pitchFamily="34" charset="0"/>
                        <a:ea typeface="Times New Roman"/>
                        <a:cs typeface="Calibri" pitchFamily="34" charset="0"/>
                      </a:endParaRPr>
                    </a:p>
                    <a:p>
                      <a:pPr lvl="0"/>
                      <a:r>
                        <a:rPr kumimoji="0" lang="en-GB" sz="1600" kern="1200" dirty="0" smtClean="0">
                          <a:solidFill>
                            <a:schemeClr val="tx1"/>
                          </a:solidFill>
                          <a:effectLst/>
                          <a:latin typeface="+mj-lt"/>
                          <a:ea typeface="+mn-ea"/>
                          <a:cs typeface="+mn-cs"/>
                        </a:rPr>
                        <a:t>Think about what a company hopes</a:t>
                      </a:r>
                      <a:r>
                        <a:rPr kumimoji="0" lang="en-GB" sz="1600" kern="1200" baseline="0" dirty="0" smtClean="0">
                          <a:solidFill>
                            <a:schemeClr val="tx1"/>
                          </a:solidFill>
                          <a:effectLst/>
                          <a:latin typeface="+mj-lt"/>
                          <a:ea typeface="+mn-ea"/>
                          <a:cs typeface="+mn-cs"/>
                        </a:rPr>
                        <a:t> to achieve</a:t>
                      </a:r>
                      <a:endParaRPr kumimoji="0" lang="en-GB" sz="1600"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Less than 350kb</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Saved as a JPG file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30cm wide at least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Not tall to avoid scrolling</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Contains multiple images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Has the logo</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Good resolution</a:t>
                      </a:r>
                      <a:endParaRPr lang="en-GB" sz="1600" baseline="0" dirty="0">
                        <a:solidFill>
                          <a:schemeClr val="tx1"/>
                        </a:solidFill>
                        <a:effectLst/>
                        <a:latin typeface="+mj-lt"/>
                        <a:ea typeface="Times New Roma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88488"/>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sz="1600" b="1" dirty="0" smtClean="0">
                <a:latin typeface="Calibri" pitchFamily="34" charset="0"/>
                <a:ea typeface="Calibri" pitchFamily="34" charset="0"/>
                <a:cs typeface="Calibri" pitchFamily="34" charset="0"/>
              </a:rPr>
              <a:t>Task 1</a:t>
            </a:r>
            <a:r>
              <a:rPr lang="en-US" sz="1600" b="1" dirty="0">
                <a:latin typeface="Calibri" pitchFamily="34" charset="0"/>
                <a:ea typeface="Calibri" pitchFamily="34" charset="0"/>
                <a:cs typeface="Calibri" pitchFamily="34" charset="0"/>
              </a:rPr>
              <a:t>:</a:t>
            </a:r>
            <a:r>
              <a:rPr lang="en-US" sz="1600" dirty="0">
                <a:latin typeface="Calibri" pitchFamily="34" charset="0"/>
                <a:ea typeface="Calibri" pitchFamily="34" charset="0"/>
                <a:cs typeface="Calibri" pitchFamily="34" charset="0"/>
              </a:rPr>
              <a:t> </a:t>
            </a:r>
            <a:r>
              <a:rPr lang="en-GB" sz="1600" dirty="0">
                <a:latin typeface="Calibri" pitchFamily="34" charset="0"/>
              </a:rPr>
              <a:t>Be able to </a:t>
            </a:r>
            <a:r>
              <a:rPr lang="en-GB" sz="1600" dirty="0" smtClean="0"/>
              <a:t>Make the Banner for your Website</a:t>
            </a:r>
            <a:endParaRPr lang="en-ZA" sz="1600" dirty="0">
              <a:latin typeface="Calibri" pitchFamily="34" charset="0"/>
              <a:ea typeface="Calibri" pitchFamily="34" charset="0"/>
              <a:cs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3584020558"/>
              </p:ext>
            </p:extLst>
          </p:nvPr>
        </p:nvGraphicFramePr>
        <p:xfrm>
          <a:off x="337567" y="1700808"/>
          <a:ext cx="3154314" cy="4896544"/>
        </p:xfrm>
        <a:graphic>
          <a:graphicData uri="http://schemas.openxmlformats.org/drawingml/2006/table">
            <a:tbl>
              <a:tblPr firstRow="1" bandRow="1">
                <a:tableStyleId>{2D5ABB26-0587-4C30-8999-92F81FD0307C}</a:tableStyleId>
              </a:tblPr>
              <a:tblGrid>
                <a:gridCol w="3154314"/>
              </a:tblGrid>
              <a:tr h="48965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FF0000"/>
                          </a:solidFill>
                          <a:effectLst/>
                          <a:uLnTx/>
                          <a:uFillTx/>
                          <a:latin typeface="Calibri" pitchFamily="34" charset="0"/>
                          <a:ea typeface="+mn-ea"/>
                          <a:cs typeface="Calibri" pitchFamily="34" charset="0"/>
                        </a:rPr>
                        <a:t>Step 8 – Only if you have time</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400" kern="1200" dirty="0" smtClean="0">
                        <a:solidFill>
                          <a:schemeClr val="tx1"/>
                        </a:solidFill>
                        <a:latin typeface="Calibri" pitchFamily="34" charset="0"/>
                        <a:ea typeface="+mn-ea"/>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GB" sz="1800" kern="1200" dirty="0" smtClean="0">
                          <a:solidFill>
                            <a:schemeClr val="tx1"/>
                          </a:solidFill>
                          <a:latin typeface="Calibri" pitchFamily="34" charset="0"/>
                          <a:ea typeface="+mn-ea"/>
                          <a:cs typeface="Calibri" pitchFamily="34" charset="0"/>
                        </a:rPr>
                        <a:t>To make the banner more interesting</a:t>
                      </a:r>
                      <a:r>
                        <a:rPr kumimoji="0" lang="en-GB" sz="1800" kern="1200" baseline="0" dirty="0" smtClean="0">
                          <a:solidFill>
                            <a:schemeClr val="tx1"/>
                          </a:solidFill>
                          <a:latin typeface="Calibri" pitchFamily="34" charset="0"/>
                          <a:ea typeface="+mn-ea"/>
                          <a:cs typeface="Calibri" pitchFamily="34" charset="0"/>
                        </a:rPr>
                        <a:t> we will make the images fade into each other</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1800" kern="1200" baseline="0" dirty="0" smtClean="0">
                        <a:solidFill>
                          <a:schemeClr val="tx1"/>
                        </a:solidFill>
                        <a:latin typeface="Calibri" pitchFamily="34" charset="0"/>
                        <a:ea typeface="+mn-ea"/>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GB" sz="1800" kern="1200" baseline="0" dirty="0" smtClean="0">
                          <a:solidFill>
                            <a:schemeClr val="tx1"/>
                          </a:solidFill>
                          <a:latin typeface="Calibri" pitchFamily="34" charset="0"/>
                          <a:ea typeface="+mn-ea"/>
                          <a:cs typeface="Calibri" pitchFamily="34" charset="0"/>
                        </a:rPr>
                        <a:t>Press the letter V (chooses the black arrow tool) and then Click on the first image on the far left and then on the right select the Add mask Tool.</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1800" kern="1200" baseline="0" dirty="0" smtClean="0">
                        <a:solidFill>
                          <a:schemeClr val="tx1"/>
                        </a:solidFill>
                        <a:latin typeface="Calibri" pitchFamily="34" charset="0"/>
                        <a:ea typeface="+mn-ea"/>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GB" sz="1800" kern="1200" baseline="0" dirty="0" smtClean="0">
                          <a:solidFill>
                            <a:schemeClr val="tx1"/>
                          </a:solidFill>
                          <a:latin typeface="Calibri" pitchFamily="34" charset="0"/>
                          <a:ea typeface="+mn-ea"/>
                          <a:cs typeface="Calibri" pitchFamily="34" charset="0"/>
                        </a:rPr>
                        <a:t>Then select the Gradient tool, or type G for a shortcut.</a:t>
                      </a:r>
                    </a:p>
                  </a:txBody>
                  <a:tcPr>
                    <a:noFill/>
                  </a:tcPr>
                </a:tc>
              </a:tr>
            </a:tbl>
          </a:graphicData>
        </a:graphic>
      </p:graphicFrame>
      <p:pic>
        <p:nvPicPr>
          <p:cNvPr id="12" name="Picture 11"/>
          <p:cNvPicPr/>
          <p:nvPr/>
        </p:nvPicPr>
        <p:blipFill>
          <a:blip r:embed="rId5"/>
          <a:srcRect r="-47"/>
          <a:stretch>
            <a:fillRect/>
          </a:stretch>
        </p:blipFill>
        <p:spPr bwMode="auto">
          <a:xfrm>
            <a:off x="3635896" y="1788488"/>
            <a:ext cx="3115836" cy="2216576"/>
          </a:xfrm>
          <a:prstGeom prst="rect">
            <a:avLst/>
          </a:prstGeom>
          <a:ln>
            <a:noFill/>
          </a:ln>
          <a:effectLst>
            <a:outerShdw blurRad="292100" dist="139700" dir="2700000" algn="tl" rotWithShape="0">
              <a:srgbClr val="333333">
                <a:alpha val="65000"/>
              </a:srgbClr>
            </a:outerShdw>
          </a:effectLst>
        </p:spPr>
      </p:pic>
      <p:pic>
        <p:nvPicPr>
          <p:cNvPr id="13" name="Picture 12"/>
          <p:cNvPicPr/>
          <p:nvPr/>
        </p:nvPicPr>
        <p:blipFill>
          <a:blip r:embed="rId6"/>
          <a:srcRect/>
          <a:stretch>
            <a:fillRect/>
          </a:stretch>
        </p:blipFill>
        <p:spPr bwMode="auto">
          <a:xfrm>
            <a:off x="3635896" y="4077072"/>
            <a:ext cx="3127860" cy="2414528"/>
          </a:xfrm>
          <a:prstGeom prst="rect">
            <a:avLst/>
          </a:prstGeom>
          <a:ln>
            <a:noFill/>
          </a:ln>
          <a:effectLst>
            <a:outerShdw blurRad="292100" dist="139700" dir="2700000" algn="tl" rotWithShape="0">
              <a:srgbClr val="333333">
                <a:alpha val="65000"/>
              </a:srgbClr>
            </a:outerShdw>
          </a:effectLst>
        </p:spPr>
      </p:pic>
      <p:cxnSp>
        <p:nvCxnSpPr>
          <p:cNvPr id="26" name="Straight Arrow Connector 25"/>
          <p:cNvCxnSpPr/>
          <p:nvPr/>
        </p:nvCxnSpPr>
        <p:spPr>
          <a:xfrm>
            <a:off x="3275856" y="5049180"/>
            <a:ext cx="576064" cy="235156"/>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419872" y="3429000"/>
            <a:ext cx="2808312" cy="72008"/>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4" name="Action Button: Back or Previous 13">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ction Button: Forward or Next 15">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42087986"/>
      </p:ext>
    </p:extLst>
  </p:cSld>
  <p:clrMapOvr>
    <a:masterClrMapping/>
  </p:clrMapOvr>
  <p:transition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205053" cy="625434"/>
          </a:xfrm>
        </p:spPr>
        <p:txBody>
          <a:bodyPr>
            <a:normAutofit/>
          </a:bodyPr>
          <a:lstStyle/>
          <a:p>
            <a:r>
              <a:rPr lang="en-GB" sz="2800" dirty="0" smtClean="0"/>
              <a:t>1 - Assignment </a:t>
            </a:r>
            <a:r>
              <a:rPr lang="en-GB" sz="2800" dirty="0"/>
              <a:t>Walkthrough </a:t>
            </a:r>
            <a:r>
              <a:rPr lang="en-GB" sz="2800" dirty="0" smtClean="0"/>
              <a:t>Guide - Banner</a:t>
            </a:r>
            <a:endParaRPr lang="en-GB" sz="28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1594592642"/>
              </p:ext>
            </p:extLst>
          </p:nvPr>
        </p:nvGraphicFramePr>
        <p:xfrm>
          <a:off x="6872038" y="1772816"/>
          <a:ext cx="1948433" cy="4350307"/>
        </p:xfrm>
        <a:graphic>
          <a:graphicData uri="http://schemas.openxmlformats.org/drawingml/2006/table">
            <a:tbl>
              <a:tblPr firstRow="1" firstCol="1" lastRow="1" lastCol="1" bandRow="1" bandCol="1">
                <a:tableStyleId>{2D5ABB26-0587-4C30-8999-92F81FD0307C}</a:tableStyleId>
              </a:tblPr>
              <a:tblGrid>
                <a:gridCol w="1948433"/>
              </a:tblGrid>
              <a:tr h="357427">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399918">
                <a:tc>
                  <a:txBody>
                    <a:bodyPr/>
                    <a:lstStyle/>
                    <a:p>
                      <a:pPr marL="177800" indent="-177800" algn="l">
                        <a:spcAft>
                          <a:spcPts val="0"/>
                        </a:spcAft>
                        <a:buFontTx/>
                        <a:buBlip>
                          <a:blip r:embed="rId3"/>
                        </a:buBlip>
                      </a:pPr>
                      <a:endParaRPr lang="en-GB" sz="800" dirty="0" smtClean="0">
                        <a:effectLst/>
                        <a:latin typeface="Calibri" pitchFamily="34" charset="0"/>
                        <a:ea typeface="Times New Roman"/>
                        <a:cs typeface="Calibri" pitchFamily="34" charset="0"/>
                      </a:endParaRPr>
                    </a:p>
                    <a:p>
                      <a:pPr lvl="0"/>
                      <a:r>
                        <a:rPr kumimoji="0" lang="en-GB" sz="1600" kern="1200" dirty="0" smtClean="0">
                          <a:solidFill>
                            <a:schemeClr val="tx1"/>
                          </a:solidFill>
                          <a:effectLst/>
                          <a:latin typeface="+mj-lt"/>
                          <a:ea typeface="+mn-ea"/>
                          <a:cs typeface="+mn-cs"/>
                        </a:rPr>
                        <a:t>Think about what a company hopes</a:t>
                      </a:r>
                      <a:r>
                        <a:rPr kumimoji="0" lang="en-GB" sz="1600" kern="1200" baseline="0" dirty="0" smtClean="0">
                          <a:solidFill>
                            <a:schemeClr val="tx1"/>
                          </a:solidFill>
                          <a:effectLst/>
                          <a:latin typeface="+mj-lt"/>
                          <a:ea typeface="+mn-ea"/>
                          <a:cs typeface="+mn-cs"/>
                        </a:rPr>
                        <a:t> to achieve</a:t>
                      </a:r>
                      <a:endParaRPr kumimoji="0" lang="en-GB" sz="1600"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Less than 350kb</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Saved as a JPG file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30cm wide at least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Not tall to avoid scrolling</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Contains multiple images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Has the logo</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Good resolution</a:t>
                      </a:r>
                      <a:endParaRPr lang="en-GB" sz="1600" baseline="0" dirty="0">
                        <a:solidFill>
                          <a:schemeClr val="tx1"/>
                        </a:solidFill>
                        <a:effectLst/>
                        <a:latin typeface="+mj-lt"/>
                        <a:ea typeface="Times New Roma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88488"/>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sz="1600" b="1" dirty="0" smtClean="0">
                <a:latin typeface="Calibri" pitchFamily="34" charset="0"/>
                <a:ea typeface="Calibri" pitchFamily="34" charset="0"/>
                <a:cs typeface="Calibri" pitchFamily="34" charset="0"/>
              </a:rPr>
              <a:t>Task 1</a:t>
            </a:r>
            <a:r>
              <a:rPr lang="en-US" sz="1600" b="1" dirty="0">
                <a:latin typeface="Calibri" pitchFamily="34" charset="0"/>
                <a:ea typeface="Calibri" pitchFamily="34" charset="0"/>
                <a:cs typeface="Calibri" pitchFamily="34" charset="0"/>
              </a:rPr>
              <a:t>:</a:t>
            </a:r>
            <a:r>
              <a:rPr lang="en-US" sz="1600" dirty="0">
                <a:latin typeface="Calibri" pitchFamily="34" charset="0"/>
                <a:ea typeface="Calibri" pitchFamily="34" charset="0"/>
                <a:cs typeface="Calibri" pitchFamily="34" charset="0"/>
              </a:rPr>
              <a:t> </a:t>
            </a:r>
            <a:r>
              <a:rPr lang="en-GB" sz="1600" dirty="0">
                <a:latin typeface="Calibri" pitchFamily="34" charset="0"/>
              </a:rPr>
              <a:t>Be able to </a:t>
            </a:r>
            <a:r>
              <a:rPr lang="en-GB" sz="1600" dirty="0" smtClean="0"/>
              <a:t>Make the Banner for your Website</a:t>
            </a:r>
            <a:endParaRPr lang="en-ZA" sz="1600" dirty="0">
              <a:latin typeface="Calibri" pitchFamily="34" charset="0"/>
              <a:ea typeface="Calibri" pitchFamily="34" charset="0"/>
              <a:cs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3778966606"/>
              </p:ext>
            </p:extLst>
          </p:nvPr>
        </p:nvGraphicFramePr>
        <p:xfrm>
          <a:off x="337567" y="1700808"/>
          <a:ext cx="3154314" cy="4896544"/>
        </p:xfrm>
        <a:graphic>
          <a:graphicData uri="http://schemas.openxmlformats.org/drawingml/2006/table">
            <a:tbl>
              <a:tblPr firstRow="1" bandRow="1">
                <a:tableStyleId>{2D5ABB26-0587-4C30-8999-92F81FD0307C}</a:tableStyleId>
              </a:tblPr>
              <a:tblGrid>
                <a:gridCol w="3154314"/>
              </a:tblGrid>
              <a:tr h="48965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rgbClr val="FF0000"/>
                          </a:solidFill>
                          <a:effectLst/>
                          <a:uLnTx/>
                          <a:uFillTx/>
                          <a:latin typeface="Calibri" pitchFamily="34" charset="0"/>
                          <a:ea typeface="+mn-ea"/>
                          <a:cs typeface="Calibri" pitchFamily="34" charset="0"/>
                        </a:rPr>
                        <a:t>Step 9 – Only if you have time</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500" kern="1200" dirty="0" smtClean="0">
                        <a:solidFill>
                          <a:schemeClr val="tx1"/>
                        </a:solidFill>
                        <a:latin typeface="Calibri" pitchFamily="34" charset="0"/>
                        <a:ea typeface="+mn-ea"/>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kern="1200" dirty="0" smtClean="0">
                          <a:solidFill>
                            <a:schemeClr val="tx1"/>
                          </a:solidFill>
                          <a:latin typeface="Calibri" pitchFamily="34" charset="0"/>
                          <a:ea typeface="+mn-ea"/>
                          <a:cs typeface="Calibri" pitchFamily="34" charset="0"/>
                        </a:rPr>
                        <a:t>Change the gradient direction to Linear (means in a line)</a:t>
                      </a:r>
                      <a:endParaRPr kumimoji="0" lang="en-GB" sz="2000" kern="1200" baseline="0" dirty="0" smtClean="0">
                        <a:solidFill>
                          <a:schemeClr val="tx1"/>
                        </a:solidFill>
                        <a:latin typeface="Calibri" pitchFamily="34" charset="0"/>
                        <a:ea typeface="+mn-ea"/>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2000" kern="1200" baseline="0" dirty="0" smtClean="0">
                        <a:solidFill>
                          <a:schemeClr val="tx1"/>
                        </a:solidFill>
                        <a:latin typeface="Calibri" pitchFamily="34" charset="0"/>
                        <a:ea typeface="+mn-ea"/>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kern="1200" baseline="0" dirty="0" smtClean="0">
                          <a:solidFill>
                            <a:schemeClr val="tx1"/>
                          </a:solidFill>
                          <a:latin typeface="Calibri" pitchFamily="34" charset="0"/>
                          <a:ea typeface="+mn-ea"/>
                          <a:cs typeface="Calibri" pitchFamily="34" charset="0"/>
                        </a:rPr>
                        <a:t>Then drag the line from the centre of the image to the right</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2000" kern="1200" baseline="0" dirty="0" smtClean="0">
                        <a:solidFill>
                          <a:schemeClr val="tx1"/>
                        </a:solidFill>
                        <a:latin typeface="Calibri" pitchFamily="34" charset="0"/>
                        <a:ea typeface="+mn-ea"/>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kern="1200" baseline="0" dirty="0" smtClean="0">
                          <a:solidFill>
                            <a:schemeClr val="tx1"/>
                          </a:solidFill>
                          <a:latin typeface="Calibri" pitchFamily="34" charset="0"/>
                          <a:ea typeface="+mn-ea"/>
                          <a:cs typeface="Calibri" pitchFamily="34" charset="0"/>
                        </a:rPr>
                        <a:t>This will make the image partially transparent and allow one image to blend in with another.</a:t>
                      </a:r>
                    </a:p>
                  </a:txBody>
                  <a:tcPr>
                    <a:noFill/>
                  </a:tcPr>
                </a:tc>
              </a:tr>
            </a:tbl>
          </a:graphicData>
        </a:graphic>
      </p:graphicFrame>
      <p:pic>
        <p:nvPicPr>
          <p:cNvPr id="14" name="Picture 13"/>
          <p:cNvPicPr/>
          <p:nvPr/>
        </p:nvPicPr>
        <p:blipFill rotWithShape="1">
          <a:blip r:embed="rId5" cstate="screen"/>
          <a:srcRect t="63773" r="55316" b="4098"/>
          <a:stretch/>
        </p:blipFill>
        <p:spPr bwMode="auto">
          <a:xfrm>
            <a:off x="3635896" y="1788488"/>
            <a:ext cx="3127860" cy="2144567"/>
          </a:xfrm>
          <a:prstGeom prst="rect">
            <a:avLst/>
          </a:prstGeom>
          <a:ln>
            <a:noFill/>
          </a:ln>
          <a:effectLst>
            <a:outerShdw blurRad="292100" dist="139700" dir="2700000" algn="tl" rotWithShape="0">
              <a:srgbClr val="333333">
                <a:alpha val="65000"/>
              </a:srgbClr>
            </a:outerShdw>
          </a:effectLst>
        </p:spPr>
      </p:pic>
      <p:cxnSp>
        <p:nvCxnSpPr>
          <p:cNvPr id="18" name="Straight Arrow Connector 17"/>
          <p:cNvCxnSpPr/>
          <p:nvPr/>
        </p:nvCxnSpPr>
        <p:spPr>
          <a:xfrm flipV="1">
            <a:off x="3203848" y="2204864"/>
            <a:ext cx="1656184" cy="216024"/>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19" name="Picture 18"/>
          <p:cNvPicPr/>
          <p:nvPr/>
        </p:nvPicPr>
        <p:blipFill rotWithShape="1">
          <a:blip r:embed="rId6" cstate="screen"/>
          <a:srcRect t="36111" r="70072" b="42690"/>
          <a:stretch/>
        </p:blipFill>
        <p:spPr bwMode="auto">
          <a:xfrm>
            <a:off x="3635896" y="4077072"/>
            <a:ext cx="3127860" cy="2376263"/>
          </a:xfrm>
          <a:prstGeom prst="rect">
            <a:avLst/>
          </a:prstGeom>
          <a:ln>
            <a:noFill/>
          </a:ln>
          <a:effectLst>
            <a:outerShdw blurRad="292100" dist="139700" dir="2700000" algn="tl" rotWithShape="0">
              <a:srgbClr val="333333">
                <a:alpha val="65000"/>
              </a:srgbClr>
            </a:outerShdw>
          </a:effectLst>
        </p:spPr>
      </p:pic>
      <p:cxnSp>
        <p:nvCxnSpPr>
          <p:cNvPr id="26" name="Straight Arrow Connector 25"/>
          <p:cNvCxnSpPr/>
          <p:nvPr/>
        </p:nvCxnSpPr>
        <p:spPr>
          <a:xfrm>
            <a:off x="2555776" y="4275094"/>
            <a:ext cx="2304256" cy="774086"/>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275856" y="3933055"/>
            <a:ext cx="2088232" cy="1116125"/>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Action Button: Back or Previous 12">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ction Button: Forward or Next 15">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97425700"/>
      </p:ext>
    </p:extLst>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205053" cy="625434"/>
          </a:xfrm>
        </p:spPr>
        <p:txBody>
          <a:bodyPr>
            <a:normAutofit/>
          </a:bodyPr>
          <a:lstStyle/>
          <a:p>
            <a:r>
              <a:rPr lang="en-GB" sz="2800" dirty="0" smtClean="0"/>
              <a:t>1 - Assignment </a:t>
            </a:r>
            <a:r>
              <a:rPr lang="en-GB" sz="2800" dirty="0"/>
              <a:t>Walkthrough </a:t>
            </a:r>
            <a:r>
              <a:rPr lang="en-GB" sz="2800" dirty="0" smtClean="0"/>
              <a:t>Guide - Banner</a:t>
            </a:r>
            <a:endParaRPr lang="en-GB" sz="28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891527233"/>
              </p:ext>
            </p:extLst>
          </p:nvPr>
        </p:nvGraphicFramePr>
        <p:xfrm>
          <a:off x="6872038" y="1772816"/>
          <a:ext cx="1948433" cy="4350307"/>
        </p:xfrm>
        <a:graphic>
          <a:graphicData uri="http://schemas.openxmlformats.org/drawingml/2006/table">
            <a:tbl>
              <a:tblPr firstRow="1" firstCol="1" lastRow="1" lastCol="1" bandRow="1" bandCol="1">
                <a:tableStyleId>{2D5ABB26-0587-4C30-8999-92F81FD0307C}</a:tableStyleId>
              </a:tblPr>
              <a:tblGrid>
                <a:gridCol w="1948433"/>
              </a:tblGrid>
              <a:tr h="357427">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399918">
                <a:tc>
                  <a:txBody>
                    <a:bodyPr/>
                    <a:lstStyle/>
                    <a:p>
                      <a:pPr marL="177800" indent="-177800" algn="l">
                        <a:spcAft>
                          <a:spcPts val="0"/>
                        </a:spcAft>
                        <a:buFontTx/>
                        <a:buBlip>
                          <a:blip r:embed="rId3"/>
                        </a:buBlip>
                      </a:pPr>
                      <a:endParaRPr lang="en-GB" sz="800" dirty="0" smtClean="0">
                        <a:effectLst/>
                        <a:latin typeface="Calibri" pitchFamily="34" charset="0"/>
                        <a:ea typeface="Times New Roman"/>
                        <a:cs typeface="Calibri" pitchFamily="34" charset="0"/>
                      </a:endParaRPr>
                    </a:p>
                    <a:p>
                      <a:pPr lvl="0"/>
                      <a:r>
                        <a:rPr kumimoji="0" lang="en-GB" sz="1600" kern="1200" dirty="0" smtClean="0">
                          <a:solidFill>
                            <a:schemeClr val="tx1"/>
                          </a:solidFill>
                          <a:effectLst/>
                          <a:latin typeface="+mj-lt"/>
                          <a:ea typeface="+mn-ea"/>
                          <a:cs typeface="+mn-cs"/>
                        </a:rPr>
                        <a:t>Think about what a company hopes</a:t>
                      </a:r>
                      <a:r>
                        <a:rPr kumimoji="0" lang="en-GB" sz="1600" kern="1200" baseline="0" dirty="0" smtClean="0">
                          <a:solidFill>
                            <a:schemeClr val="tx1"/>
                          </a:solidFill>
                          <a:effectLst/>
                          <a:latin typeface="+mj-lt"/>
                          <a:ea typeface="+mn-ea"/>
                          <a:cs typeface="+mn-cs"/>
                        </a:rPr>
                        <a:t> to achieve</a:t>
                      </a:r>
                      <a:endParaRPr kumimoji="0" lang="en-GB" sz="1600"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Less than 350kb</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Saved as a JPG file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30cm wide at least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Not tall to avoid scrolling</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Contains multiple images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Has the logo</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Good resolution</a:t>
                      </a:r>
                      <a:endParaRPr lang="en-GB" sz="1600" baseline="0" dirty="0">
                        <a:solidFill>
                          <a:schemeClr val="tx1"/>
                        </a:solidFill>
                        <a:effectLst/>
                        <a:latin typeface="+mj-lt"/>
                        <a:ea typeface="Times New Roma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88488"/>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sz="1600" b="1" dirty="0" smtClean="0">
                <a:latin typeface="Calibri" pitchFamily="34" charset="0"/>
                <a:ea typeface="Calibri" pitchFamily="34" charset="0"/>
                <a:cs typeface="Calibri" pitchFamily="34" charset="0"/>
              </a:rPr>
              <a:t>Task 1</a:t>
            </a:r>
            <a:r>
              <a:rPr lang="en-US" sz="1600" b="1" dirty="0">
                <a:latin typeface="Calibri" pitchFamily="34" charset="0"/>
                <a:ea typeface="Calibri" pitchFamily="34" charset="0"/>
                <a:cs typeface="Calibri" pitchFamily="34" charset="0"/>
              </a:rPr>
              <a:t>:</a:t>
            </a:r>
            <a:r>
              <a:rPr lang="en-US" sz="1600" dirty="0">
                <a:latin typeface="Calibri" pitchFamily="34" charset="0"/>
                <a:ea typeface="Calibri" pitchFamily="34" charset="0"/>
                <a:cs typeface="Calibri" pitchFamily="34" charset="0"/>
              </a:rPr>
              <a:t> </a:t>
            </a:r>
            <a:r>
              <a:rPr lang="en-GB" sz="1600" dirty="0">
                <a:latin typeface="Calibri" pitchFamily="34" charset="0"/>
              </a:rPr>
              <a:t>Be able to </a:t>
            </a:r>
            <a:r>
              <a:rPr lang="en-GB" sz="1600" dirty="0" smtClean="0"/>
              <a:t>Make the Banner for your Website</a:t>
            </a:r>
            <a:endParaRPr lang="en-ZA" sz="1600" dirty="0">
              <a:latin typeface="Calibri" pitchFamily="34" charset="0"/>
              <a:ea typeface="Calibri" pitchFamily="34" charset="0"/>
              <a:cs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3159713338"/>
              </p:ext>
            </p:extLst>
          </p:nvPr>
        </p:nvGraphicFramePr>
        <p:xfrm>
          <a:off x="337567" y="1700808"/>
          <a:ext cx="3154314" cy="4896544"/>
        </p:xfrm>
        <a:graphic>
          <a:graphicData uri="http://schemas.openxmlformats.org/drawingml/2006/table">
            <a:tbl>
              <a:tblPr firstRow="1" bandRow="1">
                <a:tableStyleId>{2D5ABB26-0587-4C30-8999-92F81FD0307C}</a:tableStyleId>
              </a:tblPr>
              <a:tblGrid>
                <a:gridCol w="3154314"/>
              </a:tblGrid>
              <a:tr h="48965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smtClean="0">
                          <a:ln>
                            <a:noFill/>
                          </a:ln>
                          <a:solidFill>
                            <a:srgbClr val="FF0000"/>
                          </a:solidFill>
                          <a:effectLst/>
                          <a:uLnTx/>
                          <a:uFillTx/>
                          <a:latin typeface="Calibri" pitchFamily="34" charset="0"/>
                          <a:ea typeface="+mn-ea"/>
                          <a:cs typeface="Calibri" pitchFamily="34" charset="0"/>
                        </a:rPr>
                        <a:t>Step 10 – Only if you have time</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600" kern="1200" dirty="0" smtClean="0">
                        <a:solidFill>
                          <a:schemeClr val="tx1"/>
                        </a:solidFill>
                        <a:latin typeface="Calibri" pitchFamily="34" charset="0"/>
                        <a:ea typeface="+mn-ea"/>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GB" sz="2400" kern="1200" dirty="0" smtClean="0">
                          <a:solidFill>
                            <a:schemeClr val="tx1"/>
                          </a:solidFill>
                          <a:latin typeface="Calibri" pitchFamily="34" charset="0"/>
                          <a:ea typeface="+mn-ea"/>
                          <a:cs typeface="Calibri" pitchFamily="34" charset="0"/>
                        </a:rPr>
                        <a:t>Then select the pointer tool again from the menu on the left.</a:t>
                      </a:r>
                      <a:endParaRPr kumimoji="0" lang="en-GB" sz="2400" kern="1200" baseline="0" dirty="0" smtClean="0">
                        <a:solidFill>
                          <a:schemeClr val="tx1"/>
                        </a:solidFill>
                        <a:latin typeface="Calibri" pitchFamily="34" charset="0"/>
                        <a:ea typeface="+mn-ea"/>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2400" kern="1200" baseline="0" dirty="0" smtClean="0">
                        <a:solidFill>
                          <a:schemeClr val="tx1"/>
                        </a:solidFill>
                        <a:latin typeface="Calibri" pitchFamily="34" charset="0"/>
                        <a:ea typeface="+mn-ea"/>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GB" sz="2400" kern="1200" baseline="0" dirty="0" smtClean="0">
                          <a:solidFill>
                            <a:schemeClr val="tx1"/>
                          </a:solidFill>
                          <a:latin typeface="Calibri" pitchFamily="34" charset="0"/>
                          <a:ea typeface="+mn-ea"/>
                          <a:cs typeface="Calibri" pitchFamily="34" charset="0"/>
                        </a:rPr>
                        <a:t>Then click on the second image</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2400" kern="1200" baseline="0" dirty="0" smtClean="0">
                        <a:solidFill>
                          <a:schemeClr val="tx1"/>
                        </a:solidFill>
                        <a:latin typeface="Calibri" pitchFamily="34" charset="0"/>
                        <a:ea typeface="+mn-ea"/>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GB" sz="2400" kern="1200" baseline="0" dirty="0" smtClean="0">
                          <a:solidFill>
                            <a:schemeClr val="tx1"/>
                          </a:solidFill>
                          <a:latin typeface="Calibri" pitchFamily="34" charset="0"/>
                          <a:ea typeface="+mn-ea"/>
                          <a:cs typeface="Calibri" pitchFamily="34" charset="0"/>
                        </a:rPr>
                        <a:t>Then select the Add Mask tool on the right hand side again.</a:t>
                      </a:r>
                    </a:p>
                  </a:txBody>
                  <a:tcPr>
                    <a:noFill/>
                  </a:tcPr>
                </a:tc>
              </a:tr>
            </a:tbl>
          </a:graphicData>
        </a:graphic>
      </p:graphicFrame>
      <p:pic>
        <p:nvPicPr>
          <p:cNvPr id="13" name="Picture 12"/>
          <p:cNvPicPr/>
          <p:nvPr/>
        </p:nvPicPr>
        <p:blipFill rotWithShape="1">
          <a:blip r:embed="rId5" cstate="screen"/>
          <a:srcRect r="53510" b="45731"/>
          <a:stretch/>
        </p:blipFill>
        <p:spPr bwMode="auto">
          <a:xfrm>
            <a:off x="3635896" y="1700808"/>
            <a:ext cx="3127860" cy="2088894"/>
          </a:xfrm>
          <a:prstGeom prst="rect">
            <a:avLst/>
          </a:prstGeom>
          <a:ln>
            <a:noFill/>
          </a:ln>
          <a:effectLst>
            <a:outerShdw blurRad="292100" dist="139700" dir="2700000" algn="tl" rotWithShape="0">
              <a:srgbClr val="333333">
                <a:alpha val="65000"/>
              </a:srgbClr>
            </a:outerShdw>
          </a:effectLst>
        </p:spPr>
      </p:pic>
      <p:cxnSp>
        <p:nvCxnSpPr>
          <p:cNvPr id="18" name="Straight Arrow Connector 17"/>
          <p:cNvCxnSpPr/>
          <p:nvPr/>
        </p:nvCxnSpPr>
        <p:spPr>
          <a:xfrm flipV="1">
            <a:off x="3059832" y="2312876"/>
            <a:ext cx="576065" cy="252028"/>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17" name="Picture 16"/>
          <p:cNvPicPr/>
          <p:nvPr/>
        </p:nvPicPr>
        <p:blipFill rotWithShape="1">
          <a:blip r:embed="rId6" cstate="screen"/>
          <a:srcRect l="61819" t="48915" b="25543"/>
          <a:stretch/>
        </p:blipFill>
        <p:spPr bwMode="auto">
          <a:xfrm>
            <a:off x="3635897" y="5229201"/>
            <a:ext cx="3103686" cy="1278414"/>
          </a:xfrm>
          <a:prstGeom prst="rect">
            <a:avLst/>
          </a:prstGeom>
          <a:ln>
            <a:noFill/>
          </a:ln>
          <a:effectLst>
            <a:outerShdw blurRad="292100" dist="139700" dir="2700000" algn="tl" rotWithShape="0">
              <a:srgbClr val="333333">
                <a:alpha val="65000"/>
              </a:srgbClr>
            </a:outerShdw>
          </a:effectLst>
        </p:spPr>
      </p:pic>
      <p:cxnSp>
        <p:nvCxnSpPr>
          <p:cNvPr id="22" name="Straight Arrow Connector 21"/>
          <p:cNvCxnSpPr/>
          <p:nvPr/>
        </p:nvCxnSpPr>
        <p:spPr>
          <a:xfrm>
            <a:off x="3347864" y="5733256"/>
            <a:ext cx="2952328" cy="135152"/>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27" name="Picture 26"/>
          <p:cNvPicPr/>
          <p:nvPr/>
        </p:nvPicPr>
        <p:blipFill rotWithShape="1">
          <a:blip r:embed="rId6" cstate="screen"/>
          <a:srcRect t="35071" r="46849" b="44524"/>
          <a:stretch/>
        </p:blipFill>
        <p:spPr bwMode="auto">
          <a:xfrm>
            <a:off x="3635896" y="3965768"/>
            <a:ext cx="3103686" cy="1119416"/>
          </a:xfrm>
          <a:prstGeom prst="rect">
            <a:avLst/>
          </a:prstGeom>
          <a:ln>
            <a:noFill/>
          </a:ln>
          <a:effectLst>
            <a:outerShdw blurRad="292100" dist="139700" dir="2700000" algn="tl" rotWithShape="0">
              <a:srgbClr val="333333">
                <a:alpha val="65000"/>
              </a:srgbClr>
            </a:outerShdw>
          </a:effectLst>
        </p:spPr>
      </p:pic>
      <p:cxnSp>
        <p:nvCxnSpPr>
          <p:cNvPr id="26" name="Straight Arrow Connector 25"/>
          <p:cNvCxnSpPr/>
          <p:nvPr/>
        </p:nvCxnSpPr>
        <p:spPr>
          <a:xfrm>
            <a:off x="2627784" y="4293096"/>
            <a:ext cx="1944246" cy="23238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4" name="Action Button: Back or Previous 13">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ction Button: Forward or Next 15">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29238168"/>
      </p:ext>
    </p:extLst>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205053" cy="625434"/>
          </a:xfrm>
        </p:spPr>
        <p:txBody>
          <a:bodyPr>
            <a:normAutofit/>
          </a:bodyPr>
          <a:lstStyle/>
          <a:p>
            <a:r>
              <a:rPr lang="en-GB" sz="2800" dirty="0" smtClean="0"/>
              <a:t>1 - Assignment </a:t>
            </a:r>
            <a:r>
              <a:rPr lang="en-GB" sz="2800" dirty="0"/>
              <a:t>Walkthrough </a:t>
            </a:r>
            <a:r>
              <a:rPr lang="en-GB" sz="2800" dirty="0" smtClean="0"/>
              <a:t>Guide - Banner</a:t>
            </a:r>
            <a:endParaRPr lang="en-GB" sz="28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2573769198"/>
              </p:ext>
            </p:extLst>
          </p:nvPr>
        </p:nvGraphicFramePr>
        <p:xfrm>
          <a:off x="6872038" y="1772816"/>
          <a:ext cx="1948433" cy="4335067"/>
        </p:xfrm>
        <a:graphic>
          <a:graphicData uri="http://schemas.openxmlformats.org/drawingml/2006/table">
            <a:tbl>
              <a:tblPr firstRow="1" firstCol="1" lastRow="1" lastCol="1" bandRow="1" bandCol="1">
                <a:tableStyleId>{2D5ABB26-0587-4C30-8999-92F81FD0307C}</a:tableStyleId>
              </a:tblPr>
              <a:tblGrid>
                <a:gridCol w="1948433"/>
              </a:tblGrid>
              <a:tr h="357427">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399918">
                <a:tc>
                  <a:txBody>
                    <a:bodyPr/>
                    <a:lstStyle/>
                    <a:p>
                      <a:pPr marL="177800" indent="-177800" algn="l">
                        <a:spcAft>
                          <a:spcPts val="0"/>
                        </a:spcAft>
                        <a:buFontTx/>
                        <a:buBlip>
                          <a:blip r:embed="rId3"/>
                        </a:buBlip>
                      </a:pPr>
                      <a:endParaRPr lang="en-GB" sz="700" dirty="0" smtClean="0">
                        <a:effectLst/>
                        <a:latin typeface="Calibri" pitchFamily="34" charset="0"/>
                        <a:ea typeface="Times New Roman"/>
                        <a:cs typeface="Calibri" pitchFamily="34" charset="0"/>
                      </a:endParaRPr>
                    </a:p>
                    <a:p>
                      <a:pPr lvl="0"/>
                      <a:r>
                        <a:rPr kumimoji="0" lang="en-GB" sz="1600" kern="1200" dirty="0" smtClean="0">
                          <a:solidFill>
                            <a:schemeClr val="tx1"/>
                          </a:solidFill>
                          <a:effectLst/>
                          <a:latin typeface="+mj-lt"/>
                          <a:ea typeface="+mn-ea"/>
                          <a:cs typeface="+mn-cs"/>
                        </a:rPr>
                        <a:t>Think about what a company hopes</a:t>
                      </a:r>
                      <a:r>
                        <a:rPr kumimoji="0" lang="en-GB" sz="1600" kern="1200" baseline="0" dirty="0" smtClean="0">
                          <a:solidFill>
                            <a:schemeClr val="tx1"/>
                          </a:solidFill>
                          <a:effectLst/>
                          <a:latin typeface="+mj-lt"/>
                          <a:ea typeface="+mn-ea"/>
                          <a:cs typeface="+mn-cs"/>
                        </a:rPr>
                        <a:t> to achieve</a:t>
                      </a:r>
                      <a:endParaRPr kumimoji="0" lang="en-GB" sz="1600"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Less than 350kb</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Saved as a JPG file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30cm wide at least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Not tall to avoid scrolling</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Contains multiple images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Has the logo</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Good resolution</a:t>
                      </a:r>
                      <a:endParaRPr lang="en-GB" sz="1600" baseline="0" dirty="0">
                        <a:solidFill>
                          <a:schemeClr val="tx1"/>
                        </a:solidFill>
                        <a:effectLst/>
                        <a:latin typeface="+mj-lt"/>
                        <a:ea typeface="Times New Roma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88488"/>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sz="1600" b="1" dirty="0" smtClean="0">
                <a:latin typeface="Calibri" pitchFamily="34" charset="0"/>
                <a:ea typeface="Calibri" pitchFamily="34" charset="0"/>
                <a:cs typeface="Calibri" pitchFamily="34" charset="0"/>
              </a:rPr>
              <a:t>Task 1</a:t>
            </a:r>
            <a:r>
              <a:rPr lang="en-US" sz="1600" b="1" dirty="0">
                <a:latin typeface="Calibri" pitchFamily="34" charset="0"/>
                <a:ea typeface="Calibri" pitchFamily="34" charset="0"/>
                <a:cs typeface="Calibri" pitchFamily="34" charset="0"/>
              </a:rPr>
              <a:t>:</a:t>
            </a:r>
            <a:r>
              <a:rPr lang="en-US" sz="1600" dirty="0">
                <a:latin typeface="Calibri" pitchFamily="34" charset="0"/>
                <a:ea typeface="Calibri" pitchFamily="34" charset="0"/>
                <a:cs typeface="Calibri" pitchFamily="34" charset="0"/>
              </a:rPr>
              <a:t> </a:t>
            </a:r>
            <a:r>
              <a:rPr lang="en-GB" sz="1600" dirty="0">
                <a:latin typeface="Calibri" pitchFamily="34" charset="0"/>
              </a:rPr>
              <a:t>Be able to </a:t>
            </a:r>
            <a:r>
              <a:rPr lang="en-GB" sz="1600" dirty="0" smtClean="0"/>
              <a:t>Make the Banner for your Website</a:t>
            </a:r>
            <a:endParaRPr lang="en-ZA" sz="1600" dirty="0">
              <a:latin typeface="Calibri" pitchFamily="34" charset="0"/>
              <a:ea typeface="Calibri" pitchFamily="34" charset="0"/>
              <a:cs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3821574249"/>
              </p:ext>
            </p:extLst>
          </p:nvPr>
        </p:nvGraphicFramePr>
        <p:xfrm>
          <a:off x="337567" y="1700808"/>
          <a:ext cx="2866281" cy="4896544"/>
        </p:xfrm>
        <a:graphic>
          <a:graphicData uri="http://schemas.openxmlformats.org/drawingml/2006/table">
            <a:tbl>
              <a:tblPr firstRow="1" bandRow="1">
                <a:tableStyleId>{2D5ABB26-0587-4C30-8999-92F81FD0307C}</a:tableStyleId>
              </a:tblPr>
              <a:tblGrid>
                <a:gridCol w="2866281"/>
              </a:tblGrid>
              <a:tr h="48965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smtClean="0">
                          <a:ln>
                            <a:noFill/>
                          </a:ln>
                          <a:solidFill>
                            <a:srgbClr val="FF0000"/>
                          </a:solidFill>
                          <a:effectLst/>
                          <a:uLnTx/>
                          <a:uFillTx/>
                          <a:latin typeface="Calibri" pitchFamily="34" charset="0"/>
                          <a:ea typeface="+mn-ea"/>
                          <a:cs typeface="Calibri" pitchFamily="34" charset="0"/>
                        </a:rPr>
                        <a:t>Step 11 – Only if you have time</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600" kern="1200" dirty="0" smtClean="0">
                        <a:solidFill>
                          <a:schemeClr val="tx1"/>
                        </a:solidFill>
                        <a:latin typeface="Calibri" pitchFamily="34" charset="0"/>
                        <a:ea typeface="+mn-ea"/>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GB" sz="2400" kern="1200" dirty="0" smtClean="0">
                          <a:solidFill>
                            <a:schemeClr val="tx1"/>
                          </a:solidFill>
                          <a:latin typeface="Calibri" pitchFamily="34" charset="0"/>
                          <a:ea typeface="+mn-ea"/>
                          <a:cs typeface="Calibri" pitchFamily="34" charset="0"/>
                        </a:rPr>
                        <a:t>The use the Gradient Tool again (G)</a:t>
                      </a:r>
                      <a:endParaRPr kumimoji="0" lang="en-GB" sz="2400" kern="1200" baseline="0" dirty="0" smtClean="0">
                        <a:solidFill>
                          <a:schemeClr val="tx1"/>
                        </a:solidFill>
                        <a:latin typeface="Calibri" pitchFamily="34" charset="0"/>
                        <a:ea typeface="+mn-ea"/>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2400" kern="1200" baseline="0" dirty="0" smtClean="0">
                        <a:solidFill>
                          <a:schemeClr val="tx1"/>
                        </a:solidFill>
                        <a:latin typeface="Calibri" pitchFamily="34" charset="0"/>
                        <a:ea typeface="+mn-ea"/>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GB" sz="2400" kern="1200" baseline="0" dirty="0" smtClean="0">
                          <a:solidFill>
                            <a:schemeClr val="tx1"/>
                          </a:solidFill>
                          <a:latin typeface="Calibri" pitchFamily="34" charset="0"/>
                          <a:ea typeface="+mn-ea"/>
                          <a:cs typeface="Calibri" pitchFamily="34" charset="0"/>
                        </a:rPr>
                        <a:t>Draw a line from the centre of the second image to the left</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2400" kern="1200" baseline="0" dirty="0" smtClean="0">
                        <a:solidFill>
                          <a:schemeClr val="tx1"/>
                        </a:solidFill>
                        <a:latin typeface="Calibri" pitchFamily="34" charset="0"/>
                        <a:ea typeface="+mn-ea"/>
                        <a:cs typeface="Calibri" pitchFamily="34" charset="0"/>
                      </a:endParaRPr>
                    </a:p>
                  </a:txBody>
                  <a:tcPr>
                    <a:noFill/>
                  </a:tcPr>
                </a:tc>
              </a:tr>
            </a:tbl>
          </a:graphicData>
        </a:graphic>
      </p:graphicFrame>
      <p:cxnSp>
        <p:nvCxnSpPr>
          <p:cNvPr id="22" name="Straight Arrow Connector 21"/>
          <p:cNvCxnSpPr/>
          <p:nvPr/>
        </p:nvCxnSpPr>
        <p:spPr>
          <a:xfrm>
            <a:off x="3347864" y="5733256"/>
            <a:ext cx="2952328" cy="135152"/>
          </a:xfrm>
          <a:prstGeom prst="straightConnector1">
            <a:avLst/>
          </a:prstGeom>
          <a:ln w="41275" cap="sq">
            <a:tailEnd type="triangle" w="lg" len="lg"/>
          </a:ln>
        </p:spPr>
        <p:style>
          <a:lnRef idx="1">
            <a:schemeClr val="accent1"/>
          </a:lnRef>
          <a:fillRef idx="0">
            <a:schemeClr val="accent1"/>
          </a:fillRef>
          <a:effectRef idx="0">
            <a:schemeClr val="accent1"/>
          </a:effectRef>
          <a:fontRef idx="minor">
            <a:schemeClr val="tx1"/>
          </a:fontRef>
        </p:style>
      </p:cxnSp>
      <p:pic>
        <p:nvPicPr>
          <p:cNvPr id="14" name="Picture 13"/>
          <p:cNvPicPr/>
          <p:nvPr/>
        </p:nvPicPr>
        <p:blipFill rotWithShape="1">
          <a:blip r:embed="rId5" cstate="screen"/>
          <a:srcRect l="-218" t="35217" r="70451" b="28368"/>
          <a:stretch/>
        </p:blipFill>
        <p:spPr bwMode="auto">
          <a:xfrm>
            <a:off x="3275856" y="1805210"/>
            <a:ext cx="3434287" cy="2127846"/>
          </a:xfrm>
          <a:prstGeom prst="rect">
            <a:avLst/>
          </a:prstGeom>
          <a:ln>
            <a:noFill/>
          </a:ln>
          <a:effectLst>
            <a:outerShdw blurRad="292100" dist="139700" dir="2700000" algn="tl" rotWithShape="0">
              <a:srgbClr val="333333">
                <a:alpha val="65000"/>
              </a:srgbClr>
            </a:outerShdw>
          </a:effectLst>
        </p:spPr>
      </p:pic>
      <p:pic>
        <p:nvPicPr>
          <p:cNvPr id="15" name="Picture 14"/>
          <p:cNvPicPr/>
          <p:nvPr/>
        </p:nvPicPr>
        <p:blipFill>
          <a:blip r:embed="rId6"/>
          <a:srcRect/>
          <a:stretch>
            <a:fillRect/>
          </a:stretch>
        </p:blipFill>
        <p:spPr bwMode="auto">
          <a:xfrm>
            <a:off x="3275856" y="4149080"/>
            <a:ext cx="3434286" cy="2304256"/>
          </a:xfrm>
          <a:prstGeom prst="rect">
            <a:avLst/>
          </a:prstGeom>
          <a:ln>
            <a:noFill/>
          </a:ln>
          <a:effectLst>
            <a:outerShdw blurRad="292100" dist="139700" dir="2700000" algn="tl" rotWithShape="0">
              <a:srgbClr val="333333">
                <a:alpha val="65000"/>
              </a:srgbClr>
            </a:outerShdw>
          </a:effectLst>
        </p:spPr>
      </p:pic>
      <p:cxnSp>
        <p:nvCxnSpPr>
          <p:cNvPr id="26" name="Straight Arrow Connector 25"/>
          <p:cNvCxnSpPr/>
          <p:nvPr/>
        </p:nvCxnSpPr>
        <p:spPr>
          <a:xfrm>
            <a:off x="2843808" y="4409286"/>
            <a:ext cx="2664296" cy="891922"/>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059832" y="3068960"/>
            <a:ext cx="540075" cy="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555776" y="4561686"/>
            <a:ext cx="2437223" cy="891922"/>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6" name="Action Button: Back or Previous 15">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Forward or Next 18">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66538496"/>
      </p:ext>
    </p:extLst>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205053" cy="625434"/>
          </a:xfrm>
        </p:spPr>
        <p:txBody>
          <a:bodyPr>
            <a:normAutofit/>
          </a:bodyPr>
          <a:lstStyle/>
          <a:p>
            <a:r>
              <a:rPr lang="en-GB" sz="2800" dirty="0" smtClean="0"/>
              <a:t>1 - Assignment </a:t>
            </a:r>
            <a:r>
              <a:rPr lang="en-GB" sz="2800" dirty="0"/>
              <a:t>Walkthrough </a:t>
            </a:r>
            <a:r>
              <a:rPr lang="en-GB" sz="2800" dirty="0" smtClean="0"/>
              <a:t>Guide - Banner</a:t>
            </a:r>
            <a:endParaRPr lang="en-GB" sz="28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1239958197"/>
              </p:ext>
            </p:extLst>
          </p:nvPr>
        </p:nvGraphicFramePr>
        <p:xfrm>
          <a:off x="6872038" y="1772816"/>
          <a:ext cx="1948433" cy="4365547"/>
        </p:xfrm>
        <a:graphic>
          <a:graphicData uri="http://schemas.openxmlformats.org/drawingml/2006/table">
            <a:tbl>
              <a:tblPr firstRow="1" firstCol="1" lastRow="1" lastCol="1" bandRow="1" bandCol="1">
                <a:tableStyleId>{2D5ABB26-0587-4C30-8999-92F81FD0307C}</a:tableStyleId>
              </a:tblPr>
              <a:tblGrid>
                <a:gridCol w="1948433"/>
              </a:tblGrid>
              <a:tr h="357427">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399918">
                <a:tc>
                  <a:txBody>
                    <a:bodyPr/>
                    <a:lstStyle/>
                    <a:p>
                      <a:pPr marL="177800" indent="-177800" algn="l">
                        <a:spcAft>
                          <a:spcPts val="0"/>
                        </a:spcAft>
                        <a:buFontTx/>
                        <a:buBlip>
                          <a:blip r:embed="rId3"/>
                        </a:buBlip>
                      </a:pPr>
                      <a:endParaRPr lang="en-GB" sz="900" dirty="0" smtClean="0">
                        <a:effectLst/>
                        <a:latin typeface="Calibri" pitchFamily="34" charset="0"/>
                        <a:ea typeface="Times New Roman"/>
                        <a:cs typeface="Calibri" pitchFamily="34" charset="0"/>
                      </a:endParaRPr>
                    </a:p>
                    <a:p>
                      <a:pPr lvl="0"/>
                      <a:r>
                        <a:rPr kumimoji="0" lang="en-GB" sz="1600" kern="1200" dirty="0" smtClean="0">
                          <a:solidFill>
                            <a:schemeClr val="tx1"/>
                          </a:solidFill>
                          <a:effectLst/>
                          <a:latin typeface="+mj-lt"/>
                          <a:ea typeface="+mn-ea"/>
                          <a:cs typeface="+mn-cs"/>
                        </a:rPr>
                        <a:t>Think about what a company hopes</a:t>
                      </a:r>
                      <a:r>
                        <a:rPr kumimoji="0" lang="en-GB" sz="1600" kern="1200" baseline="0" dirty="0" smtClean="0">
                          <a:solidFill>
                            <a:schemeClr val="tx1"/>
                          </a:solidFill>
                          <a:effectLst/>
                          <a:latin typeface="+mj-lt"/>
                          <a:ea typeface="+mn-ea"/>
                          <a:cs typeface="+mn-cs"/>
                        </a:rPr>
                        <a:t> to achieve</a:t>
                      </a:r>
                      <a:endParaRPr kumimoji="0" lang="en-GB" sz="1600"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Less than 350kb</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Saved as a JPG file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30cm wide at least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Not tall to avoid scrolling</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Contains multiple images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Has the logo</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Good resolution</a:t>
                      </a:r>
                      <a:endParaRPr lang="en-GB" sz="1600" baseline="0" dirty="0">
                        <a:solidFill>
                          <a:schemeClr val="tx1"/>
                        </a:solidFill>
                        <a:effectLst/>
                        <a:latin typeface="+mj-lt"/>
                        <a:ea typeface="Times New Roma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88488"/>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sz="1600" b="1" dirty="0" smtClean="0">
                <a:latin typeface="Calibri" pitchFamily="34" charset="0"/>
                <a:ea typeface="Calibri" pitchFamily="34" charset="0"/>
                <a:cs typeface="Calibri" pitchFamily="34" charset="0"/>
              </a:rPr>
              <a:t>Task 1</a:t>
            </a:r>
            <a:r>
              <a:rPr lang="en-US" sz="1600" b="1" dirty="0">
                <a:latin typeface="Calibri" pitchFamily="34" charset="0"/>
                <a:ea typeface="Calibri" pitchFamily="34" charset="0"/>
                <a:cs typeface="Calibri" pitchFamily="34" charset="0"/>
              </a:rPr>
              <a:t>:</a:t>
            </a:r>
            <a:r>
              <a:rPr lang="en-US" sz="1600" dirty="0">
                <a:latin typeface="Calibri" pitchFamily="34" charset="0"/>
                <a:ea typeface="Calibri" pitchFamily="34" charset="0"/>
                <a:cs typeface="Calibri" pitchFamily="34" charset="0"/>
              </a:rPr>
              <a:t> </a:t>
            </a:r>
            <a:r>
              <a:rPr lang="en-GB" sz="1600" dirty="0">
                <a:latin typeface="Calibri" pitchFamily="34" charset="0"/>
              </a:rPr>
              <a:t>Be able to </a:t>
            </a:r>
            <a:r>
              <a:rPr lang="en-GB" sz="1600" dirty="0" smtClean="0"/>
              <a:t>Make the Banner for your Website</a:t>
            </a:r>
            <a:endParaRPr lang="en-ZA" sz="1600" dirty="0">
              <a:latin typeface="Calibri" pitchFamily="34" charset="0"/>
              <a:ea typeface="Calibri" pitchFamily="34" charset="0"/>
              <a:cs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1550034762"/>
              </p:ext>
            </p:extLst>
          </p:nvPr>
        </p:nvGraphicFramePr>
        <p:xfrm>
          <a:off x="337567" y="1700808"/>
          <a:ext cx="2866281" cy="4896544"/>
        </p:xfrm>
        <a:graphic>
          <a:graphicData uri="http://schemas.openxmlformats.org/drawingml/2006/table">
            <a:tbl>
              <a:tblPr firstRow="1" bandRow="1">
                <a:tableStyleId>{2D5ABB26-0587-4C30-8999-92F81FD0307C}</a:tableStyleId>
              </a:tblPr>
              <a:tblGrid>
                <a:gridCol w="2866281"/>
              </a:tblGrid>
              <a:tr h="48965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smtClean="0">
                          <a:ln>
                            <a:noFill/>
                          </a:ln>
                          <a:solidFill>
                            <a:srgbClr val="FF0000"/>
                          </a:solidFill>
                          <a:effectLst/>
                          <a:uLnTx/>
                          <a:uFillTx/>
                          <a:latin typeface="Calibri" pitchFamily="34" charset="0"/>
                          <a:ea typeface="+mn-ea"/>
                          <a:cs typeface="Calibri" pitchFamily="34" charset="0"/>
                        </a:rPr>
                        <a:t>Step 12 – Only if you have time</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600" kern="1200" dirty="0" smtClean="0">
                        <a:solidFill>
                          <a:schemeClr val="tx1"/>
                        </a:solidFill>
                        <a:latin typeface="Calibri" pitchFamily="34" charset="0"/>
                        <a:ea typeface="+mn-ea"/>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GB" sz="2400" kern="1200" dirty="0" smtClean="0">
                          <a:solidFill>
                            <a:schemeClr val="tx1"/>
                          </a:solidFill>
                          <a:latin typeface="Calibri" pitchFamily="34" charset="0"/>
                          <a:ea typeface="+mn-ea"/>
                          <a:cs typeface="Calibri" pitchFamily="34" charset="0"/>
                        </a:rPr>
                        <a:t>Next we need to make the logo more interesting. Choose the Select Tool (V) and select the logo.</a:t>
                      </a:r>
                      <a:endParaRPr kumimoji="0" lang="en-GB" sz="2400" kern="1200" baseline="0" dirty="0" smtClean="0">
                        <a:solidFill>
                          <a:schemeClr val="tx1"/>
                        </a:solidFill>
                        <a:latin typeface="Calibri" pitchFamily="34" charset="0"/>
                        <a:ea typeface="+mn-ea"/>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2400" kern="1200" baseline="0" dirty="0" smtClean="0">
                        <a:solidFill>
                          <a:schemeClr val="tx1"/>
                        </a:solidFill>
                        <a:latin typeface="Calibri" pitchFamily="34" charset="0"/>
                        <a:ea typeface="+mn-ea"/>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GB" sz="2400" kern="1200" baseline="0" dirty="0" smtClean="0">
                          <a:solidFill>
                            <a:schemeClr val="tx1"/>
                          </a:solidFill>
                          <a:latin typeface="Calibri" pitchFamily="34" charset="0"/>
                          <a:ea typeface="+mn-ea"/>
                          <a:cs typeface="Calibri" pitchFamily="34" charset="0"/>
                        </a:rPr>
                        <a:t>Click on the Add Mask Tool</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2400" kern="1200" baseline="0" dirty="0" smtClean="0">
                        <a:solidFill>
                          <a:schemeClr val="tx1"/>
                        </a:solidFill>
                        <a:latin typeface="Calibri" pitchFamily="34" charset="0"/>
                        <a:ea typeface="+mn-ea"/>
                        <a:cs typeface="Calibri" pitchFamily="34" charset="0"/>
                      </a:endParaRPr>
                    </a:p>
                  </a:txBody>
                  <a:tcPr>
                    <a:noFill/>
                  </a:tcPr>
                </a:tc>
              </a:tr>
            </a:tbl>
          </a:graphicData>
        </a:graphic>
      </p:graphicFrame>
      <p:cxnSp>
        <p:nvCxnSpPr>
          <p:cNvPr id="18" name="Straight Arrow Connector 17"/>
          <p:cNvCxnSpPr/>
          <p:nvPr/>
        </p:nvCxnSpPr>
        <p:spPr>
          <a:xfrm flipV="1">
            <a:off x="2735781" y="2121863"/>
            <a:ext cx="540075" cy="769217"/>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16" name="Picture 15"/>
          <p:cNvPicPr/>
          <p:nvPr/>
        </p:nvPicPr>
        <p:blipFill>
          <a:blip r:embed="rId5" cstate="screen"/>
          <a:srcRect/>
          <a:stretch>
            <a:fillRect/>
          </a:stretch>
        </p:blipFill>
        <p:spPr bwMode="auto">
          <a:xfrm>
            <a:off x="3249078" y="1772816"/>
            <a:ext cx="3434286" cy="2212807"/>
          </a:xfrm>
          <a:prstGeom prst="rect">
            <a:avLst/>
          </a:prstGeom>
          <a:ln>
            <a:noFill/>
          </a:ln>
          <a:effectLst>
            <a:outerShdw blurRad="292100" dist="139700" dir="2700000" algn="tl" rotWithShape="0">
              <a:srgbClr val="333333">
                <a:alpha val="65000"/>
              </a:srgbClr>
            </a:outerShdw>
          </a:effectLst>
        </p:spPr>
      </p:pic>
      <p:cxnSp>
        <p:nvCxnSpPr>
          <p:cNvPr id="17" name="Straight Arrow Connector 16"/>
          <p:cNvCxnSpPr/>
          <p:nvPr/>
        </p:nvCxnSpPr>
        <p:spPr>
          <a:xfrm flipV="1">
            <a:off x="2735781" y="2879219"/>
            <a:ext cx="1620195" cy="933479"/>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21" name="Picture 20"/>
          <p:cNvPicPr/>
          <p:nvPr/>
        </p:nvPicPr>
        <p:blipFill rotWithShape="1">
          <a:blip r:embed="rId6" cstate="screen"/>
          <a:srcRect l="73339" t="46630" r="997" b="24893"/>
          <a:stretch/>
        </p:blipFill>
        <p:spPr bwMode="auto">
          <a:xfrm>
            <a:off x="3249079" y="4249089"/>
            <a:ext cx="3434286" cy="2132239"/>
          </a:xfrm>
          <a:prstGeom prst="rect">
            <a:avLst/>
          </a:prstGeom>
          <a:ln>
            <a:noFill/>
          </a:ln>
          <a:effectLst>
            <a:outerShdw blurRad="292100" dist="139700" dir="2700000" algn="tl" rotWithShape="0">
              <a:srgbClr val="333333">
                <a:alpha val="65000"/>
              </a:srgbClr>
            </a:outerShdw>
          </a:effectLst>
        </p:spPr>
      </p:pic>
      <p:cxnSp>
        <p:nvCxnSpPr>
          <p:cNvPr id="20" name="Straight Arrow Connector 19"/>
          <p:cNvCxnSpPr/>
          <p:nvPr/>
        </p:nvCxnSpPr>
        <p:spPr>
          <a:xfrm>
            <a:off x="2555776" y="5013176"/>
            <a:ext cx="3600400" cy="432048"/>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Action Button: Back or Previous 12">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ction Button: Forward or Next 14">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69450326"/>
      </p:ext>
    </p:extLst>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205053" cy="625434"/>
          </a:xfrm>
        </p:spPr>
        <p:txBody>
          <a:bodyPr>
            <a:normAutofit/>
          </a:bodyPr>
          <a:lstStyle/>
          <a:p>
            <a:r>
              <a:rPr lang="en-GB" sz="2800" dirty="0" smtClean="0"/>
              <a:t>1 - Assignment </a:t>
            </a:r>
            <a:r>
              <a:rPr lang="en-GB" sz="2800" dirty="0"/>
              <a:t>Walkthrough </a:t>
            </a:r>
            <a:r>
              <a:rPr lang="en-GB" sz="2800" dirty="0" smtClean="0"/>
              <a:t>Guide - Banner</a:t>
            </a:r>
            <a:endParaRPr lang="en-GB" sz="28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3348988788"/>
              </p:ext>
            </p:extLst>
          </p:nvPr>
        </p:nvGraphicFramePr>
        <p:xfrm>
          <a:off x="6872038" y="1772816"/>
          <a:ext cx="1948433" cy="4335067"/>
        </p:xfrm>
        <a:graphic>
          <a:graphicData uri="http://schemas.openxmlformats.org/drawingml/2006/table">
            <a:tbl>
              <a:tblPr firstRow="1" firstCol="1" lastRow="1" lastCol="1" bandRow="1" bandCol="1">
                <a:tableStyleId>{2D5ABB26-0587-4C30-8999-92F81FD0307C}</a:tableStyleId>
              </a:tblPr>
              <a:tblGrid>
                <a:gridCol w="1948433"/>
              </a:tblGrid>
              <a:tr h="357427">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399918">
                <a:tc>
                  <a:txBody>
                    <a:bodyPr/>
                    <a:lstStyle/>
                    <a:p>
                      <a:pPr marL="177800" indent="-177800" algn="l">
                        <a:spcAft>
                          <a:spcPts val="0"/>
                        </a:spcAft>
                        <a:buFontTx/>
                        <a:buBlip>
                          <a:blip r:embed="rId3"/>
                        </a:buBlip>
                      </a:pPr>
                      <a:endParaRPr lang="en-GB" sz="700" dirty="0" smtClean="0">
                        <a:effectLst/>
                        <a:latin typeface="Calibri" pitchFamily="34" charset="0"/>
                        <a:ea typeface="Times New Roman"/>
                        <a:cs typeface="Calibri" pitchFamily="34" charset="0"/>
                      </a:endParaRPr>
                    </a:p>
                    <a:p>
                      <a:pPr lvl="0"/>
                      <a:r>
                        <a:rPr kumimoji="0" lang="en-GB" sz="1600" kern="1200" dirty="0" smtClean="0">
                          <a:solidFill>
                            <a:schemeClr val="tx1"/>
                          </a:solidFill>
                          <a:effectLst/>
                          <a:latin typeface="+mj-lt"/>
                          <a:ea typeface="+mn-ea"/>
                          <a:cs typeface="+mn-cs"/>
                        </a:rPr>
                        <a:t>Think about what a company hopes</a:t>
                      </a:r>
                      <a:r>
                        <a:rPr kumimoji="0" lang="en-GB" sz="1600" kern="1200" baseline="0" dirty="0" smtClean="0">
                          <a:solidFill>
                            <a:schemeClr val="tx1"/>
                          </a:solidFill>
                          <a:effectLst/>
                          <a:latin typeface="+mj-lt"/>
                          <a:ea typeface="+mn-ea"/>
                          <a:cs typeface="+mn-cs"/>
                        </a:rPr>
                        <a:t> to achieve</a:t>
                      </a:r>
                      <a:endParaRPr kumimoji="0" lang="en-GB" sz="1600"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Less than 350kb</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Saved as a JPG file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30cm wide at least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Not tall to avoid scrolling</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Contains multiple images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Has the logo</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Good resolution</a:t>
                      </a:r>
                      <a:endParaRPr lang="en-GB" sz="1600" baseline="0" dirty="0">
                        <a:solidFill>
                          <a:schemeClr val="tx1"/>
                        </a:solidFill>
                        <a:effectLst/>
                        <a:latin typeface="+mj-lt"/>
                        <a:ea typeface="Times New Roma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88488"/>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sz="1600" b="1" dirty="0" smtClean="0">
                <a:latin typeface="Calibri" pitchFamily="34" charset="0"/>
                <a:ea typeface="Calibri" pitchFamily="34" charset="0"/>
                <a:cs typeface="Calibri" pitchFamily="34" charset="0"/>
              </a:rPr>
              <a:t>Task 1</a:t>
            </a:r>
            <a:r>
              <a:rPr lang="en-US" sz="1600" b="1" dirty="0">
                <a:latin typeface="Calibri" pitchFamily="34" charset="0"/>
                <a:ea typeface="Calibri" pitchFamily="34" charset="0"/>
                <a:cs typeface="Calibri" pitchFamily="34" charset="0"/>
              </a:rPr>
              <a:t>:</a:t>
            </a:r>
            <a:r>
              <a:rPr lang="en-US" sz="1600" dirty="0">
                <a:latin typeface="Calibri" pitchFamily="34" charset="0"/>
                <a:ea typeface="Calibri" pitchFamily="34" charset="0"/>
                <a:cs typeface="Calibri" pitchFamily="34" charset="0"/>
              </a:rPr>
              <a:t> </a:t>
            </a:r>
            <a:r>
              <a:rPr lang="en-GB" sz="1600" dirty="0">
                <a:latin typeface="Calibri" pitchFamily="34" charset="0"/>
              </a:rPr>
              <a:t>Be able to </a:t>
            </a:r>
            <a:r>
              <a:rPr lang="en-GB" sz="1600" dirty="0" smtClean="0"/>
              <a:t>Make the Banner for your Website</a:t>
            </a:r>
            <a:endParaRPr lang="en-ZA" sz="1600" dirty="0">
              <a:latin typeface="Calibri" pitchFamily="34" charset="0"/>
              <a:ea typeface="Calibri" pitchFamily="34" charset="0"/>
              <a:cs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1738397505"/>
              </p:ext>
            </p:extLst>
          </p:nvPr>
        </p:nvGraphicFramePr>
        <p:xfrm>
          <a:off x="337567" y="1700808"/>
          <a:ext cx="2866281" cy="4998720"/>
        </p:xfrm>
        <a:graphic>
          <a:graphicData uri="http://schemas.openxmlformats.org/drawingml/2006/table">
            <a:tbl>
              <a:tblPr firstRow="1" bandRow="1">
                <a:tableStyleId>{2D5ABB26-0587-4C30-8999-92F81FD0307C}</a:tableStyleId>
              </a:tblPr>
              <a:tblGrid>
                <a:gridCol w="2866281"/>
              </a:tblGrid>
              <a:tr h="48245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smtClean="0">
                          <a:ln>
                            <a:noFill/>
                          </a:ln>
                          <a:solidFill>
                            <a:srgbClr val="FF0000"/>
                          </a:solidFill>
                          <a:effectLst/>
                          <a:uLnTx/>
                          <a:uFillTx/>
                          <a:latin typeface="Calibri" pitchFamily="34" charset="0"/>
                          <a:ea typeface="+mn-ea"/>
                          <a:cs typeface="Calibri" pitchFamily="34" charset="0"/>
                        </a:rPr>
                        <a:t>Step 13 – Only if you have time</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600" kern="1200" dirty="0" smtClean="0">
                        <a:solidFill>
                          <a:schemeClr val="tx1"/>
                        </a:solidFill>
                        <a:latin typeface="Calibri" pitchFamily="34" charset="0"/>
                        <a:ea typeface="+mn-ea"/>
                        <a:cs typeface="Calibri" pitchFamily="34" charset="0"/>
                      </a:endParaRPr>
                    </a:p>
                    <a:p>
                      <a:r>
                        <a:rPr kumimoji="0" lang="en-GB" sz="2000" kern="1200" dirty="0" smtClean="0">
                          <a:solidFill>
                            <a:schemeClr val="tx1"/>
                          </a:solidFill>
                          <a:effectLst/>
                          <a:latin typeface="+mn-lt"/>
                          <a:ea typeface="+mn-ea"/>
                          <a:cs typeface="+mn-cs"/>
                        </a:rPr>
                        <a:t>Click on Gradient and on the bar at the bottom of the page.</a:t>
                      </a:r>
                    </a:p>
                    <a:p>
                      <a:endParaRPr kumimoji="0" lang="en-GB" sz="1400" kern="1200" dirty="0" smtClean="0">
                        <a:solidFill>
                          <a:schemeClr val="tx1"/>
                        </a:solidFill>
                        <a:effectLst/>
                        <a:latin typeface="+mn-lt"/>
                        <a:ea typeface="+mn-ea"/>
                        <a:cs typeface="+mn-cs"/>
                      </a:endParaRPr>
                    </a:p>
                    <a:p>
                      <a:r>
                        <a:rPr kumimoji="0" lang="en-GB" sz="2000" kern="1200" dirty="0" smtClean="0">
                          <a:solidFill>
                            <a:schemeClr val="tx1"/>
                          </a:solidFill>
                          <a:effectLst/>
                          <a:latin typeface="+mn-lt"/>
                          <a:ea typeface="+mn-ea"/>
                          <a:cs typeface="+mn-cs"/>
                        </a:rPr>
                        <a:t>Choose the Ellipse tool</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1400" kern="1200" baseline="0" dirty="0" smtClean="0">
                        <a:solidFill>
                          <a:schemeClr val="tx1"/>
                        </a:solidFill>
                        <a:latin typeface="Calibri" pitchFamily="34" charset="0"/>
                        <a:ea typeface="+mn-ea"/>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kern="1200" dirty="0" smtClean="0">
                          <a:solidFill>
                            <a:schemeClr val="tx1"/>
                          </a:solidFill>
                          <a:effectLst/>
                          <a:latin typeface="+mn-lt"/>
                          <a:ea typeface="+mn-ea"/>
                          <a:cs typeface="+mn-cs"/>
                        </a:rPr>
                        <a:t>Choose a point above the logo and in the middle and drag a point down to the left or right about where mine is.</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b="1" kern="1200" dirty="0" smtClean="0">
                          <a:solidFill>
                            <a:schemeClr val="tx1"/>
                          </a:solidFill>
                          <a:effectLst/>
                          <a:latin typeface="+mn-lt"/>
                          <a:ea typeface="+mn-ea"/>
                          <a:cs typeface="+mn-cs"/>
                        </a:rPr>
                        <a:t>Experiment</a:t>
                      </a:r>
                    </a:p>
                  </a:txBody>
                  <a:tcPr>
                    <a:noFill/>
                  </a:tcPr>
                </a:tc>
              </a:tr>
            </a:tbl>
          </a:graphicData>
        </a:graphic>
      </p:graphicFrame>
      <p:pic>
        <p:nvPicPr>
          <p:cNvPr id="19" name="Picture 18"/>
          <p:cNvPicPr/>
          <p:nvPr/>
        </p:nvPicPr>
        <p:blipFill rotWithShape="1">
          <a:blip r:embed="rId5" cstate="screen"/>
          <a:srcRect t="62448" r="59920" b="4761"/>
          <a:stretch/>
        </p:blipFill>
        <p:spPr bwMode="auto">
          <a:xfrm>
            <a:off x="3347864" y="1788488"/>
            <a:ext cx="3434286" cy="2160240"/>
          </a:xfrm>
          <a:prstGeom prst="rect">
            <a:avLst/>
          </a:prstGeom>
          <a:ln>
            <a:noFill/>
          </a:ln>
          <a:effectLst>
            <a:outerShdw blurRad="292100" dist="139700" dir="2700000" algn="tl" rotWithShape="0">
              <a:srgbClr val="333333">
                <a:alpha val="65000"/>
              </a:srgbClr>
            </a:outerShdw>
          </a:effectLst>
        </p:spPr>
      </p:pic>
      <p:cxnSp>
        <p:nvCxnSpPr>
          <p:cNvPr id="18" name="Straight Arrow Connector 17"/>
          <p:cNvCxnSpPr/>
          <p:nvPr/>
        </p:nvCxnSpPr>
        <p:spPr>
          <a:xfrm>
            <a:off x="2555776" y="2960948"/>
            <a:ext cx="2016224" cy="252028"/>
          </a:xfrm>
          <a:prstGeom prst="straightConnector1">
            <a:avLst/>
          </a:prstGeom>
          <a:ln w="41275" cap="sq">
            <a:tailEnd type="triangle" w="lg" len="lg"/>
          </a:ln>
        </p:spPr>
        <p:style>
          <a:lnRef idx="1">
            <a:schemeClr val="accent1"/>
          </a:lnRef>
          <a:fillRef idx="0">
            <a:schemeClr val="accent1"/>
          </a:fillRef>
          <a:effectRef idx="0">
            <a:schemeClr val="accent1"/>
          </a:effectRef>
          <a:fontRef idx="minor">
            <a:schemeClr val="tx1"/>
          </a:fontRef>
        </p:style>
      </p:cxnSp>
      <p:pic>
        <p:nvPicPr>
          <p:cNvPr id="26" name="Picture 25"/>
          <p:cNvPicPr/>
          <p:nvPr/>
        </p:nvPicPr>
        <p:blipFill rotWithShape="1">
          <a:blip r:embed="rId6" cstate="screen"/>
          <a:srcRect l="24816" t="32615" r="48515" b="42664"/>
          <a:stretch/>
        </p:blipFill>
        <p:spPr bwMode="auto">
          <a:xfrm>
            <a:off x="3347864" y="4214724"/>
            <a:ext cx="3434286" cy="2094596"/>
          </a:xfrm>
          <a:prstGeom prst="rect">
            <a:avLst/>
          </a:prstGeom>
          <a:ln>
            <a:noFill/>
          </a:ln>
          <a:effectLst>
            <a:outerShdw blurRad="292100" dist="139700" dir="2700000" algn="tl" rotWithShape="0">
              <a:srgbClr val="333333">
                <a:alpha val="65000"/>
              </a:srgbClr>
            </a:outerShdw>
          </a:effectLst>
        </p:spPr>
      </p:pic>
      <p:cxnSp>
        <p:nvCxnSpPr>
          <p:cNvPr id="17" name="Straight Arrow Connector 16"/>
          <p:cNvCxnSpPr/>
          <p:nvPr/>
        </p:nvCxnSpPr>
        <p:spPr>
          <a:xfrm flipV="1">
            <a:off x="3203848" y="3356992"/>
            <a:ext cx="1789151" cy="360040"/>
          </a:xfrm>
          <a:prstGeom prst="straightConnector1">
            <a:avLst/>
          </a:prstGeom>
          <a:ln w="41275" cap="sq">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endCxn id="26" idx="0"/>
          </p:cNvCxnSpPr>
          <p:nvPr/>
        </p:nvCxnSpPr>
        <p:spPr>
          <a:xfrm flipV="1">
            <a:off x="3203848" y="4214724"/>
            <a:ext cx="1861159" cy="576064"/>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3203848" y="5196378"/>
            <a:ext cx="1080120" cy="536878"/>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4" name="Action Button: Back or Previous 13">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ction Button: Forward or Next 15">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Arrow Connector 20"/>
          <p:cNvCxnSpPr/>
          <p:nvPr/>
        </p:nvCxnSpPr>
        <p:spPr>
          <a:xfrm>
            <a:off x="2555776" y="2952141"/>
            <a:ext cx="2016224" cy="252028"/>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3203848" y="3348185"/>
            <a:ext cx="1789151" cy="36004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9488225"/>
      </p:ext>
    </p:extLst>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205053" cy="625434"/>
          </a:xfrm>
        </p:spPr>
        <p:txBody>
          <a:bodyPr>
            <a:normAutofit/>
          </a:bodyPr>
          <a:lstStyle/>
          <a:p>
            <a:r>
              <a:rPr lang="en-GB" sz="2800" dirty="0" smtClean="0"/>
              <a:t>1 - Assignment </a:t>
            </a:r>
            <a:r>
              <a:rPr lang="en-GB" sz="2800" dirty="0"/>
              <a:t>Walkthrough </a:t>
            </a:r>
            <a:r>
              <a:rPr lang="en-GB" sz="2800" dirty="0" smtClean="0"/>
              <a:t>Guide - Banner</a:t>
            </a:r>
            <a:endParaRPr lang="en-GB" sz="28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3327943699"/>
              </p:ext>
            </p:extLst>
          </p:nvPr>
        </p:nvGraphicFramePr>
        <p:xfrm>
          <a:off x="6872038" y="1772816"/>
          <a:ext cx="1948433" cy="4388407"/>
        </p:xfrm>
        <a:graphic>
          <a:graphicData uri="http://schemas.openxmlformats.org/drawingml/2006/table">
            <a:tbl>
              <a:tblPr firstRow="1" firstCol="1" lastRow="1" lastCol="1" bandRow="1" bandCol="1">
                <a:tableStyleId>{2D5ABB26-0587-4C30-8999-92F81FD0307C}</a:tableStyleId>
              </a:tblPr>
              <a:tblGrid>
                <a:gridCol w="1948433"/>
              </a:tblGrid>
              <a:tr h="357427">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399918">
                <a:tc>
                  <a:txBody>
                    <a:bodyPr/>
                    <a:lstStyle/>
                    <a:p>
                      <a:pPr marL="177800" indent="-177800" algn="l">
                        <a:spcAft>
                          <a:spcPts val="0"/>
                        </a:spcAft>
                        <a:buFontTx/>
                        <a:buBlip>
                          <a:blip r:embed="rId3"/>
                        </a:buBlip>
                      </a:pPr>
                      <a:endParaRPr lang="en-GB" sz="1050" dirty="0" smtClean="0">
                        <a:effectLst/>
                        <a:latin typeface="Calibri" pitchFamily="34" charset="0"/>
                        <a:ea typeface="Times New Roman"/>
                        <a:cs typeface="Calibri" pitchFamily="34" charset="0"/>
                      </a:endParaRPr>
                    </a:p>
                    <a:p>
                      <a:pPr lvl="0"/>
                      <a:r>
                        <a:rPr kumimoji="0" lang="en-GB" sz="1600" kern="1200" dirty="0" smtClean="0">
                          <a:solidFill>
                            <a:schemeClr val="tx1"/>
                          </a:solidFill>
                          <a:effectLst/>
                          <a:latin typeface="+mj-lt"/>
                          <a:ea typeface="+mn-ea"/>
                          <a:cs typeface="+mn-cs"/>
                        </a:rPr>
                        <a:t>Think about what a company hopes</a:t>
                      </a:r>
                      <a:r>
                        <a:rPr kumimoji="0" lang="en-GB" sz="1600" kern="1200" baseline="0" dirty="0" smtClean="0">
                          <a:solidFill>
                            <a:schemeClr val="tx1"/>
                          </a:solidFill>
                          <a:effectLst/>
                          <a:latin typeface="+mj-lt"/>
                          <a:ea typeface="+mn-ea"/>
                          <a:cs typeface="+mn-cs"/>
                        </a:rPr>
                        <a:t> to achieve</a:t>
                      </a:r>
                      <a:endParaRPr kumimoji="0" lang="en-GB" sz="1600"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Less than 350kb</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Saved as a JPG file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30cm wide at least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Not tall to avoid scrolling</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Contains multiple images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Has the logo</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Good resolution</a:t>
                      </a:r>
                      <a:endParaRPr lang="en-GB" sz="1600" baseline="0" dirty="0">
                        <a:solidFill>
                          <a:schemeClr val="tx1"/>
                        </a:solidFill>
                        <a:effectLst/>
                        <a:latin typeface="+mj-lt"/>
                        <a:ea typeface="Times New Roma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88488"/>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sz="1600" b="1" dirty="0" smtClean="0">
                <a:latin typeface="Calibri" pitchFamily="34" charset="0"/>
                <a:ea typeface="Calibri" pitchFamily="34" charset="0"/>
                <a:cs typeface="Calibri" pitchFamily="34" charset="0"/>
              </a:rPr>
              <a:t>Task 1</a:t>
            </a:r>
            <a:r>
              <a:rPr lang="en-US" sz="1600" b="1" dirty="0">
                <a:latin typeface="Calibri" pitchFamily="34" charset="0"/>
                <a:ea typeface="Calibri" pitchFamily="34" charset="0"/>
                <a:cs typeface="Calibri" pitchFamily="34" charset="0"/>
              </a:rPr>
              <a:t>:</a:t>
            </a:r>
            <a:r>
              <a:rPr lang="en-US" sz="1600" dirty="0">
                <a:latin typeface="Calibri" pitchFamily="34" charset="0"/>
                <a:ea typeface="Calibri" pitchFamily="34" charset="0"/>
                <a:cs typeface="Calibri" pitchFamily="34" charset="0"/>
              </a:rPr>
              <a:t> </a:t>
            </a:r>
            <a:r>
              <a:rPr lang="en-GB" sz="1600" dirty="0">
                <a:latin typeface="Calibri" pitchFamily="34" charset="0"/>
              </a:rPr>
              <a:t>Be able to </a:t>
            </a:r>
            <a:r>
              <a:rPr lang="en-GB" sz="1600" dirty="0" smtClean="0"/>
              <a:t>Make the Banner for your Website</a:t>
            </a:r>
            <a:endParaRPr lang="en-ZA" sz="1600" dirty="0">
              <a:latin typeface="Calibri" pitchFamily="34" charset="0"/>
              <a:ea typeface="Calibri" pitchFamily="34" charset="0"/>
              <a:cs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1855761159"/>
              </p:ext>
            </p:extLst>
          </p:nvPr>
        </p:nvGraphicFramePr>
        <p:xfrm>
          <a:off x="337567" y="1700808"/>
          <a:ext cx="2866281" cy="4824536"/>
        </p:xfrm>
        <a:graphic>
          <a:graphicData uri="http://schemas.openxmlformats.org/drawingml/2006/table">
            <a:tbl>
              <a:tblPr firstRow="1" bandRow="1">
                <a:tableStyleId>{2D5ABB26-0587-4C30-8999-92F81FD0307C}</a:tableStyleId>
              </a:tblPr>
              <a:tblGrid>
                <a:gridCol w="2866281"/>
              </a:tblGrid>
              <a:tr h="48245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14 – Necessary</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600" kern="1200" dirty="0" smtClean="0">
                        <a:solidFill>
                          <a:schemeClr val="tx1"/>
                        </a:solidFill>
                        <a:latin typeface="Calibri" pitchFamily="34" charset="0"/>
                        <a:ea typeface="+mn-ea"/>
                        <a:cs typeface="Calibri" pitchFamily="34" charset="0"/>
                      </a:endParaRPr>
                    </a:p>
                    <a:p>
                      <a:r>
                        <a:rPr kumimoji="0" lang="en-GB" sz="2000" kern="1200" dirty="0" smtClean="0">
                          <a:solidFill>
                            <a:schemeClr val="tx1"/>
                          </a:solidFill>
                          <a:effectLst/>
                          <a:latin typeface="+mn-lt"/>
                          <a:ea typeface="+mn-ea"/>
                          <a:cs typeface="+mn-cs"/>
                        </a:rPr>
                        <a:t>You need a tagline on your</a:t>
                      </a:r>
                      <a:r>
                        <a:rPr kumimoji="0" lang="en-GB" sz="2000" kern="1200" baseline="0" dirty="0" smtClean="0">
                          <a:solidFill>
                            <a:schemeClr val="tx1"/>
                          </a:solidFill>
                          <a:effectLst/>
                          <a:latin typeface="+mn-lt"/>
                          <a:ea typeface="+mn-ea"/>
                          <a:cs typeface="+mn-cs"/>
                        </a:rPr>
                        <a:t> banner, a motto like all companies have. Choose the text tool of Press T</a:t>
                      </a:r>
                      <a:endParaRPr kumimoji="0" lang="en-GB" sz="2000" kern="1200" dirty="0" smtClean="0">
                        <a:solidFill>
                          <a:schemeClr val="tx1"/>
                        </a:solidFill>
                        <a:effectLst/>
                        <a:latin typeface="+mn-lt"/>
                        <a:ea typeface="+mn-ea"/>
                        <a:cs typeface="+mn-cs"/>
                      </a:endParaRPr>
                    </a:p>
                    <a:p>
                      <a:endParaRPr kumimoji="0" lang="en-GB" sz="1400" kern="1200" dirty="0" smtClean="0">
                        <a:solidFill>
                          <a:schemeClr val="tx1"/>
                        </a:solidFill>
                        <a:effectLst/>
                        <a:latin typeface="+mn-lt"/>
                        <a:ea typeface="+mn-ea"/>
                        <a:cs typeface="+mn-cs"/>
                      </a:endParaRPr>
                    </a:p>
                    <a:p>
                      <a:r>
                        <a:rPr kumimoji="0" lang="en-GB" sz="2000" kern="1200" dirty="0" smtClean="0">
                          <a:solidFill>
                            <a:schemeClr val="tx1"/>
                          </a:solidFill>
                          <a:effectLst/>
                          <a:latin typeface="+mn-lt"/>
                          <a:ea typeface="+mn-ea"/>
                          <a:cs typeface="+mn-cs"/>
                        </a:rPr>
                        <a:t>Open up the text colour tool and select</a:t>
                      </a:r>
                      <a:r>
                        <a:rPr kumimoji="0" lang="en-GB" sz="2000" kern="1200" baseline="0" dirty="0" smtClean="0">
                          <a:solidFill>
                            <a:schemeClr val="tx1"/>
                          </a:solidFill>
                          <a:effectLst/>
                          <a:latin typeface="+mn-lt"/>
                          <a:ea typeface="+mn-ea"/>
                          <a:cs typeface="+mn-cs"/>
                        </a:rPr>
                        <a:t> a colour. Make sure the colour you select stands out against the images you have chosen.</a:t>
                      </a:r>
                      <a:endParaRPr kumimoji="0" lang="en-GB" sz="2000" b="1" kern="1200" dirty="0" smtClean="0">
                        <a:solidFill>
                          <a:schemeClr val="tx1"/>
                        </a:solidFill>
                        <a:effectLst/>
                        <a:latin typeface="+mn-lt"/>
                        <a:ea typeface="+mn-ea"/>
                        <a:cs typeface="+mn-cs"/>
                      </a:endParaRPr>
                    </a:p>
                  </a:txBody>
                  <a:tcPr>
                    <a:noFill/>
                  </a:tcPr>
                </a:tc>
              </a:tr>
            </a:tbl>
          </a:graphicData>
        </a:graphic>
      </p:graphicFrame>
      <p:pic>
        <p:nvPicPr>
          <p:cNvPr id="14" name="Picture 13"/>
          <p:cNvPicPr/>
          <p:nvPr/>
        </p:nvPicPr>
        <p:blipFill rotWithShape="1">
          <a:blip r:embed="rId5" cstate="screen"/>
          <a:srcRect t="32001" r="69526" b="50000"/>
          <a:stretch/>
        </p:blipFill>
        <p:spPr bwMode="auto">
          <a:xfrm>
            <a:off x="3347865" y="1818351"/>
            <a:ext cx="3379832" cy="1394625"/>
          </a:xfrm>
          <a:prstGeom prst="rect">
            <a:avLst/>
          </a:prstGeom>
          <a:ln>
            <a:noFill/>
          </a:ln>
          <a:effectLst>
            <a:outerShdw blurRad="292100" dist="139700" dir="2700000" algn="tl" rotWithShape="0">
              <a:srgbClr val="333333">
                <a:alpha val="65000"/>
              </a:srgbClr>
            </a:outerShdw>
          </a:effectLst>
        </p:spPr>
      </p:pic>
      <p:cxnSp>
        <p:nvCxnSpPr>
          <p:cNvPr id="18" name="Straight Arrow Connector 17"/>
          <p:cNvCxnSpPr/>
          <p:nvPr/>
        </p:nvCxnSpPr>
        <p:spPr>
          <a:xfrm flipV="1">
            <a:off x="2555806" y="2420888"/>
            <a:ext cx="1008112" cy="648072"/>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21" name="Picture 20"/>
          <p:cNvPicPr/>
          <p:nvPr/>
        </p:nvPicPr>
        <p:blipFill rotWithShape="1">
          <a:blip r:embed="rId6" cstate="screen"/>
          <a:srcRect l="23617" t="50000" r="41874" b="5144"/>
          <a:stretch/>
        </p:blipFill>
        <p:spPr bwMode="auto">
          <a:xfrm>
            <a:off x="3347866" y="3501008"/>
            <a:ext cx="3379832" cy="2767321"/>
          </a:xfrm>
          <a:prstGeom prst="rect">
            <a:avLst/>
          </a:prstGeom>
          <a:ln>
            <a:noFill/>
          </a:ln>
          <a:effectLst>
            <a:outerShdw blurRad="292100" dist="139700" dir="2700000" algn="tl" rotWithShape="0">
              <a:srgbClr val="333333">
                <a:alpha val="65000"/>
              </a:srgbClr>
            </a:outerShdw>
          </a:effectLst>
        </p:spPr>
      </p:pic>
      <p:cxnSp>
        <p:nvCxnSpPr>
          <p:cNvPr id="20" name="Straight Arrow Connector 19"/>
          <p:cNvCxnSpPr/>
          <p:nvPr/>
        </p:nvCxnSpPr>
        <p:spPr>
          <a:xfrm>
            <a:off x="2926865" y="5006995"/>
            <a:ext cx="1861159" cy="582245"/>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3203848" y="4437113"/>
            <a:ext cx="3024336" cy="29105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Action Button: Back or Previous 12">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ction Button: Forward or Next 15">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30171608"/>
      </p:ext>
    </p:extLst>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205053" cy="625434"/>
          </a:xfrm>
        </p:spPr>
        <p:txBody>
          <a:bodyPr>
            <a:normAutofit/>
          </a:bodyPr>
          <a:lstStyle/>
          <a:p>
            <a:r>
              <a:rPr lang="en-GB" sz="2800" dirty="0" smtClean="0"/>
              <a:t>1 - Assignment </a:t>
            </a:r>
            <a:r>
              <a:rPr lang="en-GB" sz="2800" dirty="0"/>
              <a:t>Walkthrough </a:t>
            </a:r>
            <a:r>
              <a:rPr lang="en-GB" sz="2800" dirty="0" smtClean="0"/>
              <a:t>Guide - Banner</a:t>
            </a:r>
            <a:endParaRPr lang="en-GB" sz="28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2625445614"/>
              </p:ext>
            </p:extLst>
          </p:nvPr>
        </p:nvGraphicFramePr>
        <p:xfrm>
          <a:off x="6872038" y="1772816"/>
          <a:ext cx="1948433" cy="4304587"/>
        </p:xfrm>
        <a:graphic>
          <a:graphicData uri="http://schemas.openxmlformats.org/drawingml/2006/table">
            <a:tbl>
              <a:tblPr firstRow="1" firstCol="1" lastRow="1" lastCol="1" bandRow="1" bandCol="1">
                <a:tableStyleId>{2D5ABB26-0587-4C30-8999-92F81FD0307C}</a:tableStyleId>
              </a:tblPr>
              <a:tblGrid>
                <a:gridCol w="1948433"/>
              </a:tblGrid>
              <a:tr h="357427">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399918">
                <a:tc>
                  <a:txBody>
                    <a:bodyPr/>
                    <a:lstStyle/>
                    <a:p>
                      <a:pPr marL="177800" indent="-177800" algn="l">
                        <a:spcAft>
                          <a:spcPts val="0"/>
                        </a:spcAft>
                        <a:buFontTx/>
                        <a:buBlip>
                          <a:blip r:embed="rId3"/>
                        </a:buBlip>
                      </a:pPr>
                      <a:endParaRPr lang="en-GB" sz="500" dirty="0" smtClean="0">
                        <a:effectLst/>
                        <a:latin typeface="Calibri" pitchFamily="34" charset="0"/>
                        <a:ea typeface="Times New Roman"/>
                        <a:cs typeface="Calibri" pitchFamily="34" charset="0"/>
                      </a:endParaRPr>
                    </a:p>
                    <a:p>
                      <a:pPr lvl="0"/>
                      <a:r>
                        <a:rPr kumimoji="0" lang="en-GB" sz="1600" kern="1200" dirty="0" smtClean="0">
                          <a:solidFill>
                            <a:schemeClr val="tx1"/>
                          </a:solidFill>
                          <a:effectLst/>
                          <a:latin typeface="+mj-lt"/>
                          <a:ea typeface="+mn-ea"/>
                          <a:cs typeface="+mn-cs"/>
                        </a:rPr>
                        <a:t>Think about what a company hopes</a:t>
                      </a:r>
                      <a:r>
                        <a:rPr kumimoji="0" lang="en-GB" sz="1600" kern="1200" baseline="0" dirty="0" smtClean="0">
                          <a:solidFill>
                            <a:schemeClr val="tx1"/>
                          </a:solidFill>
                          <a:effectLst/>
                          <a:latin typeface="+mj-lt"/>
                          <a:ea typeface="+mn-ea"/>
                          <a:cs typeface="+mn-cs"/>
                        </a:rPr>
                        <a:t> to achieve</a:t>
                      </a:r>
                      <a:endParaRPr kumimoji="0" lang="en-GB" sz="1600"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Less than 350kb</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Saved as a JPG file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30cm wide at least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Not tall to avoid scrolling</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Contains multiple images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Has the logo</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Good resolution</a:t>
                      </a:r>
                      <a:endParaRPr lang="en-GB" sz="1600" baseline="0" dirty="0">
                        <a:solidFill>
                          <a:schemeClr val="tx1"/>
                        </a:solidFill>
                        <a:effectLst/>
                        <a:latin typeface="+mj-lt"/>
                        <a:ea typeface="Times New Roma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88488"/>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sz="1600" b="1" dirty="0" smtClean="0">
                <a:latin typeface="Calibri" pitchFamily="34" charset="0"/>
                <a:ea typeface="Calibri" pitchFamily="34" charset="0"/>
                <a:cs typeface="Calibri" pitchFamily="34" charset="0"/>
              </a:rPr>
              <a:t>Task 1</a:t>
            </a:r>
            <a:r>
              <a:rPr lang="en-US" sz="1600" b="1" dirty="0">
                <a:latin typeface="Calibri" pitchFamily="34" charset="0"/>
                <a:ea typeface="Calibri" pitchFamily="34" charset="0"/>
                <a:cs typeface="Calibri" pitchFamily="34" charset="0"/>
              </a:rPr>
              <a:t>:</a:t>
            </a:r>
            <a:r>
              <a:rPr lang="en-US" sz="1600" dirty="0">
                <a:latin typeface="Calibri" pitchFamily="34" charset="0"/>
                <a:ea typeface="Calibri" pitchFamily="34" charset="0"/>
                <a:cs typeface="Calibri" pitchFamily="34" charset="0"/>
              </a:rPr>
              <a:t> </a:t>
            </a:r>
            <a:r>
              <a:rPr lang="en-GB" sz="1600" dirty="0">
                <a:latin typeface="Calibri" pitchFamily="34" charset="0"/>
              </a:rPr>
              <a:t>Be able to </a:t>
            </a:r>
            <a:r>
              <a:rPr lang="en-GB" sz="1600" dirty="0" smtClean="0"/>
              <a:t>Make the Banner for your Website</a:t>
            </a:r>
            <a:endParaRPr lang="en-ZA" sz="1600" dirty="0">
              <a:latin typeface="Calibri" pitchFamily="34" charset="0"/>
              <a:ea typeface="Calibri" pitchFamily="34" charset="0"/>
              <a:cs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594471530"/>
              </p:ext>
            </p:extLst>
          </p:nvPr>
        </p:nvGraphicFramePr>
        <p:xfrm>
          <a:off x="337567" y="1700808"/>
          <a:ext cx="2866281" cy="4824536"/>
        </p:xfrm>
        <a:graphic>
          <a:graphicData uri="http://schemas.openxmlformats.org/drawingml/2006/table">
            <a:tbl>
              <a:tblPr firstRow="1" bandRow="1">
                <a:tableStyleId>{2D5ABB26-0587-4C30-8999-92F81FD0307C}</a:tableStyleId>
              </a:tblPr>
              <a:tblGrid>
                <a:gridCol w="2866281"/>
              </a:tblGrid>
              <a:tr h="48245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15 – Necessary</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600" kern="1200" dirty="0" smtClean="0">
                        <a:solidFill>
                          <a:schemeClr val="tx1"/>
                        </a:solidFill>
                        <a:latin typeface="Calibri" pitchFamily="34" charset="0"/>
                        <a:ea typeface="+mn-ea"/>
                        <a:cs typeface="Calibri" pitchFamily="34" charset="0"/>
                      </a:endParaRPr>
                    </a:p>
                    <a:p>
                      <a:r>
                        <a:rPr kumimoji="0" lang="en-GB" sz="2000" kern="1200" dirty="0" smtClean="0">
                          <a:solidFill>
                            <a:schemeClr val="tx1"/>
                          </a:solidFill>
                          <a:effectLst/>
                          <a:latin typeface="+mn-lt"/>
                          <a:ea typeface="+mn-ea"/>
                          <a:cs typeface="+mn-cs"/>
                        </a:rPr>
                        <a:t>Then choose an appropriate font,</a:t>
                      </a:r>
                      <a:r>
                        <a:rPr kumimoji="0" lang="en-GB" sz="2000" kern="1200" baseline="0" dirty="0" smtClean="0">
                          <a:solidFill>
                            <a:schemeClr val="tx1"/>
                          </a:solidFill>
                          <a:effectLst/>
                          <a:latin typeface="+mn-lt"/>
                          <a:ea typeface="+mn-ea"/>
                          <a:cs typeface="+mn-cs"/>
                        </a:rPr>
                        <a:t> nothing bizarre, not Halloween, something bold.</a:t>
                      </a:r>
                      <a:endParaRPr kumimoji="0" lang="en-GB" sz="2000" kern="1200" dirty="0" smtClean="0">
                        <a:solidFill>
                          <a:schemeClr val="tx1"/>
                        </a:solidFill>
                        <a:effectLst/>
                        <a:latin typeface="+mn-lt"/>
                        <a:ea typeface="+mn-ea"/>
                        <a:cs typeface="+mn-cs"/>
                      </a:endParaRPr>
                    </a:p>
                    <a:p>
                      <a:endParaRPr kumimoji="0" lang="en-GB" sz="1400" kern="1200" dirty="0" smtClean="0">
                        <a:solidFill>
                          <a:schemeClr val="tx1"/>
                        </a:solidFill>
                        <a:effectLst/>
                        <a:latin typeface="+mn-lt"/>
                        <a:ea typeface="+mn-ea"/>
                        <a:cs typeface="+mn-cs"/>
                      </a:endParaRPr>
                    </a:p>
                    <a:p>
                      <a:r>
                        <a:rPr kumimoji="0" lang="en-GB" sz="2000" kern="1200" dirty="0" smtClean="0">
                          <a:solidFill>
                            <a:schemeClr val="tx1"/>
                          </a:solidFill>
                          <a:effectLst/>
                          <a:latin typeface="+mn-lt"/>
                          <a:ea typeface="+mn-ea"/>
                          <a:cs typeface="+mn-cs"/>
                        </a:rPr>
                        <a:t>Choose a size while</a:t>
                      </a:r>
                      <a:r>
                        <a:rPr kumimoji="0" lang="en-GB" sz="2000" kern="1200" baseline="0" dirty="0" smtClean="0">
                          <a:solidFill>
                            <a:schemeClr val="tx1"/>
                          </a:solidFill>
                          <a:effectLst/>
                          <a:latin typeface="+mn-lt"/>
                          <a:ea typeface="+mn-ea"/>
                          <a:cs typeface="+mn-cs"/>
                        </a:rPr>
                        <a:t> you are here, make it about 60, you will change it later but just to get you started.</a:t>
                      </a:r>
                      <a:endParaRPr kumimoji="0" lang="en-GB" sz="2000" b="1" kern="1200" dirty="0" smtClean="0">
                        <a:solidFill>
                          <a:schemeClr val="tx1"/>
                        </a:solidFill>
                        <a:effectLst/>
                        <a:latin typeface="+mn-lt"/>
                        <a:ea typeface="+mn-ea"/>
                        <a:cs typeface="+mn-cs"/>
                      </a:endParaRPr>
                    </a:p>
                  </a:txBody>
                  <a:tcPr>
                    <a:noFill/>
                  </a:tcPr>
                </a:tc>
              </a:tr>
            </a:tbl>
          </a:graphicData>
        </a:graphic>
      </p:graphicFrame>
      <p:pic>
        <p:nvPicPr>
          <p:cNvPr id="16" name="Picture 15"/>
          <p:cNvPicPr/>
          <p:nvPr/>
        </p:nvPicPr>
        <p:blipFill rotWithShape="1">
          <a:blip r:embed="rId5" cstate="screen"/>
          <a:srcRect l="8324" t="37780" r="52451" b="6553"/>
          <a:stretch/>
        </p:blipFill>
        <p:spPr bwMode="auto">
          <a:xfrm>
            <a:off x="3275856" y="1788488"/>
            <a:ext cx="3435121" cy="2794150"/>
          </a:xfrm>
          <a:prstGeom prst="rect">
            <a:avLst/>
          </a:prstGeom>
          <a:ln>
            <a:noFill/>
          </a:ln>
          <a:effectLst>
            <a:outerShdw blurRad="292100" dist="139700" dir="2700000" algn="tl" rotWithShape="0">
              <a:srgbClr val="333333">
                <a:alpha val="65000"/>
              </a:srgbClr>
            </a:outerShdw>
          </a:effectLst>
        </p:spPr>
      </p:pic>
      <p:cxnSp>
        <p:nvCxnSpPr>
          <p:cNvPr id="18" name="Straight Arrow Connector 17"/>
          <p:cNvCxnSpPr/>
          <p:nvPr/>
        </p:nvCxnSpPr>
        <p:spPr>
          <a:xfrm>
            <a:off x="2555776" y="3501008"/>
            <a:ext cx="1152128" cy="648072"/>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2843808" y="4149080"/>
            <a:ext cx="2736304" cy="744293"/>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1" name="Action Button: Back or Previous 10">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Forward or Next 12">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52103201"/>
      </p:ext>
    </p:extLst>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205053" cy="625434"/>
          </a:xfrm>
        </p:spPr>
        <p:txBody>
          <a:bodyPr>
            <a:normAutofit/>
          </a:bodyPr>
          <a:lstStyle/>
          <a:p>
            <a:r>
              <a:rPr lang="en-GB" sz="2800" dirty="0" smtClean="0"/>
              <a:t>1 - Assignment </a:t>
            </a:r>
            <a:r>
              <a:rPr lang="en-GB" sz="2800" dirty="0"/>
              <a:t>Walkthrough </a:t>
            </a:r>
            <a:r>
              <a:rPr lang="en-GB" sz="2800" dirty="0" smtClean="0"/>
              <a:t>Guide - Banner</a:t>
            </a:r>
            <a:endParaRPr lang="en-GB" sz="28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3753859220"/>
              </p:ext>
            </p:extLst>
          </p:nvPr>
        </p:nvGraphicFramePr>
        <p:xfrm>
          <a:off x="6872038" y="1772816"/>
          <a:ext cx="1948433" cy="4228387"/>
        </p:xfrm>
        <a:graphic>
          <a:graphicData uri="http://schemas.openxmlformats.org/drawingml/2006/table">
            <a:tbl>
              <a:tblPr firstRow="1" firstCol="1" lastRow="1" lastCol="1" bandRow="1" bandCol="1">
                <a:tableStyleId>{2D5ABB26-0587-4C30-8999-92F81FD0307C}</a:tableStyleId>
              </a:tblPr>
              <a:tblGrid>
                <a:gridCol w="1948433"/>
              </a:tblGrid>
              <a:tr h="357427">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399918">
                <a:tc>
                  <a:txBody>
                    <a:bodyPr/>
                    <a:lstStyle/>
                    <a:p>
                      <a:pPr lvl="0"/>
                      <a:r>
                        <a:rPr kumimoji="0" lang="en-GB" sz="1600" kern="1200" dirty="0" smtClean="0">
                          <a:solidFill>
                            <a:schemeClr val="tx1"/>
                          </a:solidFill>
                          <a:effectLst/>
                          <a:latin typeface="+mj-lt"/>
                          <a:ea typeface="+mn-ea"/>
                          <a:cs typeface="+mn-cs"/>
                        </a:rPr>
                        <a:t>Think about what a company hopes</a:t>
                      </a:r>
                      <a:r>
                        <a:rPr kumimoji="0" lang="en-GB" sz="1600" kern="1200" baseline="0" dirty="0" smtClean="0">
                          <a:solidFill>
                            <a:schemeClr val="tx1"/>
                          </a:solidFill>
                          <a:effectLst/>
                          <a:latin typeface="+mj-lt"/>
                          <a:ea typeface="+mn-ea"/>
                          <a:cs typeface="+mn-cs"/>
                        </a:rPr>
                        <a:t> to achieve</a:t>
                      </a:r>
                      <a:endParaRPr kumimoji="0" lang="en-GB" sz="1600"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Less than 350kb</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Saved as a JPG file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30cm wide at least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Not tall to avoid scrolling</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Contains multiple images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Has the logo</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Good resolution</a:t>
                      </a:r>
                      <a:endParaRPr lang="en-GB" sz="1600" baseline="0" dirty="0">
                        <a:solidFill>
                          <a:schemeClr val="tx1"/>
                        </a:solidFill>
                        <a:effectLst/>
                        <a:latin typeface="+mj-lt"/>
                        <a:ea typeface="Times New Roma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88488"/>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sz="1600" b="1" dirty="0" smtClean="0">
                <a:latin typeface="Calibri" pitchFamily="34" charset="0"/>
                <a:ea typeface="Calibri" pitchFamily="34" charset="0"/>
                <a:cs typeface="Calibri" pitchFamily="34" charset="0"/>
              </a:rPr>
              <a:t>Task 1</a:t>
            </a:r>
            <a:r>
              <a:rPr lang="en-US" sz="1600" b="1" dirty="0">
                <a:latin typeface="Calibri" pitchFamily="34" charset="0"/>
                <a:ea typeface="Calibri" pitchFamily="34" charset="0"/>
                <a:cs typeface="Calibri" pitchFamily="34" charset="0"/>
              </a:rPr>
              <a:t>:</a:t>
            </a:r>
            <a:r>
              <a:rPr lang="en-US" sz="1600" dirty="0">
                <a:latin typeface="Calibri" pitchFamily="34" charset="0"/>
                <a:ea typeface="Calibri" pitchFamily="34" charset="0"/>
                <a:cs typeface="Calibri" pitchFamily="34" charset="0"/>
              </a:rPr>
              <a:t> </a:t>
            </a:r>
            <a:r>
              <a:rPr lang="en-GB" sz="1600" dirty="0">
                <a:latin typeface="Calibri" pitchFamily="34" charset="0"/>
              </a:rPr>
              <a:t>Be able to </a:t>
            </a:r>
            <a:r>
              <a:rPr lang="en-GB" sz="1600" dirty="0" smtClean="0"/>
              <a:t>Make the Banner for your Website</a:t>
            </a:r>
            <a:endParaRPr lang="en-ZA" sz="1600" dirty="0">
              <a:latin typeface="Calibri" pitchFamily="34" charset="0"/>
              <a:ea typeface="Calibri" pitchFamily="34" charset="0"/>
              <a:cs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4054232062"/>
              </p:ext>
            </p:extLst>
          </p:nvPr>
        </p:nvGraphicFramePr>
        <p:xfrm>
          <a:off x="337567" y="1700808"/>
          <a:ext cx="2866281" cy="4824536"/>
        </p:xfrm>
        <a:graphic>
          <a:graphicData uri="http://schemas.openxmlformats.org/drawingml/2006/table">
            <a:tbl>
              <a:tblPr firstRow="1" bandRow="1">
                <a:tableStyleId>{2D5ABB26-0587-4C30-8999-92F81FD0307C}</a:tableStyleId>
              </a:tblPr>
              <a:tblGrid>
                <a:gridCol w="2866281"/>
              </a:tblGrid>
              <a:tr h="48245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16 – Necessary</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600" kern="1200" dirty="0" smtClean="0">
                        <a:solidFill>
                          <a:schemeClr val="tx1"/>
                        </a:solidFill>
                        <a:latin typeface="Calibri" pitchFamily="34" charset="0"/>
                        <a:ea typeface="+mn-ea"/>
                        <a:cs typeface="Calibri" pitchFamily="34" charset="0"/>
                      </a:endParaRPr>
                    </a:p>
                    <a:p>
                      <a:r>
                        <a:rPr kumimoji="0" lang="en-GB" sz="2000" kern="1200" dirty="0" smtClean="0">
                          <a:solidFill>
                            <a:schemeClr val="tx1"/>
                          </a:solidFill>
                          <a:effectLst/>
                          <a:latin typeface="+mn-lt"/>
                          <a:ea typeface="+mn-ea"/>
                          <a:cs typeface="+mn-cs"/>
                        </a:rPr>
                        <a:t>Then type the text, it should be a couple of words that</a:t>
                      </a:r>
                      <a:r>
                        <a:rPr kumimoji="0" lang="en-GB" sz="2000" kern="1200" baseline="0" dirty="0" smtClean="0">
                          <a:solidFill>
                            <a:schemeClr val="tx1"/>
                          </a:solidFill>
                          <a:effectLst/>
                          <a:latin typeface="+mn-lt"/>
                          <a:ea typeface="+mn-ea"/>
                          <a:cs typeface="+mn-cs"/>
                        </a:rPr>
                        <a:t> is right for your company.</a:t>
                      </a:r>
                      <a:endParaRPr kumimoji="0" lang="en-GB" sz="2000" kern="1200" dirty="0" smtClean="0">
                        <a:solidFill>
                          <a:schemeClr val="tx1"/>
                        </a:solidFill>
                        <a:effectLst/>
                        <a:latin typeface="+mn-lt"/>
                        <a:ea typeface="+mn-ea"/>
                        <a:cs typeface="+mn-cs"/>
                      </a:endParaRPr>
                    </a:p>
                    <a:p>
                      <a:endParaRPr kumimoji="0" lang="en-GB" sz="1400" kern="1200" dirty="0" smtClean="0">
                        <a:solidFill>
                          <a:schemeClr val="tx1"/>
                        </a:solidFill>
                        <a:effectLst/>
                        <a:latin typeface="+mn-lt"/>
                        <a:ea typeface="+mn-ea"/>
                        <a:cs typeface="+mn-cs"/>
                      </a:endParaRPr>
                    </a:p>
                    <a:p>
                      <a:r>
                        <a:rPr kumimoji="0" lang="en-GB" sz="2000" kern="1200" dirty="0" smtClean="0">
                          <a:solidFill>
                            <a:schemeClr val="tx1"/>
                          </a:solidFill>
                          <a:effectLst/>
                          <a:latin typeface="+mn-lt"/>
                          <a:ea typeface="+mn-ea"/>
                          <a:cs typeface="+mn-cs"/>
                        </a:rPr>
                        <a:t>Next click the pointer tool (V) and select the text you just typed.</a:t>
                      </a:r>
                      <a:endParaRPr kumimoji="0" lang="en-GB" sz="2000" b="1" kern="1200" dirty="0" smtClean="0">
                        <a:solidFill>
                          <a:schemeClr val="tx1"/>
                        </a:solidFill>
                        <a:effectLst/>
                        <a:latin typeface="+mn-lt"/>
                        <a:ea typeface="+mn-ea"/>
                        <a:cs typeface="+mn-cs"/>
                      </a:endParaRPr>
                    </a:p>
                  </a:txBody>
                  <a:tcPr>
                    <a:noFill/>
                  </a:tcPr>
                </a:tc>
              </a:tr>
            </a:tbl>
          </a:graphicData>
        </a:graphic>
      </p:graphicFrame>
      <p:pic>
        <p:nvPicPr>
          <p:cNvPr id="11" name="Picture 10"/>
          <p:cNvPicPr/>
          <p:nvPr/>
        </p:nvPicPr>
        <p:blipFill rotWithShape="1">
          <a:blip r:embed="rId5" cstate="screen"/>
          <a:srcRect l="43718" t="38477" r="28141" b="45143"/>
          <a:stretch/>
        </p:blipFill>
        <p:spPr bwMode="auto">
          <a:xfrm>
            <a:off x="3275856" y="1788488"/>
            <a:ext cx="3485105" cy="1424488"/>
          </a:xfrm>
          <a:prstGeom prst="rect">
            <a:avLst/>
          </a:prstGeom>
          <a:ln>
            <a:noFill/>
          </a:ln>
          <a:effectLst>
            <a:outerShdw blurRad="292100" dist="139700" dir="2700000" algn="tl" rotWithShape="0">
              <a:srgbClr val="333333">
                <a:alpha val="65000"/>
              </a:srgbClr>
            </a:outerShdw>
          </a:effectLst>
        </p:spPr>
      </p:pic>
      <p:pic>
        <p:nvPicPr>
          <p:cNvPr id="12" name="Picture 11"/>
          <p:cNvPicPr/>
          <p:nvPr/>
        </p:nvPicPr>
        <p:blipFill rotWithShape="1">
          <a:blip r:embed="rId6" cstate="screen"/>
          <a:srcRect t="7454" r="35057" b="39613"/>
          <a:stretch/>
        </p:blipFill>
        <p:spPr bwMode="auto">
          <a:xfrm>
            <a:off x="3275855" y="3645024"/>
            <a:ext cx="3485105" cy="2544494"/>
          </a:xfrm>
          <a:prstGeom prst="rect">
            <a:avLst/>
          </a:prstGeom>
          <a:ln>
            <a:noFill/>
          </a:ln>
          <a:effectLst>
            <a:outerShdw blurRad="292100" dist="139700" dir="2700000" algn="tl" rotWithShape="0">
              <a:srgbClr val="333333">
                <a:alpha val="65000"/>
              </a:srgbClr>
            </a:outerShdw>
          </a:effectLst>
        </p:spPr>
      </p:pic>
      <p:cxnSp>
        <p:nvCxnSpPr>
          <p:cNvPr id="22" name="Straight Arrow Connector 21"/>
          <p:cNvCxnSpPr/>
          <p:nvPr/>
        </p:nvCxnSpPr>
        <p:spPr>
          <a:xfrm>
            <a:off x="2527445" y="4521227"/>
            <a:ext cx="3412707" cy="1140021"/>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843808" y="3933056"/>
            <a:ext cx="432048" cy="235695"/>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2843808" y="2754759"/>
            <a:ext cx="1296144" cy="117849"/>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Action Button: Back or Previous 12">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ction Button: Forward or Next 14">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32788147"/>
      </p:ext>
    </p:extLst>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205053" cy="625434"/>
          </a:xfrm>
        </p:spPr>
        <p:txBody>
          <a:bodyPr>
            <a:normAutofit/>
          </a:bodyPr>
          <a:lstStyle/>
          <a:p>
            <a:r>
              <a:rPr lang="en-GB" sz="2800" dirty="0" smtClean="0"/>
              <a:t>1 - Assignment </a:t>
            </a:r>
            <a:r>
              <a:rPr lang="en-GB" sz="2800" dirty="0"/>
              <a:t>Walkthrough </a:t>
            </a:r>
            <a:r>
              <a:rPr lang="en-GB" sz="2800" dirty="0" smtClean="0"/>
              <a:t>Guide - Banner</a:t>
            </a:r>
            <a:endParaRPr lang="en-GB" sz="28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1275487080"/>
              </p:ext>
            </p:extLst>
          </p:nvPr>
        </p:nvGraphicFramePr>
        <p:xfrm>
          <a:off x="6872038" y="1772816"/>
          <a:ext cx="1948433" cy="4228387"/>
        </p:xfrm>
        <a:graphic>
          <a:graphicData uri="http://schemas.openxmlformats.org/drawingml/2006/table">
            <a:tbl>
              <a:tblPr firstRow="1" firstCol="1" lastRow="1" lastCol="1" bandRow="1" bandCol="1">
                <a:tableStyleId>{2D5ABB26-0587-4C30-8999-92F81FD0307C}</a:tableStyleId>
              </a:tblPr>
              <a:tblGrid>
                <a:gridCol w="1948433"/>
              </a:tblGrid>
              <a:tr h="357427">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399918">
                <a:tc>
                  <a:txBody>
                    <a:bodyPr/>
                    <a:lstStyle/>
                    <a:p>
                      <a:pPr lvl="0"/>
                      <a:r>
                        <a:rPr kumimoji="0" lang="en-GB" sz="1600" kern="1200" dirty="0" smtClean="0">
                          <a:solidFill>
                            <a:schemeClr val="tx1"/>
                          </a:solidFill>
                          <a:effectLst/>
                          <a:latin typeface="+mj-lt"/>
                          <a:ea typeface="+mn-ea"/>
                          <a:cs typeface="+mn-cs"/>
                        </a:rPr>
                        <a:t>Think about what a company hopes</a:t>
                      </a:r>
                      <a:r>
                        <a:rPr kumimoji="0" lang="en-GB" sz="1600" kern="1200" baseline="0" dirty="0" smtClean="0">
                          <a:solidFill>
                            <a:schemeClr val="tx1"/>
                          </a:solidFill>
                          <a:effectLst/>
                          <a:latin typeface="+mj-lt"/>
                          <a:ea typeface="+mn-ea"/>
                          <a:cs typeface="+mn-cs"/>
                        </a:rPr>
                        <a:t> to achieve</a:t>
                      </a:r>
                      <a:endParaRPr kumimoji="0" lang="en-GB" sz="1600"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Less than 350kb</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Saved as a JPG file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30cm wide at least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Not tall to avoid scrolling</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Contains multiple images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Has the logo</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Good resolution</a:t>
                      </a:r>
                      <a:endParaRPr lang="en-GB" sz="1600" baseline="0" dirty="0">
                        <a:solidFill>
                          <a:schemeClr val="tx1"/>
                        </a:solidFill>
                        <a:effectLst/>
                        <a:latin typeface="+mj-lt"/>
                        <a:ea typeface="Times New Roma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88488"/>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sz="1600" b="1" dirty="0" smtClean="0">
                <a:latin typeface="Calibri" pitchFamily="34" charset="0"/>
                <a:ea typeface="Calibri" pitchFamily="34" charset="0"/>
                <a:cs typeface="Calibri" pitchFamily="34" charset="0"/>
              </a:rPr>
              <a:t>Task 1</a:t>
            </a:r>
            <a:r>
              <a:rPr lang="en-US" sz="1600" b="1" dirty="0">
                <a:latin typeface="Calibri" pitchFamily="34" charset="0"/>
                <a:ea typeface="Calibri" pitchFamily="34" charset="0"/>
                <a:cs typeface="Calibri" pitchFamily="34" charset="0"/>
              </a:rPr>
              <a:t>:</a:t>
            </a:r>
            <a:r>
              <a:rPr lang="en-US" sz="1600" dirty="0">
                <a:latin typeface="Calibri" pitchFamily="34" charset="0"/>
                <a:ea typeface="Calibri" pitchFamily="34" charset="0"/>
                <a:cs typeface="Calibri" pitchFamily="34" charset="0"/>
              </a:rPr>
              <a:t> </a:t>
            </a:r>
            <a:r>
              <a:rPr lang="en-GB" sz="1600" dirty="0">
                <a:latin typeface="Calibri" pitchFamily="34" charset="0"/>
              </a:rPr>
              <a:t>Be able to </a:t>
            </a:r>
            <a:r>
              <a:rPr lang="en-GB" sz="1600" dirty="0" smtClean="0"/>
              <a:t>Make the Banner for your Website</a:t>
            </a:r>
            <a:endParaRPr lang="en-ZA" sz="1600" dirty="0">
              <a:latin typeface="Calibri" pitchFamily="34" charset="0"/>
              <a:ea typeface="Calibri" pitchFamily="34" charset="0"/>
              <a:cs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2069027081"/>
              </p:ext>
            </p:extLst>
          </p:nvPr>
        </p:nvGraphicFramePr>
        <p:xfrm>
          <a:off x="337567" y="1700808"/>
          <a:ext cx="2866281" cy="4824536"/>
        </p:xfrm>
        <a:graphic>
          <a:graphicData uri="http://schemas.openxmlformats.org/drawingml/2006/table">
            <a:tbl>
              <a:tblPr firstRow="1" bandRow="1">
                <a:tableStyleId>{2D5ABB26-0587-4C30-8999-92F81FD0307C}</a:tableStyleId>
              </a:tblPr>
              <a:tblGrid>
                <a:gridCol w="2866281"/>
              </a:tblGrid>
              <a:tr h="48245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17 – Necessary</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600" kern="1200" dirty="0" smtClean="0">
                        <a:solidFill>
                          <a:schemeClr val="tx1"/>
                        </a:solidFill>
                        <a:latin typeface="Calibri" pitchFamily="34" charset="0"/>
                        <a:ea typeface="+mn-ea"/>
                        <a:cs typeface="Calibri" pitchFamily="34" charset="0"/>
                      </a:endParaRPr>
                    </a:p>
                    <a:p>
                      <a:r>
                        <a:rPr kumimoji="0" lang="en-GB" sz="2000" kern="1200" dirty="0" smtClean="0">
                          <a:solidFill>
                            <a:schemeClr val="tx1"/>
                          </a:solidFill>
                          <a:effectLst/>
                          <a:latin typeface="+mn-lt"/>
                          <a:ea typeface="+mn-ea"/>
                          <a:cs typeface="+mn-cs"/>
                        </a:rPr>
                        <a:t>Use the slider at the bottom of the screen or choose a number from the font size box.</a:t>
                      </a:r>
                    </a:p>
                    <a:p>
                      <a:endParaRPr kumimoji="0" lang="en-GB" sz="1400" kern="1200" dirty="0" smtClean="0">
                        <a:solidFill>
                          <a:schemeClr val="tx1"/>
                        </a:solidFill>
                        <a:effectLst/>
                        <a:latin typeface="+mn-lt"/>
                        <a:ea typeface="+mn-ea"/>
                        <a:cs typeface="+mn-cs"/>
                      </a:endParaRPr>
                    </a:p>
                    <a:p>
                      <a:r>
                        <a:rPr kumimoji="0" lang="en-GB" sz="2000" kern="1200" dirty="0" smtClean="0">
                          <a:solidFill>
                            <a:schemeClr val="tx1"/>
                          </a:solidFill>
                          <a:effectLst/>
                          <a:latin typeface="+mn-lt"/>
                          <a:ea typeface="+mn-ea"/>
                          <a:cs typeface="+mn-cs"/>
                        </a:rPr>
                        <a:t>Now choose filters</a:t>
                      </a:r>
                      <a:r>
                        <a:rPr kumimoji="0" lang="en-GB" sz="2000" kern="1200" baseline="0" dirty="0" smtClean="0">
                          <a:solidFill>
                            <a:schemeClr val="tx1"/>
                          </a:solidFill>
                          <a:effectLst/>
                          <a:latin typeface="+mn-lt"/>
                          <a:ea typeface="+mn-ea"/>
                          <a:cs typeface="+mn-cs"/>
                        </a:rPr>
                        <a:t> to make it more interesting</a:t>
                      </a:r>
                    </a:p>
                    <a:p>
                      <a:endParaRPr kumimoji="0" lang="en-GB" sz="2000" b="1" kern="1200" baseline="0" dirty="0" smtClean="0">
                        <a:solidFill>
                          <a:schemeClr val="tx1"/>
                        </a:solidFill>
                        <a:effectLst/>
                        <a:latin typeface="+mn-lt"/>
                        <a:ea typeface="+mn-ea"/>
                        <a:cs typeface="+mn-cs"/>
                      </a:endParaRPr>
                    </a:p>
                    <a:p>
                      <a:r>
                        <a:rPr kumimoji="0" lang="en-GB" sz="2000" b="0" kern="1200" baseline="0" dirty="0" smtClean="0">
                          <a:solidFill>
                            <a:schemeClr val="tx1"/>
                          </a:solidFill>
                          <a:effectLst/>
                          <a:latin typeface="+mn-lt"/>
                          <a:ea typeface="+mn-ea"/>
                          <a:cs typeface="+mn-cs"/>
                        </a:rPr>
                        <a:t>Choose Photoshop Live Effects from the opened list.</a:t>
                      </a:r>
                      <a:endParaRPr kumimoji="0" lang="en-GB" sz="2000" b="0" kern="1200" dirty="0" smtClean="0">
                        <a:solidFill>
                          <a:schemeClr val="tx1"/>
                        </a:solidFill>
                        <a:effectLst/>
                        <a:latin typeface="+mn-lt"/>
                        <a:ea typeface="+mn-ea"/>
                        <a:cs typeface="+mn-cs"/>
                      </a:endParaRPr>
                    </a:p>
                  </a:txBody>
                  <a:tcPr>
                    <a:noFill/>
                  </a:tcPr>
                </a:tc>
              </a:tr>
            </a:tbl>
          </a:graphicData>
        </a:graphic>
      </p:graphicFrame>
      <p:pic>
        <p:nvPicPr>
          <p:cNvPr id="13" name="Picture 12"/>
          <p:cNvPicPr/>
          <p:nvPr/>
        </p:nvPicPr>
        <p:blipFill rotWithShape="1">
          <a:blip r:embed="rId5" cstate="screen"/>
          <a:srcRect l="24118" t="79217" r="55404" b="4402"/>
          <a:stretch/>
        </p:blipFill>
        <p:spPr bwMode="auto">
          <a:xfrm>
            <a:off x="3326285" y="1788489"/>
            <a:ext cx="3405955" cy="1518882"/>
          </a:xfrm>
          <a:prstGeom prst="rect">
            <a:avLst/>
          </a:prstGeom>
          <a:noFill/>
          <a:ln w="9525">
            <a:noFill/>
            <a:miter lim="800000"/>
            <a:headEnd/>
            <a:tailEnd/>
          </a:ln>
        </p:spPr>
      </p:pic>
      <p:cxnSp>
        <p:nvCxnSpPr>
          <p:cNvPr id="18" name="Straight Arrow Connector 17"/>
          <p:cNvCxnSpPr/>
          <p:nvPr/>
        </p:nvCxnSpPr>
        <p:spPr>
          <a:xfrm>
            <a:off x="3059832" y="2348880"/>
            <a:ext cx="2304256" cy="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2701424" y="2547930"/>
            <a:ext cx="2327838" cy="75944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19" name="Picture 18"/>
          <p:cNvPicPr/>
          <p:nvPr/>
        </p:nvPicPr>
        <p:blipFill rotWithShape="1">
          <a:blip r:embed="rId6" cstate="screen"/>
          <a:srcRect l="30474" t="80486" r="40475" b="3603"/>
          <a:stretch/>
        </p:blipFill>
        <p:spPr bwMode="auto">
          <a:xfrm>
            <a:off x="3326285" y="3429001"/>
            <a:ext cx="3405955" cy="1368152"/>
          </a:xfrm>
          <a:prstGeom prst="rect">
            <a:avLst/>
          </a:prstGeom>
          <a:ln>
            <a:noFill/>
          </a:ln>
          <a:effectLst>
            <a:outerShdw blurRad="292100" dist="139700" dir="2700000" algn="tl" rotWithShape="0">
              <a:srgbClr val="333333">
                <a:alpha val="65000"/>
              </a:srgbClr>
            </a:outerShdw>
          </a:effectLst>
        </p:spPr>
      </p:pic>
      <p:cxnSp>
        <p:nvCxnSpPr>
          <p:cNvPr id="22" name="Straight Arrow Connector 21"/>
          <p:cNvCxnSpPr/>
          <p:nvPr/>
        </p:nvCxnSpPr>
        <p:spPr>
          <a:xfrm flipV="1">
            <a:off x="2195736" y="4248011"/>
            <a:ext cx="2520280" cy="136608"/>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26" name="Picture 25"/>
          <p:cNvPicPr/>
          <p:nvPr/>
        </p:nvPicPr>
        <p:blipFill rotWithShape="1">
          <a:blip r:embed="rId7" cstate="screen"/>
          <a:srcRect l="35926" t="65930" r="32037" b="4684"/>
          <a:stretch/>
        </p:blipFill>
        <p:spPr bwMode="auto">
          <a:xfrm>
            <a:off x="3326285" y="4941168"/>
            <a:ext cx="3405955" cy="1440160"/>
          </a:xfrm>
          <a:prstGeom prst="rect">
            <a:avLst/>
          </a:prstGeom>
          <a:ln>
            <a:noFill/>
          </a:ln>
          <a:effectLst>
            <a:outerShdw blurRad="292100" dist="139700" dir="2700000" algn="tl" rotWithShape="0">
              <a:srgbClr val="333333">
                <a:alpha val="65000"/>
              </a:srgbClr>
            </a:outerShdw>
          </a:effectLst>
        </p:spPr>
      </p:pic>
      <p:cxnSp>
        <p:nvCxnSpPr>
          <p:cNvPr id="27" name="Straight Arrow Connector 26"/>
          <p:cNvCxnSpPr/>
          <p:nvPr/>
        </p:nvCxnSpPr>
        <p:spPr>
          <a:xfrm>
            <a:off x="2980679" y="5661248"/>
            <a:ext cx="1447305" cy="216024"/>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Action Button: Back or Previous 14">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ction Button: Forward or Next 16">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28447212"/>
      </p:ext>
    </p:extLst>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8229600" cy="648072"/>
          </a:xfrm>
        </p:spPr>
        <p:txBody>
          <a:bodyPr>
            <a:normAutofit/>
          </a:bodyPr>
          <a:lstStyle/>
          <a:p>
            <a:r>
              <a:rPr lang="en-GB" sz="3600" b="1" dirty="0" smtClean="0"/>
              <a:t>Assignment Walkthrough Guide</a:t>
            </a:r>
          </a:p>
        </p:txBody>
      </p:sp>
      <p:sp>
        <p:nvSpPr>
          <p:cNvPr id="5" name="Content Placeholder 1"/>
          <p:cNvSpPr>
            <a:spLocks noGrp="1"/>
          </p:cNvSpPr>
          <p:nvPr>
            <p:ph idx="4294967295"/>
          </p:nvPr>
        </p:nvSpPr>
        <p:spPr>
          <a:xfrm>
            <a:off x="179513" y="1085850"/>
            <a:ext cx="8751000" cy="5583238"/>
          </a:xfrm>
          <a:solidFill>
            <a:schemeClr val="bg1"/>
          </a:solidFill>
          <a:ln w="38100">
            <a:solidFill>
              <a:schemeClr val="accent3"/>
            </a:solidFill>
          </a:ln>
          <a:effectLst>
            <a:outerShdw blurRad="50800" dist="38100" dir="2700000" algn="tl" rotWithShape="0">
              <a:prstClr val="black">
                <a:alpha val="40000"/>
              </a:prstClr>
            </a:outerShdw>
          </a:effectLst>
        </p:spPr>
        <p:txBody>
          <a:bodyPr>
            <a:noAutofit/>
          </a:bodyPr>
          <a:lstStyle/>
          <a:p>
            <a:r>
              <a:rPr lang="en-GB" sz="2200" dirty="0" smtClean="0"/>
              <a:t>There are 12 stages to creating the website that you will need to perfect for the exam. Listed below are the links to the guides for each of these stages, practice each stage and follow the instructions as best as possible.</a:t>
            </a:r>
          </a:p>
          <a:p>
            <a:r>
              <a:rPr lang="en-GB" sz="2200" dirty="0" smtClean="0"/>
              <a:t>The site does not need to match the guides but there are specifics in there you will need to follow for the better grades.</a:t>
            </a:r>
            <a:endParaRPr lang="en-GB" sz="2200" dirty="0"/>
          </a:p>
        </p:txBody>
      </p:sp>
      <p:sp>
        <p:nvSpPr>
          <p:cNvPr id="2" name="Rounded Rectangle 1">
            <a:hlinkClick r:id="rId3" action="ppaction://hlinksldjump"/>
          </p:cNvPr>
          <p:cNvSpPr/>
          <p:nvPr/>
        </p:nvSpPr>
        <p:spPr>
          <a:xfrm>
            <a:off x="467544" y="3347273"/>
            <a:ext cx="1924688" cy="904959"/>
          </a:xfrm>
          <a:prstGeom prst="round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6200000" scaled="1"/>
            <a:tileRect/>
          </a:gradFill>
          <a:ln w="6350"/>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600" b="1" dirty="0"/>
              <a:t>1 – How to Create a banner</a:t>
            </a:r>
          </a:p>
        </p:txBody>
      </p:sp>
      <p:sp>
        <p:nvSpPr>
          <p:cNvPr id="16" name="Rounded Rectangle 15">
            <a:hlinkClick r:id="rId4" action="ppaction://hlinksldjump"/>
          </p:cNvPr>
          <p:cNvSpPr/>
          <p:nvPr/>
        </p:nvSpPr>
        <p:spPr>
          <a:xfrm>
            <a:off x="2567651" y="3347273"/>
            <a:ext cx="1924688" cy="904959"/>
          </a:xfrm>
          <a:prstGeom prst="round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6200000" scaled="1"/>
            <a:tileRect/>
          </a:gradFill>
          <a:ln w="6350"/>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600" b="1" dirty="0" smtClean="0"/>
              <a:t>2 </a:t>
            </a:r>
            <a:r>
              <a:rPr lang="en-GB" sz="1600" b="1" dirty="0"/>
              <a:t>– How </a:t>
            </a:r>
            <a:r>
              <a:rPr lang="en-GB" sz="1600" b="1" dirty="0" smtClean="0"/>
              <a:t>to Create a Table in Dreamweaver</a:t>
            </a:r>
            <a:endParaRPr lang="en-GB" sz="1600" b="1" dirty="0"/>
          </a:p>
        </p:txBody>
      </p:sp>
      <p:sp>
        <p:nvSpPr>
          <p:cNvPr id="20" name="Rounded Rectangle 19">
            <a:hlinkClick r:id="rId5" action="ppaction://hlinksldjump"/>
          </p:cNvPr>
          <p:cNvSpPr/>
          <p:nvPr/>
        </p:nvSpPr>
        <p:spPr>
          <a:xfrm>
            <a:off x="4646119" y="3347272"/>
            <a:ext cx="1924688" cy="904959"/>
          </a:xfrm>
          <a:prstGeom prst="round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6200000" scaled="1"/>
            <a:tileRect/>
          </a:gradFill>
          <a:ln w="6350"/>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600" b="1" dirty="0" smtClean="0"/>
              <a:t>3 </a:t>
            </a:r>
            <a:r>
              <a:rPr lang="en-GB" sz="1600" b="1" dirty="0"/>
              <a:t>– How to Create a </a:t>
            </a:r>
            <a:r>
              <a:rPr lang="en-GB" sz="1600" b="1" dirty="0" smtClean="0"/>
              <a:t>CSS Styl</a:t>
            </a:r>
            <a:r>
              <a:rPr lang="en-GB" sz="1600" b="1" dirty="0"/>
              <a:t>e</a:t>
            </a:r>
          </a:p>
        </p:txBody>
      </p:sp>
      <p:sp>
        <p:nvSpPr>
          <p:cNvPr id="21" name="Rounded Rectangle 20">
            <a:hlinkClick r:id="rId6" action="ppaction://hlinksldjump"/>
          </p:cNvPr>
          <p:cNvSpPr/>
          <p:nvPr/>
        </p:nvSpPr>
        <p:spPr>
          <a:xfrm>
            <a:off x="6724587" y="3347271"/>
            <a:ext cx="1924688" cy="904959"/>
          </a:xfrm>
          <a:prstGeom prst="round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6200000" scaled="1"/>
            <a:tileRect/>
          </a:gradFill>
          <a:ln w="6350"/>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600" b="1" dirty="0" smtClean="0"/>
              <a:t>4 </a:t>
            </a:r>
            <a:r>
              <a:rPr lang="en-GB" sz="1600" b="1" dirty="0"/>
              <a:t>– How to Create the Web page </a:t>
            </a:r>
            <a:r>
              <a:rPr lang="en-GB" sz="1600" b="1" dirty="0" smtClean="0"/>
              <a:t>Links</a:t>
            </a:r>
            <a:endParaRPr lang="en-GB" sz="1600" b="1" dirty="0"/>
          </a:p>
        </p:txBody>
      </p:sp>
      <p:sp>
        <p:nvSpPr>
          <p:cNvPr id="22" name="Rounded Rectangle 21">
            <a:hlinkClick r:id="rId7" action="ppaction://hlinksldjump"/>
          </p:cNvPr>
          <p:cNvSpPr/>
          <p:nvPr/>
        </p:nvSpPr>
        <p:spPr>
          <a:xfrm>
            <a:off x="465433" y="4468257"/>
            <a:ext cx="1924688" cy="904959"/>
          </a:xfrm>
          <a:prstGeom prst="round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6200000" scaled="1"/>
            <a:tileRect/>
          </a:gradFill>
          <a:ln w="6350"/>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600" b="1" dirty="0" smtClean="0"/>
              <a:t>5 </a:t>
            </a:r>
            <a:r>
              <a:rPr lang="en-GB" sz="1600" b="1" dirty="0"/>
              <a:t>– How </a:t>
            </a:r>
            <a:r>
              <a:rPr lang="en-GB" sz="1600" b="1"/>
              <a:t>to </a:t>
            </a:r>
            <a:r>
              <a:rPr lang="en-GB" sz="1600" b="1" smtClean="0"/>
              <a:t>Create a Gallery</a:t>
            </a:r>
            <a:endParaRPr lang="en-GB" sz="1600" b="1" dirty="0"/>
          </a:p>
        </p:txBody>
      </p:sp>
      <p:sp>
        <p:nvSpPr>
          <p:cNvPr id="23" name="Rounded Rectangle 22">
            <a:hlinkClick r:id="rId8" action="ppaction://hlinksldjump"/>
          </p:cNvPr>
          <p:cNvSpPr/>
          <p:nvPr/>
        </p:nvSpPr>
        <p:spPr>
          <a:xfrm>
            <a:off x="2565540" y="4468257"/>
            <a:ext cx="1924688" cy="904959"/>
          </a:xfrm>
          <a:prstGeom prst="round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6200000" scaled="1"/>
            <a:tileRect/>
          </a:gradFill>
          <a:ln w="6350"/>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600" b="1" dirty="0" smtClean="0"/>
              <a:t>6 </a:t>
            </a:r>
            <a:r>
              <a:rPr lang="en-GB" sz="1600" b="1" dirty="0"/>
              <a:t>– How to </a:t>
            </a:r>
            <a:r>
              <a:rPr lang="en-GB" sz="1600" b="1" dirty="0" smtClean="0"/>
              <a:t>Link an Email and External  Site</a:t>
            </a:r>
            <a:endParaRPr lang="en-GB" sz="1600" b="1" dirty="0"/>
          </a:p>
        </p:txBody>
      </p:sp>
      <p:sp>
        <p:nvSpPr>
          <p:cNvPr id="24" name="Rounded Rectangle 23">
            <a:hlinkClick r:id="rId9" action="ppaction://hlinksldjump"/>
          </p:cNvPr>
          <p:cNvSpPr/>
          <p:nvPr/>
        </p:nvSpPr>
        <p:spPr>
          <a:xfrm>
            <a:off x="4644008" y="4468256"/>
            <a:ext cx="1924688" cy="904959"/>
          </a:xfrm>
          <a:prstGeom prst="round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6200000" scaled="1"/>
            <a:tileRect/>
          </a:gradFill>
          <a:ln w="6350"/>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600" b="1" dirty="0"/>
              <a:t>7</a:t>
            </a:r>
            <a:r>
              <a:rPr lang="en-GB" sz="1600" b="1" dirty="0" smtClean="0"/>
              <a:t> </a:t>
            </a:r>
            <a:r>
              <a:rPr lang="en-GB" sz="1600" b="1" dirty="0"/>
              <a:t>– How to </a:t>
            </a:r>
            <a:r>
              <a:rPr lang="en-GB" sz="1600" b="1" dirty="0" smtClean="0"/>
              <a:t>Link the Sound File</a:t>
            </a:r>
            <a:endParaRPr lang="en-GB" sz="1600" b="1" dirty="0"/>
          </a:p>
        </p:txBody>
      </p:sp>
      <p:sp>
        <p:nvSpPr>
          <p:cNvPr id="25" name="Rounded Rectangle 24">
            <a:hlinkClick r:id="rId10" action="ppaction://hlinksldjump"/>
          </p:cNvPr>
          <p:cNvSpPr/>
          <p:nvPr/>
        </p:nvSpPr>
        <p:spPr>
          <a:xfrm>
            <a:off x="6722476" y="4468255"/>
            <a:ext cx="1924688" cy="904959"/>
          </a:xfrm>
          <a:prstGeom prst="round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6200000" scaled="1"/>
            <a:tileRect/>
          </a:gradFill>
          <a:ln w="6350"/>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600" b="1" dirty="0" smtClean="0"/>
              <a:t>8 </a:t>
            </a:r>
            <a:r>
              <a:rPr lang="en-GB" sz="1600" b="1" dirty="0"/>
              <a:t>– How to </a:t>
            </a:r>
            <a:r>
              <a:rPr lang="en-GB" sz="1600" b="1" dirty="0" smtClean="0"/>
              <a:t>Make a Form</a:t>
            </a:r>
            <a:endParaRPr lang="en-GB" sz="1600" b="1" dirty="0"/>
          </a:p>
        </p:txBody>
      </p:sp>
      <p:sp>
        <p:nvSpPr>
          <p:cNvPr id="26" name="Rounded Rectangle 25">
            <a:hlinkClick r:id="rId11" action="ppaction://hlinksldjump"/>
          </p:cNvPr>
          <p:cNvSpPr/>
          <p:nvPr/>
        </p:nvSpPr>
        <p:spPr>
          <a:xfrm>
            <a:off x="467544" y="5589242"/>
            <a:ext cx="1924688" cy="904959"/>
          </a:xfrm>
          <a:prstGeom prst="round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6200000" scaled="1"/>
            <a:tileRect/>
          </a:gradFill>
          <a:ln w="6350"/>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600" b="1" dirty="0" smtClean="0"/>
              <a:t>9 – How to Hotspot the Logo</a:t>
            </a:r>
            <a:endParaRPr lang="en-GB" sz="1600" b="1" dirty="0"/>
          </a:p>
        </p:txBody>
      </p:sp>
      <p:sp>
        <p:nvSpPr>
          <p:cNvPr id="28" name="Rounded Rectangle 27"/>
          <p:cNvSpPr/>
          <p:nvPr/>
        </p:nvSpPr>
        <p:spPr>
          <a:xfrm>
            <a:off x="6724587" y="5589238"/>
            <a:ext cx="1924688" cy="904959"/>
          </a:xfrm>
          <a:prstGeom prst="round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6200000" scaled="1"/>
            <a:tileRect/>
          </a:gradFill>
          <a:ln w="6350"/>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600" b="1" dirty="0" smtClean="0"/>
              <a:t>12 – Javascript Clock Applet </a:t>
            </a:r>
            <a:endParaRPr lang="en-GB" sz="1600" b="1" dirty="0"/>
          </a:p>
        </p:txBody>
      </p:sp>
      <p:sp>
        <p:nvSpPr>
          <p:cNvPr id="29" name="Rounded Rectangle 28">
            <a:hlinkClick r:id="rId12" action="ppaction://hlinksldjump"/>
          </p:cNvPr>
          <p:cNvSpPr/>
          <p:nvPr/>
        </p:nvSpPr>
        <p:spPr>
          <a:xfrm>
            <a:off x="2578421" y="5589242"/>
            <a:ext cx="1924688" cy="904959"/>
          </a:xfrm>
          <a:prstGeom prst="round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6200000" scaled="1"/>
            <a:tileRect/>
          </a:gradFill>
          <a:ln w="6350"/>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600" b="1" dirty="0" smtClean="0"/>
              <a:t>10 – How to Insert the Video File  if its MOV</a:t>
            </a:r>
            <a:endParaRPr lang="en-GB" sz="1600" b="1" dirty="0"/>
          </a:p>
        </p:txBody>
      </p:sp>
      <p:sp>
        <p:nvSpPr>
          <p:cNvPr id="30" name="Rounded Rectangle 29"/>
          <p:cNvSpPr/>
          <p:nvPr/>
        </p:nvSpPr>
        <p:spPr>
          <a:xfrm>
            <a:off x="4646119" y="5589239"/>
            <a:ext cx="1924688" cy="904959"/>
          </a:xfrm>
          <a:prstGeom prst="round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6200000" scaled="1"/>
            <a:tileRect/>
          </a:gradFill>
          <a:ln w="6350"/>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600" b="1" dirty="0"/>
              <a:t>11 – How to Insert the Video File  if its </a:t>
            </a:r>
            <a:r>
              <a:rPr lang="en-GB" sz="1600" b="1" dirty="0" smtClean="0"/>
              <a:t>FLV</a:t>
            </a:r>
            <a:endParaRPr lang="en-GB" sz="1600" b="1" dirty="0"/>
          </a:p>
        </p:txBody>
      </p:sp>
    </p:spTree>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205053" cy="625434"/>
          </a:xfrm>
        </p:spPr>
        <p:txBody>
          <a:bodyPr>
            <a:normAutofit/>
          </a:bodyPr>
          <a:lstStyle/>
          <a:p>
            <a:r>
              <a:rPr lang="en-GB" sz="2800" dirty="0" smtClean="0"/>
              <a:t>1 - Assignment </a:t>
            </a:r>
            <a:r>
              <a:rPr lang="en-GB" sz="2800" dirty="0"/>
              <a:t>Walkthrough </a:t>
            </a:r>
            <a:r>
              <a:rPr lang="en-GB" sz="2800" dirty="0" smtClean="0"/>
              <a:t>Guide - Banner</a:t>
            </a:r>
            <a:endParaRPr lang="en-GB" sz="28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3556847442"/>
              </p:ext>
            </p:extLst>
          </p:nvPr>
        </p:nvGraphicFramePr>
        <p:xfrm>
          <a:off x="6872038" y="1772817"/>
          <a:ext cx="1948433" cy="4320479"/>
        </p:xfrm>
        <a:graphic>
          <a:graphicData uri="http://schemas.openxmlformats.org/drawingml/2006/table">
            <a:tbl>
              <a:tblPr firstRow="1" firstCol="1" lastRow="1" lastCol="1" bandRow="1" bandCol="1">
                <a:tableStyleId>{2D5ABB26-0587-4C30-8999-92F81FD0307C}</a:tableStyleId>
              </a:tblPr>
              <a:tblGrid>
                <a:gridCol w="1948433"/>
              </a:tblGrid>
              <a:tr h="292881">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27598">
                <a:tc>
                  <a:txBody>
                    <a:bodyPr/>
                    <a:lstStyle/>
                    <a:p>
                      <a:pPr lvl="0"/>
                      <a:r>
                        <a:rPr kumimoji="0" lang="en-GB" sz="1600" kern="1200" dirty="0" smtClean="0">
                          <a:solidFill>
                            <a:schemeClr val="tx1"/>
                          </a:solidFill>
                          <a:effectLst/>
                          <a:latin typeface="+mj-lt"/>
                          <a:ea typeface="+mn-ea"/>
                          <a:cs typeface="+mn-cs"/>
                        </a:rPr>
                        <a:t>Think about what a company hopes</a:t>
                      </a:r>
                      <a:r>
                        <a:rPr kumimoji="0" lang="en-GB" sz="1600" kern="1200" baseline="0" dirty="0" smtClean="0">
                          <a:solidFill>
                            <a:schemeClr val="tx1"/>
                          </a:solidFill>
                          <a:effectLst/>
                          <a:latin typeface="+mj-lt"/>
                          <a:ea typeface="+mn-ea"/>
                          <a:cs typeface="+mn-cs"/>
                        </a:rPr>
                        <a:t> to achieve</a:t>
                      </a:r>
                      <a:endParaRPr kumimoji="0" lang="en-GB" sz="1600"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Less than 350kb</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Saved as a JPG file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30cm wide at least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Not tall to avoid scrolling</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Contains multiple images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Has the logo</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Good resolution</a:t>
                      </a:r>
                      <a:endParaRPr lang="en-GB" sz="1600" baseline="0" dirty="0">
                        <a:solidFill>
                          <a:schemeClr val="tx1"/>
                        </a:solidFill>
                        <a:effectLst/>
                        <a:latin typeface="+mj-lt"/>
                        <a:ea typeface="Times New Roma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72816"/>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sz="1600" b="1" dirty="0" smtClean="0">
                <a:latin typeface="Calibri" pitchFamily="34" charset="0"/>
                <a:ea typeface="Calibri" pitchFamily="34" charset="0"/>
                <a:cs typeface="Calibri" pitchFamily="34" charset="0"/>
              </a:rPr>
              <a:t>Task 1</a:t>
            </a:r>
            <a:r>
              <a:rPr lang="en-US" sz="1600" b="1" dirty="0">
                <a:latin typeface="Calibri" pitchFamily="34" charset="0"/>
                <a:ea typeface="Calibri" pitchFamily="34" charset="0"/>
                <a:cs typeface="Calibri" pitchFamily="34" charset="0"/>
              </a:rPr>
              <a:t>:</a:t>
            </a:r>
            <a:r>
              <a:rPr lang="en-US" sz="1600" dirty="0">
                <a:latin typeface="Calibri" pitchFamily="34" charset="0"/>
                <a:ea typeface="Calibri" pitchFamily="34" charset="0"/>
                <a:cs typeface="Calibri" pitchFamily="34" charset="0"/>
              </a:rPr>
              <a:t> </a:t>
            </a:r>
            <a:r>
              <a:rPr lang="en-GB" sz="1600" dirty="0">
                <a:latin typeface="Calibri" pitchFamily="34" charset="0"/>
              </a:rPr>
              <a:t>Be able to </a:t>
            </a:r>
            <a:r>
              <a:rPr lang="en-GB" sz="1600" dirty="0" smtClean="0"/>
              <a:t>Make the Banner for your Website</a:t>
            </a:r>
            <a:endParaRPr lang="en-ZA" sz="1600" dirty="0">
              <a:latin typeface="Calibri" pitchFamily="34" charset="0"/>
              <a:ea typeface="Calibri" pitchFamily="34" charset="0"/>
              <a:cs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2281023830"/>
              </p:ext>
            </p:extLst>
          </p:nvPr>
        </p:nvGraphicFramePr>
        <p:xfrm>
          <a:off x="337567" y="1700808"/>
          <a:ext cx="2866281" cy="4824536"/>
        </p:xfrm>
        <a:graphic>
          <a:graphicData uri="http://schemas.openxmlformats.org/drawingml/2006/table">
            <a:tbl>
              <a:tblPr firstRow="1" bandRow="1">
                <a:tableStyleId>{2D5ABB26-0587-4C30-8999-92F81FD0307C}</a:tableStyleId>
              </a:tblPr>
              <a:tblGrid>
                <a:gridCol w="2866281"/>
              </a:tblGrid>
              <a:tr h="48245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18 – Necessary</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600" kern="1200" dirty="0" smtClean="0">
                        <a:solidFill>
                          <a:schemeClr val="tx1"/>
                        </a:solidFill>
                        <a:latin typeface="Calibri" pitchFamily="34" charset="0"/>
                        <a:ea typeface="+mn-ea"/>
                        <a:cs typeface="Calibri" pitchFamily="34" charset="0"/>
                      </a:endParaRPr>
                    </a:p>
                    <a:p>
                      <a:r>
                        <a:rPr kumimoji="0" lang="en-GB" sz="2000" kern="1200" baseline="0" dirty="0" smtClean="0">
                          <a:solidFill>
                            <a:schemeClr val="tx1"/>
                          </a:solidFill>
                          <a:effectLst/>
                          <a:latin typeface="+mn-lt"/>
                          <a:ea typeface="+mn-ea"/>
                          <a:cs typeface="+mn-cs"/>
                        </a:rPr>
                        <a:t>Tick the drop shadow box and make the size larger. You will see the effect on the text above.</a:t>
                      </a:r>
                    </a:p>
                    <a:p>
                      <a:r>
                        <a:rPr kumimoji="0" lang="en-GB" sz="1400" kern="1200" dirty="0" smtClean="0">
                          <a:solidFill>
                            <a:schemeClr val="tx1"/>
                          </a:solidFill>
                          <a:effectLst/>
                          <a:latin typeface="+mn-lt"/>
                          <a:ea typeface="+mn-ea"/>
                          <a:cs typeface="+mn-cs"/>
                        </a:rPr>
                        <a:t/>
                      </a:r>
                      <a:br>
                        <a:rPr kumimoji="0" lang="en-GB" sz="1400" kern="1200" dirty="0" smtClean="0">
                          <a:solidFill>
                            <a:schemeClr val="tx1"/>
                          </a:solidFill>
                          <a:effectLst/>
                          <a:latin typeface="+mn-lt"/>
                          <a:ea typeface="+mn-ea"/>
                          <a:cs typeface="+mn-cs"/>
                        </a:rPr>
                      </a:br>
                      <a:endParaRPr kumimoji="0" lang="en-GB" sz="1400" kern="1200" dirty="0" smtClean="0">
                        <a:solidFill>
                          <a:schemeClr val="tx1"/>
                        </a:solidFill>
                        <a:effectLst/>
                        <a:latin typeface="+mn-lt"/>
                        <a:ea typeface="+mn-ea"/>
                        <a:cs typeface="+mn-cs"/>
                      </a:endParaRPr>
                    </a:p>
                    <a:p>
                      <a:r>
                        <a:rPr kumimoji="0" lang="en-GB" sz="2000" kern="1200" dirty="0" smtClean="0">
                          <a:solidFill>
                            <a:schemeClr val="tx1"/>
                          </a:solidFill>
                          <a:effectLst/>
                          <a:latin typeface="+mn-lt"/>
                          <a:ea typeface="+mn-ea"/>
                          <a:cs typeface="+mn-cs"/>
                        </a:rPr>
                        <a:t>Tick the Bevel and Emboss box and choose a larger size and click on OK</a:t>
                      </a:r>
                    </a:p>
                    <a:p>
                      <a:endParaRPr kumimoji="0" lang="en-GB" sz="2000" b="1" kern="1200" baseline="0" dirty="0" smtClean="0">
                        <a:solidFill>
                          <a:schemeClr val="tx1"/>
                        </a:solidFill>
                        <a:effectLst/>
                        <a:latin typeface="+mn-lt"/>
                        <a:ea typeface="+mn-ea"/>
                        <a:cs typeface="+mn-cs"/>
                      </a:endParaRPr>
                    </a:p>
                    <a:p>
                      <a:r>
                        <a:rPr kumimoji="0" lang="en-GB" sz="2000" b="0" kern="1200" baseline="0" dirty="0" smtClean="0">
                          <a:solidFill>
                            <a:schemeClr val="tx1"/>
                          </a:solidFill>
                          <a:effectLst/>
                          <a:latin typeface="+mn-lt"/>
                          <a:ea typeface="+mn-ea"/>
                          <a:cs typeface="+mn-cs"/>
                        </a:rPr>
                        <a:t>Should be more interesting now.</a:t>
                      </a:r>
                    </a:p>
                  </a:txBody>
                  <a:tcPr>
                    <a:noFill/>
                  </a:tcPr>
                </a:tc>
              </a:tr>
            </a:tbl>
          </a:graphicData>
        </a:graphic>
      </p:graphicFrame>
      <p:pic>
        <p:nvPicPr>
          <p:cNvPr id="15" name="Picture 14"/>
          <p:cNvPicPr/>
          <p:nvPr/>
        </p:nvPicPr>
        <p:blipFill rotWithShape="1">
          <a:blip r:embed="rId5" cstate="screen"/>
          <a:srcRect l="38216" t="39401" r="23569" b="29232"/>
          <a:stretch/>
        </p:blipFill>
        <p:spPr bwMode="auto">
          <a:xfrm>
            <a:off x="3347864" y="1844824"/>
            <a:ext cx="3414464" cy="1539821"/>
          </a:xfrm>
          <a:prstGeom prst="rect">
            <a:avLst/>
          </a:prstGeom>
          <a:ln>
            <a:noFill/>
          </a:ln>
          <a:effectLst>
            <a:outerShdw blurRad="292100" dist="139700" dir="2700000" algn="tl" rotWithShape="0">
              <a:srgbClr val="333333">
                <a:alpha val="65000"/>
              </a:srgbClr>
            </a:outerShdw>
          </a:effectLst>
        </p:spPr>
      </p:pic>
      <p:cxnSp>
        <p:nvCxnSpPr>
          <p:cNvPr id="18" name="Straight Arrow Connector 17"/>
          <p:cNvCxnSpPr/>
          <p:nvPr/>
        </p:nvCxnSpPr>
        <p:spPr>
          <a:xfrm flipV="1">
            <a:off x="2701424" y="2348880"/>
            <a:ext cx="862464" cy="19905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701424" y="2708920"/>
            <a:ext cx="3166720" cy="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21" name="Picture 20"/>
          <p:cNvPicPr/>
          <p:nvPr/>
        </p:nvPicPr>
        <p:blipFill rotWithShape="1">
          <a:blip r:embed="rId6" cstate="screen"/>
          <a:srcRect l="38687" t="38940" r="15601" b="32337"/>
          <a:stretch/>
        </p:blipFill>
        <p:spPr bwMode="auto">
          <a:xfrm>
            <a:off x="3347864" y="3573016"/>
            <a:ext cx="3384376" cy="1591802"/>
          </a:xfrm>
          <a:prstGeom prst="rect">
            <a:avLst/>
          </a:prstGeom>
          <a:ln>
            <a:noFill/>
          </a:ln>
          <a:effectLst>
            <a:outerShdw blurRad="292100" dist="139700" dir="2700000" algn="tl" rotWithShape="0">
              <a:srgbClr val="333333">
                <a:alpha val="65000"/>
              </a:srgbClr>
            </a:outerShdw>
          </a:effectLst>
        </p:spPr>
      </p:pic>
      <p:cxnSp>
        <p:nvCxnSpPr>
          <p:cNvPr id="22" name="Straight Arrow Connector 21"/>
          <p:cNvCxnSpPr/>
          <p:nvPr/>
        </p:nvCxnSpPr>
        <p:spPr>
          <a:xfrm>
            <a:off x="2701424" y="4361291"/>
            <a:ext cx="790456" cy="219837"/>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3013933" y="4653136"/>
            <a:ext cx="2422163" cy="255842"/>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36" name="Picture 35"/>
          <p:cNvPicPr/>
          <p:nvPr/>
        </p:nvPicPr>
        <p:blipFill rotWithShape="1">
          <a:blip r:embed="rId7" cstate="screen"/>
          <a:srcRect l="47143" t="38857" r="19521" b="46193"/>
          <a:stretch/>
        </p:blipFill>
        <p:spPr bwMode="auto">
          <a:xfrm>
            <a:off x="3347864" y="5373216"/>
            <a:ext cx="3350846" cy="936104"/>
          </a:xfrm>
          <a:prstGeom prst="rect">
            <a:avLst/>
          </a:prstGeom>
          <a:ln>
            <a:noFill/>
          </a:ln>
          <a:effectLst>
            <a:outerShdw blurRad="292100" dist="139700" dir="2700000" algn="tl" rotWithShape="0">
              <a:srgbClr val="333333">
                <a:alpha val="65000"/>
              </a:srgbClr>
            </a:outerShdw>
          </a:effectLst>
        </p:spPr>
      </p:pic>
      <p:cxnSp>
        <p:nvCxnSpPr>
          <p:cNvPr id="37" name="Straight Arrow Connector 36"/>
          <p:cNvCxnSpPr/>
          <p:nvPr/>
        </p:nvCxnSpPr>
        <p:spPr>
          <a:xfrm flipV="1">
            <a:off x="2483768" y="5585426"/>
            <a:ext cx="1211081" cy="255842"/>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6" name="Action Button: Back or Previous 15">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Forward or Next 18">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63003517"/>
      </p:ext>
    </p:extLst>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205053" cy="625434"/>
          </a:xfrm>
        </p:spPr>
        <p:txBody>
          <a:bodyPr>
            <a:normAutofit/>
          </a:bodyPr>
          <a:lstStyle/>
          <a:p>
            <a:r>
              <a:rPr lang="en-GB" sz="2800" dirty="0" smtClean="0"/>
              <a:t>1 - Assignment </a:t>
            </a:r>
            <a:r>
              <a:rPr lang="en-GB" sz="2800" dirty="0"/>
              <a:t>Walkthrough </a:t>
            </a:r>
            <a:r>
              <a:rPr lang="en-GB" sz="2800" dirty="0" smtClean="0"/>
              <a:t>Guide - Banner</a:t>
            </a:r>
            <a:endParaRPr lang="en-GB" sz="28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924998312"/>
              </p:ext>
            </p:extLst>
          </p:nvPr>
        </p:nvGraphicFramePr>
        <p:xfrm>
          <a:off x="6872038" y="1772817"/>
          <a:ext cx="1948433" cy="4320479"/>
        </p:xfrm>
        <a:graphic>
          <a:graphicData uri="http://schemas.openxmlformats.org/drawingml/2006/table">
            <a:tbl>
              <a:tblPr firstRow="1" firstCol="1" lastRow="1" lastCol="1" bandRow="1" bandCol="1">
                <a:tableStyleId>{2D5ABB26-0587-4C30-8999-92F81FD0307C}</a:tableStyleId>
              </a:tblPr>
              <a:tblGrid>
                <a:gridCol w="1948433"/>
              </a:tblGrid>
              <a:tr h="324806">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3995673">
                <a:tc>
                  <a:txBody>
                    <a:bodyPr/>
                    <a:lstStyle/>
                    <a:p>
                      <a:pPr lvl="0"/>
                      <a:r>
                        <a:rPr kumimoji="0" lang="en-GB" sz="1600" kern="1200" dirty="0" smtClean="0">
                          <a:solidFill>
                            <a:schemeClr val="tx1"/>
                          </a:solidFill>
                          <a:effectLst/>
                          <a:latin typeface="+mj-lt"/>
                          <a:ea typeface="+mn-ea"/>
                          <a:cs typeface="+mn-cs"/>
                        </a:rPr>
                        <a:t>Think about what a company hopes</a:t>
                      </a:r>
                      <a:r>
                        <a:rPr kumimoji="0" lang="en-GB" sz="1600" kern="1200" baseline="0" dirty="0" smtClean="0">
                          <a:solidFill>
                            <a:schemeClr val="tx1"/>
                          </a:solidFill>
                          <a:effectLst/>
                          <a:latin typeface="+mj-lt"/>
                          <a:ea typeface="+mn-ea"/>
                          <a:cs typeface="+mn-cs"/>
                        </a:rPr>
                        <a:t> to achieve</a:t>
                      </a:r>
                      <a:endParaRPr kumimoji="0" lang="en-GB" sz="1600"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Less than 350kb</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Saved as a JPG file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30cm wide at least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Not tall to avoid scrolling</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Contains multiple images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Has the logo</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Good resolution</a:t>
                      </a:r>
                      <a:endParaRPr lang="en-GB" sz="1600" baseline="0" dirty="0">
                        <a:solidFill>
                          <a:schemeClr val="tx1"/>
                        </a:solidFill>
                        <a:effectLst/>
                        <a:latin typeface="+mj-lt"/>
                        <a:ea typeface="Times New Roma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88488"/>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sz="1600" b="1" dirty="0" smtClean="0">
                <a:latin typeface="Calibri" pitchFamily="34" charset="0"/>
                <a:ea typeface="Calibri" pitchFamily="34" charset="0"/>
                <a:cs typeface="Calibri" pitchFamily="34" charset="0"/>
              </a:rPr>
              <a:t>Task 1</a:t>
            </a:r>
            <a:r>
              <a:rPr lang="en-US" sz="1600" b="1" dirty="0">
                <a:latin typeface="Calibri" pitchFamily="34" charset="0"/>
                <a:ea typeface="Calibri" pitchFamily="34" charset="0"/>
                <a:cs typeface="Calibri" pitchFamily="34" charset="0"/>
              </a:rPr>
              <a:t>:</a:t>
            </a:r>
            <a:r>
              <a:rPr lang="en-US" sz="1600" dirty="0">
                <a:latin typeface="Calibri" pitchFamily="34" charset="0"/>
                <a:ea typeface="Calibri" pitchFamily="34" charset="0"/>
                <a:cs typeface="Calibri" pitchFamily="34" charset="0"/>
              </a:rPr>
              <a:t> </a:t>
            </a:r>
            <a:r>
              <a:rPr lang="en-GB" sz="1600" dirty="0">
                <a:latin typeface="Calibri" pitchFamily="34" charset="0"/>
              </a:rPr>
              <a:t>Be able to </a:t>
            </a:r>
            <a:r>
              <a:rPr lang="en-GB" sz="1600" dirty="0" smtClean="0"/>
              <a:t>Make the Banner for your Website</a:t>
            </a:r>
            <a:endParaRPr lang="en-ZA" sz="1600" dirty="0">
              <a:latin typeface="Calibri" pitchFamily="34" charset="0"/>
              <a:ea typeface="Calibri" pitchFamily="34" charset="0"/>
              <a:cs typeface="Calibri" pitchFamily="34" charset="0"/>
            </a:endParaRPr>
          </a:p>
        </p:txBody>
      </p:sp>
      <p:pic>
        <p:nvPicPr>
          <p:cNvPr id="16" name="Picture 15"/>
          <p:cNvPicPr/>
          <p:nvPr/>
        </p:nvPicPr>
        <p:blipFill rotWithShape="1">
          <a:blip r:embed="rId5" cstate="screen"/>
          <a:srcRect r="75113" b="66095"/>
          <a:stretch/>
        </p:blipFill>
        <p:spPr bwMode="auto">
          <a:xfrm>
            <a:off x="3347864" y="1788488"/>
            <a:ext cx="3370627" cy="2216576"/>
          </a:xfrm>
          <a:prstGeom prst="rect">
            <a:avLst/>
          </a:prstGeom>
          <a:ln>
            <a:noFill/>
          </a:ln>
          <a:effectLst>
            <a:outerShdw blurRad="292100" dist="139700" dir="2700000" algn="tl" rotWithShape="0">
              <a:srgbClr val="333333">
                <a:alpha val="65000"/>
              </a:srgbClr>
            </a:outerShdw>
          </a:effectLst>
        </p:spPr>
      </p:pic>
      <p:cxnSp>
        <p:nvCxnSpPr>
          <p:cNvPr id="18" name="Straight Arrow Connector 17"/>
          <p:cNvCxnSpPr/>
          <p:nvPr/>
        </p:nvCxnSpPr>
        <p:spPr>
          <a:xfrm flipV="1">
            <a:off x="2582701" y="1955175"/>
            <a:ext cx="1112148" cy="1617841"/>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2557408" y="3573016"/>
            <a:ext cx="1438528" cy="23425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20" name="Picture 19"/>
          <p:cNvPicPr/>
          <p:nvPr/>
        </p:nvPicPr>
        <p:blipFill>
          <a:blip r:embed="rId6"/>
          <a:srcRect/>
          <a:stretch>
            <a:fillRect/>
          </a:stretch>
        </p:blipFill>
        <p:spPr bwMode="auto">
          <a:xfrm>
            <a:off x="3347864" y="4226154"/>
            <a:ext cx="3370626" cy="2227182"/>
          </a:xfrm>
          <a:prstGeom prst="rect">
            <a:avLst/>
          </a:prstGeom>
          <a:ln>
            <a:noFill/>
          </a:ln>
          <a:effectLst>
            <a:outerShdw blurRad="292100" dist="139700" dir="2700000" algn="tl" rotWithShape="0">
              <a:srgbClr val="333333">
                <a:alpha val="65000"/>
              </a:srgbClr>
            </a:outerShdw>
          </a:effectLst>
        </p:spPr>
      </p:pic>
      <p:graphicFrame>
        <p:nvGraphicFramePr>
          <p:cNvPr id="50" name="Table 49"/>
          <p:cNvGraphicFramePr>
            <a:graphicFrameLocks noGrp="1"/>
          </p:cNvGraphicFramePr>
          <p:nvPr>
            <p:extLst>
              <p:ext uri="{D42A27DB-BD31-4B8C-83A1-F6EECF244321}">
                <p14:modId xmlns:p14="http://schemas.microsoft.com/office/powerpoint/2010/main" val="1310328302"/>
              </p:ext>
            </p:extLst>
          </p:nvPr>
        </p:nvGraphicFramePr>
        <p:xfrm>
          <a:off x="337567" y="1700808"/>
          <a:ext cx="2866281" cy="4824536"/>
        </p:xfrm>
        <a:graphic>
          <a:graphicData uri="http://schemas.openxmlformats.org/drawingml/2006/table">
            <a:tbl>
              <a:tblPr firstRow="1" bandRow="1">
                <a:tableStyleId>{2D5ABB26-0587-4C30-8999-92F81FD0307C}</a:tableStyleId>
              </a:tblPr>
              <a:tblGrid>
                <a:gridCol w="2866281"/>
              </a:tblGrid>
              <a:tr h="48245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19 – Necessary</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600" kern="1200" dirty="0" smtClean="0">
                        <a:solidFill>
                          <a:schemeClr val="tx1"/>
                        </a:solidFill>
                        <a:latin typeface="Calibri" pitchFamily="34" charset="0"/>
                        <a:ea typeface="+mn-ea"/>
                        <a:cs typeface="Calibri" pitchFamily="34" charset="0"/>
                      </a:endParaRPr>
                    </a:p>
                    <a:p>
                      <a:r>
                        <a:rPr kumimoji="0" lang="en-GB" sz="2000" kern="1200" baseline="0" dirty="0" smtClean="0">
                          <a:solidFill>
                            <a:schemeClr val="tx1"/>
                          </a:solidFill>
                          <a:effectLst/>
                          <a:latin typeface="+mn-lt"/>
                          <a:ea typeface="+mn-ea"/>
                          <a:cs typeface="+mn-cs"/>
                        </a:rPr>
                        <a:t>Now you have to save the file in an appropriate format so that it can go on your web pages.</a:t>
                      </a:r>
                    </a:p>
                    <a:p>
                      <a:r>
                        <a:rPr kumimoji="0" lang="en-GB" sz="2000" kern="1200" baseline="0" dirty="0" smtClean="0">
                          <a:solidFill>
                            <a:schemeClr val="tx1"/>
                          </a:solidFill>
                          <a:effectLst/>
                          <a:latin typeface="+mn-lt"/>
                          <a:ea typeface="+mn-ea"/>
                          <a:cs typeface="+mn-cs"/>
                        </a:rPr>
                        <a:t>Click on File and choose Save as.</a:t>
                      </a:r>
                    </a:p>
                    <a:p>
                      <a:r>
                        <a:rPr kumimoji="0" lang="en-GB" sz="1400" kern="1200" dirty="0" smtClean="0">
                          <a:solidFill>
                            <a:schemeClr val="tx1"/>
                          </a:solidFill>
                          <a:effectLst/>
                          <a:latin typeface="+mn-lt"/>
                          <a:ea typeface="+mn-ea"/>
                          <a:cs typeface="+mn-cs"/>
                        </a:rPr>
                        <a:t/>
                      </a:r>
                      <a:br>
                        <a:rPr kumimoji="0" lang="en-GB" sz="1400" kern="1200" dirty="0" smtClean="0">
                          <a:solidFill>
                            <a:schemeClr val="tx1"/>
                          </a:solidFill>
                          <a:effectLst/>
                          <a:latin typeface="+mn-lt"/>
                          <a:ea typeface="+mn-ea"/>
                          <a:cs typeface="+mn-cs"/>
                        </a:rPr>
                      </a:br>
                      <a:endParaRPr kumimoji="0" lang="en-GB" sz="1400" kern="1200" dirty="0" smtClean="0">
                        <a:solidFill>
                          <a:schemeClr val="tx1"/>
                        </a:solidFill>
                        <a:effectLst/>
                        <a:latin typeface="+mn-lt"/>
                        <a:ea typeface="+mn-ea"/>
                        <a:cs typeface="+mn-cs"/>
                      </a:endParaRPr>
                    </a:p>
                    <a:p>
                      <a:r>
                        <a:rPr kumimoji="0" lang="en-GB" sz="2000" kern="1200" dirty="0" smtClean="0">
                          <a:solidFill>
                            <a:schemeClr val="tx1"/>
                          </a:solidFill>
                          <a:effectLst/>
                          <a:latin typeface="+mn-lt"/>
                          <a:ea typeface="+mn-ea"/>
                          <a:cs typeface="+mn-cs"/>
                        </a:rPr>
                        <a:t>Choose JPEG from the Save</a:t>
                      </a:r>
                      <a:r>
                        <a:rPr kumimoji="0" lang="en-GB" sz="2000" kern="1200" baseline="0" dirty="0" smtClean="0">
                          <a:solidFill>
                            <a:schemeClr val="tx1"/>
                          </a:solidFill>
                          <a:effectLst/>
                          <a:latin typeface="+mn-lt"/>
                          <a:ea typeface="+mn-ea"/>
                          <a:cs typeface="+mn-cs"/>
                        </a:rPr>
                        <a:t> Type As menu.</a:t>
                      </a:r>
                      <a:endParaRPr kumimoji="0" lang="en-GB" sz="2000" kern="1200" dirty="0" smtClean="0">
                        <a:solidFill>
                          <a:schemeClr val="tx1"/>
                        </a:solidFill>
                        <a:effectLst/>
                        <a:latin typeface="+mn-lt"/>
                        <a:ea typeface="+mn-ea"/>
                        <a:cs typeface="+mn-cs"/>
                      </a:endParaRPr>
                    </a:p>
                    <a:p>
                      <a:endParaRPr kumimoji="0" lang="en-GB" sz="2000" b="1" kern="1200" baseline="0" dirty="0" smtClean="0">
                        <a:solidFill>
                          <a:schemeClr val="tx1"/>
                        </a:solidFill>
                        <a:effectLst/>
                        <a:latin typeface="+mn-lt"/>
                        <a:ea typeface="+mn-ea"/>
                        <a:cs typeface="+mn-cs"/>
                      </a:endParaRPr>
                    </a:p>
                  </a:txBody>
                  <a:tcPr>
                    <a:noFill/>
                  </a:tcPr>
                </a:tc>
              </a:tr>
            </a:tbl>
          </a:graphicData>
        </a:graphic>
      </p:graphicFrame>
      <p:cxnSp>
        <p:nvCxnSpPr>
          <p:cNvPr id="37" name="Straight Arrow Connector 36"/>
          <p:cNvCxnSpPr/>
          <p:nvPr/>
        </p:nvCxnSpPr>
        <p:spPr>
          <a:xfrm>
            <a:off x="2699792" y="5339745"/>
            <a:ext cx="1512168" cy="969575"/>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Action Button: Back or Previous 12">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ction Button: Forward or Next 14">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78672632"/>
      </p:ext>
    </p:extLst>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205053" cy="625434"/>
          </a:xfrm>
        </p:spPr>
        <p:txBody>
          <a:bodyPr>
            <a:normAutofit/>
          </a:bodyPr>
          <a:lstStyle/>
          <a:p>
            <a:r>
              <a:rPr lang="en-GB" sz="2800" dirty="0" smtClean="0"/>
              <a:t>1 - Assignment </a:t>
            </a:r>
            <a:r>
              <a:rPr lang="en-GB" sz="2800" dirty="0"/>
              <a:t>Walkthrough </a:t>
            </a:r>
            <a:r>
              <a:rPr lang="en-GB" sz="2800" dirty="0" smtClean="0"/>
              <a:t>Guide - Banner</a:t>
            </a:r>
            <a:endParaRPr lang="en-GB" sz="28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3208293235"/>
              </p:ext>
            </p:extLst>
          </p:nvPr>
        </p:nvGraphicFramePr>
        <p:xfrm>
          <a:off x="6872038" y="1772817"/>
          <a:ext cx="1948433" cy="4163849"/>
        </p:xfrm>
        <a:graphic>
          <a:graphicData uri="http://schemas.openxmlformats.org/drawingml/2006/table">
            <a:tbl>
              <a:tblPr firstRow="1" firstCol="1" lastRow="1" lastCol="1" bandRow="1" bandCol="1">
                <a:tableStyleId>{2D5ABB26-0587-4C30-8999-92F81FD0307C}</a:tableStyleId>
              </a:tblPr>
              <a:tblGrid>
                <a:gridCol w="1948433"/>
              </a:tblGrid>
              <a:tr h="292889">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3739558">
                <a:tc>
                  <a:txBody>
                    <a:bodyPr/>
                    <a:lstStyle/>
                    <a:p>
                      <a:pPr lvl="0"/>
                      <a:r>
                        <a:rPr kumimoji="0" lang="en-GB" sz="1600" kern="1200" dirty="0" smtClean="0">
                          <a:solidFill>
                            <a:schemeClr val="tx1"/>
                          </a:solidFill>
                          <a:effectLst/>
                          <a:latin typeface="+mj-lt"/>
                          <a:ea typeface="+mn-ea"/>
                          <a:cs typeface="+mn-cs"/>
                        </a:rPr>
                        <a:t>Think about what a company hopes</a:t>
                      </a:r>
                      <a:r>
                        <a:rPr kumimoji="0" lang="en-GB" sz="1600" kern="1200" baseline="0" dirty="0" smtClean="0">
                          <a:solidFill>
                            <a:schemeClr val="tx1"/>
                          </a:solidFill>
                          <a:effectLst/>
                          <a:latin typeface="+mj-lt"/>
                          <a:ea typeface="+mn-ea"/>
                          <a:cs typeface="+mn-cs"/>
                        </a:rPr>
                        <a:t> to achieve</a:t>
                      </a:r>
                      <a:endParaRPr kumimoji="0" lang="en-GB" sz="1600"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Less than 350kb</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Saved as a JPG file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30cm wide at least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Not tall to avoid scrolling</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Contains multiple images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Has the logo</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Good resolution</a:t>
                      </a:r>
                      <a:endParaRPr lang="en-GB" sz="1600" baseline="0" dirty="0">
                        <a:solidFill>
                          <a:schemeClr val="tx1"/>
                        </a:solidFill>
                        <a:effectLst/>
                        <a:latin typeface="+mj-lt"/>
                        <a:ea typeface="Times New Roma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72816"/>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sz="1600" b="1" dirty="0" smtClean="0">
                <a:latin typeface="Calibri" pitchFamily="34" charset="0"/>
                <a:ea typeface="Calibri" pitchFamily="34" charset="0"/>
                <a:cs typeface="Calibri" pitchFamily="34" charset="0"/>
              </a:rPr>
              <a:t>Task 1</a:t>
            </a:r>
            <a:r>
              <a:rPr lang="en-US" sz="1600" b="1" dirty="0">
                <a:latin typeface="Calibri" pitchFamily="34" charset="0"/>
                <a:ea typeface="Calibri" pitchFamily="34" charset="0"/>
                <a:cs typeface="Calibri" pitchFamily="34" charset="0"/>
              </a:rPr>
              <a:t>:</a:t>
            </a:r>
            <a:r>
              <a:rPr lang="en-US" sz="1600" dirty="0">
                <a:latin typeface="Calibri" pitchFamily="34" charset="0"/>
                <a:ea typeface="Calibri" pitchFamily="34" charset="0"/>
                <a:cs typeface="Calibri" pitchFamily="34" charset="0"/>
              </a:rPr>
              <a:t> </a:t>
            </a:r>
            <a:r>
              <a:rPr lang="en-GB" sz="1600" dirty="0">
                <a:latin typeface="Calibri" pitchFamily="34" charset="0"/>
              </a:rPr>
              <a:t>Be able to </a:t>
            </a:r>
            <a:r>
              <a:rPr lang="en-GB" sz="1600" dirty="0" smtClean="0"/>
              <a:t>Make the Banner for your Website</a:t>
            </a:r>
            <a:endParaRPr lang="en-ZA" sz="1600" dirty="0">
              <a:latin typeface="Calibri" pitchFamily="34" charset="0"/>
              <a:ea typeface="Calibri" pitchFamily="34" charset="0"/>
              <a:cs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852046471"/>
              </p:ext>
            </p:extLst>
          </p:nvPr>
        </p:nvGraphicFramePr>
        <p:xfrm>
          <a:off x="337568" y="1700808"/>
          <a:ext cx="2939104" cy="4824536"/>
        </p:xfrm>
        <a:graphic>
          <a:graphicData uri="http://schemas.openxmlformats.org/drawingml/2006/table">
            <a:tbl>
              <a:tblPr firstRow="1" bandRow="1">
                <a:tableStyleId>{2D5ABB26-0587-4C30-8999-92F81FD0307C}</a:tableStyleId>
              </a:tblPr>
              <a:tblGrid>
                <a:gridCol w="2939104"/>
              </a:tblGrid>
              <a:tr h="48245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20 – Necessary</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600" kern="1200" dirty="0" smtClean="0">
                        <a:solidFill>
                          <a:schemeClr val="tx1"/>
                        </a:solidFill>
                        <a:latin typeface="Calibri" pitchFamily="34" charset="0"/>
                        <a:ea typeface="+mn-ea"/>
                        <a:cs typeface="Calibri" pitchFamily="34" charset="0"/>
                      </a:endParaRPr>
                    </a:p>
                    <a:p>
                      <a:r>
                        <a:rPr kumimoji="0" lang="en-GB" sz="2000" kern="1200" baseline="0" dirty="0" smtClean="0">
                          <a:solidFill>
                            <a:schemeClr val="tx1"/>
                          </a:solidFill>
                          <a:effectLst/>
                          <a:latin typeface="+mn-lt"/>
                          <a:ea typeface="+mn-ea"/>
                          <a:cs typeface="+mn-cs"/>
                        </a:rPr>
                        <a:t>Make sure you save it in the </a:t>
                      </a:r>
                      <a:r>
                        <a:rPr kumimoji="0" lang="en-GB" sz="2000" kern="1200" baseline="0" dirty="0" err="1" smtClean="0">
                          <a:solidFill>
                            <a:schemeClr val="tx1"/>
                          </a:solidFill>
                          <a:effectLst/>
                          <a:latin typeface="+mn-lt"/>
                          <a:ea typeface="+mn-ea"/>
                          <a:cs typeface="+mn-cs"/>
                        </a:rPr>
                        <a:t>CiDA</a:t>
                      </a:r>
                      <a:r>
                        <a:rPr kumimoji="0" lang="en-GB" sz="2000" kern="1200" baseline="0" dirty="0" smtClean="0">
                          <a:solidFill>
                            <a:schemeClr val="tx1"/>
                          </a:solidFill>
                          <a:effectLst/>
                          <a:latin typeface="+mn-lt"/>
                          <a:ea typeface="+mn-ea"/>
                          <a:cs typeface="+mn-cs"/>
                        </a:rPr>
                        <a:t> folder and the IMAGES folder with the rest of your Images.</a:t>
                      </a:r>
                      <a:r>
                        <a:rPr kumimoji="0" lang="en-GB" sz="1400" kern="1200" dirty="0" smtClean="0">
                          <a:solidFill>
                            <a:schemeClr val="tx1"/>
                          </a:solidFill>
                          <a:effectLst/>
                          <a:latin typeface="+mn-lt"/>
                          <a:ea typeface="+mn-ea"/>
                          <a:cs typeface="+mn-cs"/>
                        </a:rPr>
                        <a:t/>
                      </a:r>
                      <a:br>
                        <a:rPr kumimoji="0" lang="en-GB" sz="1400" kern="1200" dirty="0" smtClean="0">
                          <a:solidFill>
                            <a:schemeClr val="tx1"/>
                          </a:solidFill>
                          <a:effectLst/>
                          <a:latin typeface="+mn-lt"/>
                          <a:ea typeface="+mn-ea"/>
                          <a:cs typeface="+mn-cs"/>
                        </a:rPr>
                      </a:br>
                      <a:endParaRPr kumimoji="0" lang="en-GB" sz="1400" kern="1200" dirty="0" smtClean="0">
                        <a:solidFill>
                          <a:schemeClr val="tx1"/>
                        </a:solidFill>
                        <a:effectLst/>
                        <a:latin typeface="+mn-lt"/>
                        <a:ea typeface="+mn-ea"/>
                        <a:cs typeface="+mn-cs"/>
                      </a:endParaRPr>
                    </a:p>
                    <a:p>
                      <a:r>
                        <a:rPr kumimoji="0" lang="en-GB" sz="2000" kern="1200" dirty="0" smtClean="0">
                          <a:solidFill>
                            <a:schemeClr val="tx1"/>
                          </a:solidFill>
                          <a:effectLst/>
                          <a:latin typeface="+mn-lt"/>
                          <a:ea typeface="+mn-ea"/>
                          <a:cs typeface="+mn-cs"/>
                        </a:rPr>
                        <a:t>Next</a:t>
                      </a:r>
                      <a:r>
                        <a:rPr kumimoji="0" lang="en-GB" sz="2000" kern="1200" baseline="0" dirty="0" smtClean="0">
                          <a:solidFill>
                            <a:schemeClr val="tx1"/>
                          </a:solidFill>
                          <a:effectLst/>
                          <a:latin typeface="+mn-lt"/>
                          <a:ea typeface="+mn-ea"/>
                          <a:cs typeface="+mn-cs"/>
                        </a:rPr>
                        <a:t> we need to make sure the banner is less than 350k. </a:t>
                      </a:r>
                      <a:r>
                        <a:rPr kumimoji="0" lang="en-GB" sz="2000" kern="1200" dirty="0" smtClean="0">
                          <a:solidFill>
                            <a:schemeClr val="tx1"/>
                          </a:solidFill>
                          <a:effectLst/>
                          <a:latin typeface="+mn-lt"/>
                          <a:ea typeface="+mn-ea"/>
                          <a:cs typeface="+mn-cs"/>
                        </a:rPr>
                        <a:t>Click on Options</a:t>
                      </a:r>
                      <a:endParaRPr kumimoji="0" lang="en-GB" sz="2000" b="1" kern="1200" baseline="0" dirty="0" smtClean="0">
                        <a:solidFill>
                          <a:schemeClr val="tx1"/>
                        </a:solidFill>
                        <a:effectLst/>
                        <a:latin typeface="+mn-lt"/>
                        <a:ea typeface="+mn-ea"/>
                        <a:cs typeface="+mn-cs"/>
                      </a:endParaRPr>
                    </a:p>
                  </a:txBody>
                  <a:tcPr>
                    <a:noFill/>
                  </a:tcPr>
                </a:tc>
              </a:tr>
            </a:tbl>
          </a:graphicData>
        </a:graphic>
      </p:graphicFrame>
      <p:pic>
        <p:nvPicPr>
          <p:cNvPr id="13" name="Picture 12"/>
          <p:cNvPicPr/>
          <p:nvPr/>
        </p:nvPicPr>
        <p:blipFill>
          <a:blip r:embed="rId5"/>
          <a:srcRect/>
          <a:stretch>
            <a:fillRect/>
          </a:stretch>
        </p:blipFill>
        <p:spPr bwMode="auto">
          <a:xfrm>
            <a:off x="3455876" y="1788488"/>
            <a:ext cx="3218823" cy="2360592"/>
          </a:xfrm>
          <a:prstGeom prst="rect">
            <a:avLst/>
          </a:prstGeom>
          <a:ln>
            <a:noFill/>
          </a:ln>
          <a:effectLst>
            <a:outerShdw blurRad="292100" dist="139700" dir="2700000" algn="tl" rotWithShape="0">
              <a:srgbClr val="333333">
                <a:alpha val="65000"/>
              </a:srgbClr>
            </a:outerShdw>
          </a:effectLst>
        </p:spPr>
      </p:pic>
      <p:cxnSp>
        <p:nvCxnSpPr>
          <p:cNvPr id="18" name="Straight Arrow Connector 17"/>
          <p:cNvCxnSpPr/>
          <p:nvPr/>
        </p:nvCxnSpPr>
        <p:spPr>
          <a:xfrm flipV="1">
            <a:off x="3138775" y="2116024"/>
            <a:ext cx="785153" cy="160848"/>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3059832" y="2060848"/>
            <a:ext cx="1907396" cy="1096952"/>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19" name="Picture 18"/>
          <p:cNvPicPr/>
          <p:nvPr/>
        </p:nvPicPr>
        <p:blipFill>
          <a:blip r:embed="rId6"/>
          <a:srcRect/>
          <a:stretch>
            <a:fillRect/>
          </a:stretch>
        </p:blipFill>
        <p:spPr bwMode="auto">
          <a:xfrm>
            <a:off x="3455875" y="4293096"/>
            <a:ext cx="3294277" cy="2042768"/>
          </a:xfrm>
          <a:prstGeom prst="rect">
            <a:avLst/>
          </a:prstGeom>
          <a:ln>
            <a:noFill/>
          </a:ln>
          <a:effectLst>
            <a:outerShdw blurRad="292100" dist="139700" dir="2700000" algn="tl" rotWithShape="0">
              <a:srgbClr val="333333">
                <a:alpha val="65000"/>
              </a:srgbClr>
            </a:outerShdw>
          </a:effectLst>
        </p:spPr>
      </p:pic>
      <p:cxnSp>
        <p:nvCxnSpPr>
          <p:cNvPr id="37" name="Straight Arrow Connector 36"/>
          <p:cNvCxnSpPr/>
          <p:nvPr/>
        </p:nvCxnSpPr>
        <p:spPr>
          <a:xfrm>
            <a:off x="2667692" y="5085184"/>
            <a:ext cx="2768404" cy="72008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4" name="Action Button: Back or Previous 13">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ction Button: Forward or Next 15">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68917407"/>
      </p:ext>
    </p:extLst>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205053" cy="625434"/>
          </a:xfrm>
        </p:spPr>
        <p:txBody>
          <a:bodyPr>
            <a:normAutofit/>
          </a:bodyPr>
          <a:lstStyle/>
          <a:p>
            <a:r>
              <a:rPr lang="en-GB" sz="2800" dirty="0" smtClean="0"/>
              <a:t>1 - Assignment </a:t>
            </a:r>
            <a:r>
              <a:rPr lang="en-GB" sz="2800" dirty="0"/>
              <a:t>Walkthrough </a:t>
            </a:r>
            <a:r>
              <a:rPr lang="en-GB" sz="2800" dirty="0" smtClean="0"/>
              <a:t>Guide - Banner</a:t>
            </a:r>
            <a:endParaRPr lang="en-GB" sz="28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2929598848"/>
              </p:ext>
            </p:extLst>
          </p:nvPr>
        </p:nvGraphicFramePr>
        <p:xfrm>
          <a:off x="6872038" y="1772817"/>
          <a:ext cx="1948433" cy="4194300"/>
        </p:xfrm>
        <a:graphic>
          <a:graphicData uri="http://schemas.openxmlformats.org/drawingml/2006/table">
            <a:tbl>
              <a:tblPr firstRow="1" firstCol="1" lastRow="1" lastCol="1" bandRow="1" bandCol="1">
                <a:tableStyleId>{2D5ABB26-0587-4C30-8999-92F81FD0307C}</a:tableStyleId>
              </a:tblPr>
              <a:tblGrid>
                <a:gridCol w="1948433"/>
              </a:tblGrid>
              <a:tr h="323340">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3853123">
                <a:tc>
                  <a:txBody>
                    <a:bodyPr/>
                    <a:lstStyle/>
                    <a:p>
                      <a:pPr lvl="0"/>
                      <a:r>
                        <a:rPr kumimoji="0" lang="en-GB" sz="1600" kern="1200" dirty="0" smtClean="0">
                          <a:solidFill>
                            <a:schemeClr val="tx1"/>
                          </a:solidFill>
                          <a:effectLst/>
                          <a:latin typeface="+mj-lt"/>
                          <a:ea typeface="+mn-ea"/>
                          <a:cs typeface="+mn-cs"/>
                        </a:rPr>
                        <a:t>Think about what a company hopes</a:t>
                      </a:r>
                      <a:r>
                        <a:rPr kumimoji="0" lang="en-GB" sz="1600" kern="1200" baseline="0" dirty="0" smtClean="0">
                          <a:solidFill>
                            <a:schemeClr val="tx1"/>
                          </a:solidFill>
                          <a:effectLst/>
                          <a:latin typeface="+mj-lt"/>
                          <a:ea typeface="+mn-ea"/>
                          <a:cs typeface="+mn-cs"/>
                        </a:rPr>
                        <a:t> to achieve</a:t>
                      </a:r>
                      <a:endParaRPr kumimoji="0" lang="en-GB" sz="1600"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Less than 350kb</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Saved as a JPG file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30cm wide at least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Not tall to avoid scrolling</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Contains multiple images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Has the logo</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Good resolution</a:t>
                      </a:r>
                      <a:endParaRPr lang="en-GB" sz="1600" baseline="0" dirty="0">
                        <a:solidFill>
                          <a:schemeClr val="tx1"/>
                        </a:solidFill>
                        <a:effectLst/>
                        <a:latin typeface="+mj-lt"/>
                        <a:ea typeface="Times New Roma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88488"/>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smtClean="0">
                <a:latin typeface="Calibri" pitchFamily="34" charset="0"/>
                <a:ea typeface="Calibri" pitchFamily="34" charset="0"/>
                <a:cs typeface="Calibri" pitchFamily="34" charset="0"/>
              </a:rPr>
              <a:t>Task 1:</a:t>
            </a:r>
            <a:r>
              <a:rPr lang="en-US" dirty="0" smtClean="0">
                <a:latin typeface="Calibri" pitchFamily="34" charset="0"/>
                <a:ea typeface="Calibri" pitchFamily="34" charset="0"/>
                <a:cs typeface="Calibri" pitchFamily="34" charset="0"/>
              </a:rPr>
              <a:t> </a:t>
            </a:r>
            <a:r>
              <a:rPr lang="en-GB" dirty="0">
                <a:latin typeface="Calibri" pitchFamily="34" charset="0"/>
              </a:rPr>
              <a:t>Be able to Make the Banner for your Website</a:t>
            </a:r>
            <a:endParaRPr lang="en-ZA"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4007617770"/>
              </p:ext>
            </p:extLst>
          </p:nvPr>
        </p:nvGraphicFramePr>
        <p:xfrm>
          <a:off x="337568" y="1700808"/>
          <a:ext cx="3010296" cy="4824536"/>
        </p:xfrm>
        <a:graphic>
          <a:graphicData uri="http://schemas.openxmlformats.org/drawingml/2006/table">
            <a:tbl>
              <a:tblPr firstRow="1" bandRow="1">
                <a:tableStyleId>{2D5ABB26-0587-4C30-8999-92F81FD0307C}</a:tableStyleId>
              </a:tblPr>
              <a:tblGrid>
                <a:gridCol w="3010296"/>
              </a:tblGrid>
              <a:tr h="48245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21 – Necessary</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600" kern="1200" dirty="0" smtClean="0">
                        <a:solidFill>
                          <a:schemeClr val="tx1"/>
                        </a:solidFill>
                        <a:latin typeface="Calibri" pitchFamily="34" charset="0"/>
                        <a:ea typeface="+mn-ea"/>
                        <a:cs typeface="Calibri" pitchFamily="34" charset="0"/>
                      </a:endParaRPr>
                    </a:p>
                    <a:p>
                      <a:r>
                        <a:rPr kumimoji="0" lang="en-GB" sz="2000" kern="1200" baseline="0" dirty="0" smtClean="0">
                          <a:solidFill>
                            <a:schemeClr val="tx1"/>
                          </a:solidFill>
                          <a:effectLst/>
                          <a:latin typeface="+mn-lt"/>
                          <a:ea typeface="+mn-ea"/>
                          <a:cs typeface="+mn-cs"/>
                        </a:rPr>
                        <a:t>Make sure the file size is less than 350k.If it is not then change the quality box until the number is smaller than 350k.</a:t>
                      </a:r>
                    </a:p>
                    <a:p>
                      <a:endParaRPr kumimoji="0" lang="en-GB" sz="2000" kern="1200" baseline="0" dirty="0" smtClean="0">
                        <a:solidFill>
                          <a:schemeClr val="tx1"/>
                        </a:solidFill>
                        <a:effectLst/>
                        <a:latin typeface="+mn-lt"/>
                        <a:ea typeface="+mn-ea"/>
                        <a:cs typeface="+mn-cs"/>
                      </a:endParaRPr>
                    </a:p>
                    <a:p>
                      <a:r>
                        <a:rPr kumimoji="0" lang="en-GB" sz="2000" kern="1200" dirty="0" smtClean="0">
                          <a:solidFill>
                            <a:schemeClr val="tx1"/>
                          </a:solidFill>
                          <a:effectLst/>
                          <a:latin typeface="+mn-lt"/>
                          <a:ea typeface="+mn-ea"/>
                          <a:cs typeface="+mn-cs"/>
                        </a:rPr>
                        <a:t>When the Number is less than 350,</a:t>
                      </a:r>
                      <a:r>
                        <a:rPr kumimoji="0" lang="en-GB" sz="2000" kern="1200" baseline="0" dirty="0" smtClean="0">
                          <a:solidFill>
                            <a:schemeClr val="tx1"/>
                          </a:solidFill>
                          <a:effectLst/>
                          <a:latin typeface="+mn-lt"/>
                          <a:ea typeface="+mn-ea"/>
                          <a:cs typeface="+mn-cs"/>
                        </a:rPr>
                        <a:t> </a:t>
                      </a:r>
                      <a:r>
                        <a:rPr kumimoji="0" lang="en-GB" sz="2000" kern="1200" dirty="0" smtClean="0">
                          <a:solidFill>
                            <a:schemeClr val="tx1"/>
                          </a:solidFill>
                          <a:effectLst/>
                          <a:latin typeface="+mn-lt"/>
                          <a:ea typeface="+mn-ea"/>
                          <a:cs typeface="+mn-cs"/>
                        </a:rPr>
                        <a:t>then Click on OK and save it.</a:t>
                      </a:r>
                      <a:endParaRPr kumimoji="0" lang="en-GB" sz="2000" b="1" kern="1200" baseline="0" dirty="0" smtClean="0">
                        <a:solidFill>
                          <a:schemeClr val="tx1"/>
                        </a:solidFill>
                        <a:effectLst/>
                        <a:latin typeface="+mn-lt"/>
                        <a:ea typeface="+mn-ea"/>
                        <a:cs typeface="+mn-cs"/>
                      </a:endParaRPr>
                    </a:p>
                  </a:txBody>
                  <a:tcPr>
                    <a:noFill/>
                  </a:tcPr>
                </a:tc>
              </a:tr>
            </a:tbl>
          </a:graphicData>
        </a:graphic>
      </p:graphicFrame>
      <p:pic>
        <p:nvPicPr>
          <p:cNvPr id="14" name="Picture 13"/>
          <p:cNvPicPr/>
          <p:nvPr/>
        </p:nvPicPr>
        <p:blipFill rotWithShape="1">
          <a:blip r:embed="rId5"/>
          <a:srcRect r="33593" b="62088"/>
          <a:stretch/>
        </p:blipFill>
        <p:spPr bwMode="auto">
          <a:xfrm>
            <a:off x="3455876" y="1788488"/>
            <a:ext cx="3252779" cy="2504608"/>
          </a:xfrm>
          <a:prstGeom prst="rect">
            <a:avLst/>
          </a:prstGeom>
          <a:ln>
            <a:noFill/>
          </a:ln>
          <a:effectLst>
            <a:outerShdw blurRad="292100" dist="139700" dir="2700000" algn="tl" rotWithShape="0">
              <a:srgbClr val="333333">
                <a:alpha val="65000"/>
              </a:srgbClr>
            </a:outerShdw>
          </a:effectLst>
        </p:spPr>
      </p:pic>
      <p:cxnSp>
        <p:nvCxnSpPr>
          <p:cNvPr id="18" name="Straight Arrow Connector 17"/>
          <p:cNvCxnSpPr/>
          <p:nvPr/>
        </p:nvCxnSpPr>
        <p:spPr>
          <a:xfrm flipV="1">
            <a:off x="2777656" y="3040792"/>
            <a:ext cx="1274238" cy="477048"/>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347864" y="2336964"/>
            <a:ext cx="2232248" cy="371956"/>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15" name="Picture 14"/>
          <p:cNvPicPr/>
          <p:nvPr/>
        </p:nvPicPr>
        <p:blipFill rotWithShape="1">
          <a:blip r:embed="rId6" cstate="screen"/>
          <a:srcRect l="24644" t="21995" r="43407" b="48787"/>
          <a:stretch/>
        </p:blipFill>
        <p:spPr bwMode="auto">
          <a:xfrm>
            <a:off x="3455877" y="4509120"/>
            <a:ext cx="3252778" cy="1944215"/>
          </a:xfrm>
          <a:prstGeom prst="rect">
            <a:avLst/>
          </a:prstGeom>
          <a:ln>
            <a:noFill/>
          </a:ln>
          <a:effectLst>
            <a:outerShdw blurRad="292100" dist="139700" dir="2700000" algn="tl" rotWithShape="0">
              <a:srgbClr val="333333">
                <a:alpha val="65000"/>
              </a:srgbClr>
            </a:outerShdw>
          </a:effectLst>
        </p:spPr>
      </p:pic>
      <p:cxnSp>
        <p:nvCxnSpPr>
          <p:cNvPr id="37" name="Straight Arrow Connector 36"/>
          <p:cNvCxnSpPr/>
          <p:nvPr/>
        </p:nvCxnSpPr>
        <p:spPr>
          <a:xfrm>
            <a:off x="3347864" y="4509120"/>
            <a:ext cx="2232248" cy="648071"/>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935770" y="5157191"/>
            <a:ext cx="1116124" cy="144017"/>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4" name="Action Button: Back or Previous 23">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on Button: Forward or Next 26">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74469115"/>
      </p:ext>
    </p:extLst>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205053" cy="625434"/>
          </a:xfrm>
        </p:spPr>
        <p:txBody>
          <a:bodyPr>
            <a:normAutofit fontScale="90000"/>
          </a:bodyPr>
          <a:lstStyle/>
          <a:p>
            <a:r>
              <a:rPr lang="en-GB" sz="2800" dirty="0" smtClean="0"/>
              <a:t>2 - Assignment </a:t>
            </a:r>
            <a:r>
              <a:rPr lang="en-GB" sz="2800" dirty="0"/>
              <a:t>Walkthrough </a:t>
            </a:r>
            <a:r>
              <a:rPr lang="en-GB" sz="2800" dirty="0" smtClean="0"/>
              <a:t>Guide – Making a Table</a:t>
            </a:r>
            <a:endParaRPr lang="en-GB" sz="28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2275151031"/>
              </p:ext>
            </p:extLst>
          </p:nvPr>
        </p:nvGraphicFramePr>
        <p:xfrm>
          <a:off x="6872038" y="1700808"/>
          <a:ext cx="1948433" cy="4320480"/>
        </p:xfrm>
        <a:graphic>
          <a:graphicData uri="http://schemas.openxmlformats.org/drawingml/2006/table">
            <a:tbl>
              <a:tblPr firstRow="1" firstCol="1" lastRow="1" lastCol="1" bandRow="1" bandCol="1">
                <a:tableStyleId>{2D5ABB26-0587-4C30-8999-92F81FD0307C}</a:tableStyleId>
              </a:tblPr>
              <a:tblGrid>
                <a:gridCol w="1948433"/>
              </a:tblGrid>
              <a:tr h="344126">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3976354">
                <a:tc>
                  <a:txBody>
                    <a:bodyPr/>
                    <a:lstStyle/>
                    <a:p>
                      <a:pPr lvl="0"/>
                      <a:r>
                        <a:rPr kumimoji="0" lang="en-GB" sz="1600" kern="1200" dirty="0" smtClean="0">
                          <a:solidFill>
                            <a:schemeClr val="tx1"/>
                          </a:solidFill>
                          <a:effectLst/>
                          <a:latin typeface="+mj-lt"/>
                          <a:ea typeface="+mn-ea"/>
                          <a:cs typeface="+mn-cs"/>
                        </a:rPr>
                        <a:t>Think about the best way to have content that</a:t>
                      </a:r>
                      <a:r>
                        <a:rPr kumimoji="0" lang="en-GB" sz="1600" kern="1200" baseline="0" dirty="0" smtClean="0">
                          <a:solidFill>
                            <a:schemeClr val="tx1"/>
                          </a:solidFill>
                          <a:effectLst/>
                          <a:latin typeface="+mj-lt"/>
                          <a:ea typeface="+mn-ea"/>
                          <a:cs typeface="+mn-cs"/>
                        </a:rPr>
                        <a:t> does not wander about</a:t>
                      </a:r>
                      <a:endParaRPr kumimoji="0" lang="en-GB" sz="1600"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1024 wide to fit the page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Every page the same layout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Buttons and banner on each page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Fonts and Colours consistent for extra marks</a:t>
                      </a:r>
                      <a:endParaRPr lang="en-GB" sz="1600" baseline="0" dirty="0">
                        <a:solidFill>
                          <a:schemeClr val="tx1"/>
                        </a:solidFill>
                        <a:effectLst/>
                        <a:latin typeface="+mj-lt"/>
                        <a:ea typeface="Times New Roma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sz="1600" b="1" dirty="0">
                <a:latin typeface="Calibri" pitchFamily="34" charset="0"/>
                <a:ea typeface="Calibri" pitchFamily="34" charset="0"/>
                <a:cs typeface="Calibri" pitchFamily="34" charset="0"/>
              </a:rPr>
              <a:t>Task </a:t>
            </a:r>
            <a:r>
              <a:rPr lang="en-US" sz="1600" b="1" dirty="0" smtClean="0">
                <a:latin typeface="Calibri" pitchFamily="34" charset="0"/>
                <a:ea typeface="Calibri" pitchFamily="34" charset="0"/>
                <a:cs typeface="Calibri" pitchFamily="34" charset="0"/>
              </a:rPr>
              <a:t>2:</a:t>
            </a:r>
            <a:r>
              <a:rPr lang="en-US" sz="1600" dirty="0" smtClean="0">
                <a:latin typeface="Calibri" pitchFamily="34" charset="0"/>
                <a:ea typeface="Calibri" pitchFamily="34" charset="0"/>
                <a:cs typeface="Calibri" pitchFamily="34" charset="0"/>
              </a:rPr>
              <a:t> </a:t>
            </a:r>
            <a:r>
              <a:rPr lang="en-GB" sz="1600" dirty="0">
                <a:latin typeface="Calibri" pitchFamily="34" charset="0"/>
              </a:rPr>
              <a:t>Be able </a:t>
            </a:r>
            <a:r>
              <a:rPr lang="en-GB" sz="1600" dirty="0" smtClean="0">
                <a:latin typeface="Calibri" pitchFamily="34" charset="0"/>
              </a:rPr>
              <a:t>to Create a Table for the Content of your Website</a:t>
            </a:r>
            <a:endParaRPr lang="en-ZA" sz="1600"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270926882"/>
              </p:ext>
            </p:extLst>
          </p:nvPr>
        </p:nvGraphicFramePr>
        <p:xfrm>
          <a:off x="337568" y="1700808"/>
          <a:ext cx="3010296" cy="5120640"/>
        </p:xfrm>
        <a:graphic>
          <a:graphicData uri="http://schemas.openxmlformats.org/drawingml/2006/table">
            <a:tbl>
              <a:tblPr firstRow="1" bandRow="1">
                <a:tableStyleId>{2D5ABB26-0587-4C30-8999-92F81FD0307C}</a:tableStyleId>
              </a:tblPr>
              <a:tblGrid>
                <a:gridCol w="3010296"/>
              </a:tblGrid>
              <a:tr h="48245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01 – Starting</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600" kern="1200" dirty="0" smtClean="0">
                        <a:solidFill>
                          <a:schemeClr val="tx1"/>
                        </a:solidFill>
                        <a:latin typeface="Calibri" pitchFamily="34" charset="0"/>
                        <a:ea typeface="+mn-ea"/>
                        <a:cs typeface="Calibri" pitchFamily="34" charset="0"/>
                      </a:endParaRPr>
                    </a:p>
                    <a:p>
                      <a:r>
                        <a:rPr kumimoji="0" lang="en-GB" sz="2000" kern="1200" baseline="0" dirty="0" smtClean="0">
                          <a:solidFill>
                            <a:schemeClr val="tx1"/>
                          </a:solidFill>
                          <a:effectLst/>
                          <a:latin typeface="+mn-lt"/>
                          <a:ea typeface="+mn-ea"/>
                          <a:cs typeface="+mn-cs"/>
                        </a:rPr>
                        <a:t>First go into Dreamweaver and start a new HTML Document.</a:t>
                      </a:r>
                    </a:p>
                    <a:p>
                      <a:endParaRPr kumimoji="0" lang="en-GB" sz="2000" kern="1200" baseline="0" dirty="0" smtClean="0">
                        <a:solidFill>
                          <a:schemeClr val="tx1"/>
                        </a:solidFill>
                        <a:effectLst/>
                        <a:latin typeface="+mn-lt"/>
                        <a:ea typeface="+mn-ea"/>
                        <a:cs typeface="+mn-cs"/>
                      </a:endParaRPr>
                    </a:p>
                    <a:p>
                      <a:r>
                        <a:rPr kumimoji="0" lang="en-GB" sz="2000" kern="1200" baseline="0" dirty="0" smtClean="0">
                          <a:solidFill>
                            <a:schemeClr val="tx1"/>
                          </a:solidFill>
                          <a:effectLst/>
                          <a:latin typeface="+mn-lt"/>
                          <a:ea typeface="+mn-ea"/>
                          <a:cs typeface="+mn-cs"/>
                        </a:rPr>
                        <a:t>It should come up with a split table, code and design. We do not need to see the code.</a:t>
                      </a:r>
                    </a:p>
                    <a:p>
                      <a:endParaRPr kumimoji="0" lang="en-GB" sz="2000" kern="1200" baseline="0" dirty="0" smtClean="0">
                        <a:solidFill>
                          <a:schemeClr val="tx1"/>
                        </a:solidFill>
                        <a:effectLst/>
                        <a:latin typeface="+mn-lt"/>
                        <a:ea typeface="+mn-ea"/>
                        <a:cs typeface="+mn-cs"/>
                      </a:endParaRPr>
                    </a:p>
                    <a:p>
                      <a:r>
                        <a:rPr kumimoji="0" lang="en-GB" sz="2000" kern="1200" baseline="0" dirty="0" smtClean="0">
                          <a:solidFill>
                            <a:schemeClr val="tx1"/>
                          </a:solidFill>
                          <a:effectLst/>
                          <a:latin typeface="+mn-lt"/>
                          <a:ea typeface="+mn-ea"/>
                          <a:cs typeface="+mn-cs"/>
                        </a:rPr>
                        <a:t>Click on the Design Icon  on the Main Ribbon</a:t>
                      </a:r>
                    </a:p>
                    <a:p>
                      <a:endParaRPr kumimoji="0" lang="en-GB" sz="2000" b="1" kern="1200" baseline="0" dirty="0" smtClean="0">
                        <a:solidFill>
                          <a:schemeClr val="tx1"/>
                        </a:solidFill>
                        <a:effectLst/>
                        <a:latin typeface="+mn-lt"/>
                        <a:ea typeface="+mn-ea"/>
                        <a:cs typeface="+mn-cs"/>
                      </a:endParaRPr>
                    </a:p>
                    <a:p>
                      <a:endParaRPr kumimoji="0" lang="en-GB" sz="2000" b="1" kern="1200" baseline="0" dirty="0" smtClean="0">
                        <a:solidFill>
                          <a:schemeClr val="tx1"/>
                        </a:solidFill>
                        <a:effectLst/>
                        <a:latin typeface="+mn-lt"/>
                        <a:ea typeface="+mn-ea"/>
                        <a:cs typeface="+mn-cs"/>
                      </a:endParaRPr>
                    </a:p>
                  </a:txBody>
                  <a:tcPr>
                    <a:noFill/>
                  </a:tcPr>
                </a:tc>
              </a:tr>
            </a:tbl>
          </a:graphicData>
        </a:graphic>
      </p:graphicFrame>
      <p:sp>
        <p:nvSpPr>
          <p:cNvPr id="27" name="Action Button: Forward or Next 26">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5210" t="9515" r="37189" b="36008"/>
          <a:stretch/>
        </p:blipFill>
        <p:spPr bwMode="auto">
          <a:xfrm>
            <a:off x="3275856" y="1755404"/>
            <a:ext cx="3384376" cy="21776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Straight Arrow Connector 17"/>
          <p:cNvCxnSpPr/>
          <p:nvPr/>
        </p:nvCxnSpPr>
        <p:spPr>
          <a:xfrm flipV="1">
            <a:off x="2699792" y="2587404"/>
            <a:ext cx="1800200" cy="238524"/>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r="59231" b="51571"/>
          <a:stretch/>
        </p:blipFill>
        <p:spPr bwMode="auto">
          <a:xfrm>
            <a:off x="3275856" y="4193045"/>
            <a:ext cx="3384376" cy="22602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Straight Arrow Connector 19"/>
          <p:cNvCxnSpPr/>
          <p:nvPr/>
        </p:nvCxnSpPr>
        <p:spPr>
          <a:xfrm flipV="1">
            <a:off x="2915816" y="4653136"/>
            <a:ext cx="1116124" cy="670054"/>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0792426"/>
      </p:ext>
    </p:extLst>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205053" cy="625434"/>
          </a:xfrm>
        </p:spPr>
        <p:txBody>
          <a:bodyPr>
            <a:normAutofit fontScale="90000"/>
          </a:bodyPr>
          <a:lstStyle/>
          <a:p>
            <a:r>
              <a:rPr lang="en-GB" sz="2800" dirty="0" smtClean="0"/>
              <a:t>2 - Assignment </a:t>
            </a:r>
            <a:r>
              <a:rPr lang="en-GB" sz="2800" dirty="0"/>
              <a:t>Walkthrough </a:t>
            </a:r>
            <a:r>
              <a:rPr lang="en-GB" sz="2800" dirty="0" smtClean="0"/>
              <a:t>Guide – Making a Table</a:t>
            </a:r>
            <a:endParaRPr lang="en-GB" sz="28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1525891794"/>
              </p:ext>
            </p:extLst>
          </p:nvPr>
        </p:nvGraphicFramePr>
        <p:xfrm>
          <a:off x="6872039" y="1700808"/>
          <a:ext cx="1948432" cy="4479902"/>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lvl="0"/>
                      <a:r>
                        <a:rPr kumimoji="0" lang="en-GB" sz="1600" kern="1200" dirty="0" smtClean="0">
                          <a:solidFill>
                            <a:schemeClr val="tx1"/>
                          </a:solidFill>
                          <a:effectLst/>
                          <a:latin typeface="+mj-lt"/>
                          <a:ea typeface="+mn-ea"/>
                          <a:cs typeface="+mn-cs"/>
                        </a:rPr>
                        <a:t>Think about what a website with multiple pages looks like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3x3,</a:t>
                      </a:r>
                      <a:r>
                        <a:rPr kumimoji="0" lang="en-GB" sz="1600" kern="1200" baseline="0" dirty="0" smtClean="0">
                          <a:solidFill>
                            <a:schemeClr val="tx1"/>
                          </a:solidFill>
                          <a:effectLst/>
                          <a:latin typeface="+mj-lt"/>
                          <a:ea typeface="+mn-ea"/>
                          <a:cs typeface="+mn-cs"/>
                        </a:rPr>
                        <a:t> 1 for Banner, 2 for content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1024 so it fits the page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Border thickness so the table has an edge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Not more than 1024 to avoid scrolling</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sz="1600" b="1" dirty="0">
                <a:latin typeface="Calibri" pitchFamily="34" charset="0"/>
                <a:ea typeface="Calibri" pitchFamily="34" charset="0"/>
                <a:cs typeface="Calibri" pitchFamily="34" charset="0"/>
              </a:rPr>
              <a:t>Task 2:</a:t>
            </a:r>
            <a:r>
              <a:rPr lang="en-US" sz="1600" dirty="0">
                <a:latin typeface="Calibri" pitchFamily="34" charset="0"/>
                <a:ea typeface="Calibri" pitchFamily="34" charset="0"/>
                <a:cs typeface="Calibri" pitchFamily="34" charset="0"/>
              </a:rPr>
              <a:t> </a:t>
            </a:r>
            <a:r>
              <a:rPr lang="en-GB" sz="1600" dirty="0">
                <a:latin typeface="Calibri" pitchFamily="34" charset="0"/>
              </a:rPr>
              <a:t>Be able to Create a Table for the Content of your Website</a:t>
            </a:r>
            <a:endParaRPr lang="en-ZA" sz="1600"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3632042914"/>
              </p:ext>
            </p:extLst>
          </p:nvPr>
        </p:nvGraphicFramePr>
        <p:xfrm>
          <a:off x="337568" y="1700808"/>
          <a:ext cx="3010296" cy="4824536"/>
        </p:xfrm>
        <a:graphic>
          <a:graphicData uri="http://schemas.openxmlformats.org/drawingml/2006/table">
            <a:tbl>
              <a:tblPr firstRow="1" bandRow="1">
                <a:tableStyleId>{2D5ABB26-0587-4C30-8999-92F81FD0307C}</a:tableStyleId>
              </a:tblPr>
              <a:tblGrid>
                <a:gridCol w="3010296"/>
              </a:tblGrid>
              <a:tr h="48245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02 – Inserting the Table</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500" kern="1200" dirty="0" smtClean="0">
                        <a:solidFill>
                          <a:schemeClr val="tx1"/>
                        </a:solidFill>
                        <a:latin typeface="Calibri" pitchFamily="34" charset="0"/>
                        <a:ea typeface="+mn-ea"/>
                        <a:cs typeface="Calibri" pitchFamily="34" charset="0"/>
                      </a:endParaRPr>
                    </a:p>
                    <a:p>
                      <a:r>
                        <a:rPr kumimoji="0" lang="en-GB" sz="1800" kern="1200" baseline="0" dirty="0" smtClean="0">
                          <a:solidFill>
                            <a:schemeClr val="tx1"/>
                          </a:solidFill>
                          <a:effectLst/>
                          <a:latin typeface="+mn-lt"/>
                          <a:ea typeface="+mn-ea"/>
                          <a:cs typeface="+mn-cs"/>
                        </a:rPr>
                        <a:t>You should now have a white screen. Click on </a:t>
                      </a:r>
                      <a:r>
                        <a:rPr kumimoji="0" lang="en-GB" sz="1800" b="1" kern="1200" baseline="0" dirty="0" smtClean="0">
                          <a:solidFill>
                            <a:schemeClr val="tx1"/>
                          </a:solidFill>
                          <a:effectLst/>
                          <a:latin typeface="+mn-lt"/>
                          <a:ea typeface="+mn-ea"/>
                          <a:cs typeface="+mn-cs"/>
                        </a:rPr>
                        <a:t>Insert</a:t>
                      </a:r>
                      <a:r>
                        <a:rPr kumimoji="0" lang="en-GB" sz="1800" b="0" kern="1200" baseline="0" dirty="0" smtClean="0">
                          <a:solidFill>
                            <a:schemeClr val="tx1"/>
                          </a:solidFill>
                          <a:effectLst/>
                          <a:latin typeface="+mn-lt"/>
                          <a:ea typeface="+mn-ea"/>
                          <a:cs typeface="+mn-cs"/>
                        </a:rPr>
                        <a:t> at the top of the screen and then select </a:t>
                      </a:r>
                      <a:r>
                        <a:rPr kumimoji="0" lang="en-GB" sz="1800" b="1" kern="1200" baseline="0" dirty="0" smtClean="0">
                          <a:solidFill>
                            <a:schemeClr val="tx1"/>
                          </a:solidFill>
                          <a:effectLst/>
                          <a:latin typeface="+mn-lt"/>
                          <a:ea typeface="+mn-ea"/>
                          <a:cs typeface="+mn-cs"/>
                        </a:rPr>
                        <a:t>Table</a:t>
                      </a:r>
                    </a:p>
                    <a:p>
                      <a:endParaRPr kumimoji="0" lang="en-GB" sz="1800" b="1" kern="1200" baseline="0" dirty="0" smtClean="0">
                        <a:solidFill>
                          <a:schemeClr val="tx1"/>
                        </a:solidFill>
                        <a:effectLst/>
                        <a:latin typeface="+mn-lt"/>
                        <a:ea typeface="+mn-ea"/>
                        <a:cs typeface="+mn-cs"/>
                      </a:endParaRPr>
                    </a:p>
                    <a:p>
                      <a:r>
                        <a:rPr kumimoji="0" lang="en-GB" sz="1800" b="0" kern="1200" baseline="0" dirty="0" smtClean="0">
                          <a:solidFill>
                            <a:schemeClr val="tx1"/>
                          </a:solidFill>
                          <a:effectLst/>
                          <a:latin typeface="+mn-lt"/>
                          <a:ea typeface="+mn-ea"/>
                          <a:cs typeface="+mn-cs"/>
                        </a:rPr>
                        <a:t>From the box that pops up choose:</a:t>
                      </a:r>
                    </a:p>
                    <a:p>
                      <a:pPr marL="273050" indent="-273050">
                        <a:buFont typeface="Arial" pitchFamily="34" charset="0"/>
                        <a:buChar char="•"/>
                      </a:pPr>
                      <a:r>
                        <a:rPr kumimoji="0" lang="en-GB" sz="1800" b="1" kern="1200" baseline="0" dirty="0" smtClean="0">
                          <a:solidFill>
                            <a:schemeClr val="tx1"/>
                          </a:solidFill>
                          <a:effectLst/>
                          <a:latin typeface="+mn-lt"/>
                          <a:ea typeface="+mn-ea"/>
                          <a:cs typeface="+mn-cs"/>
                        </a:rPr>
                        <a:t>3</a:t>
                      </a:r>
                      <a:r>
                        <a:rPr kumimoji="0" lang="en-GB" sz="1800" b="0" kern="1200" baseline="0" dirty="0" smtClean="0">
                          <a:solidFill>
                            <a:schemeClr val="tx1"/>
                          </a:solidFill>
                          <a:effectLst/>
                          <a:latin typeface="+mn-lt"/>
                          <a:ea typeface="+mn-ea"/>
                          <a:cs typeface="+mn-cs"/>
                        </a:rPr>
                        <a:t> rows by </a:t>
                      </a:r>
                      <a:r>
                        <a:rPr kumimoji="0" lang="en-GB" sz="1800" b="1" kern="1200" baseline="0" dirty="0" smtClean="0">
                          <a:solidFill>
                            <a:schemeClr val="tx1"/>
                          </a:solidFill>
                          <a:effectLst/>
                          <a:latin typeface="+mn-lt"/>
                          <a:ea typeface="+mn-ea"/>
                          <a:cs typeface="+mn-cs"/>
                        </a:rPr>
                        <a:t>3</a:t>
                      </a:r>
                      <a:r>
                        <a:rPr kumimoji="0" lang="en-GB" sz="1800" b="0" kern="1200" baseline="0" dirty="0" smtClean="0">
                          <a:solidFill>
                            <a:schemeClr val="tx1"/>
                          </a:solidFill>
                          <a:effectLst/>
                          <a:latin typeface="+mn-lt"/>
                          <a:ea typeface="+mn-ea"/>
                          <a:cs typeface="+mn-cs"/>
                        </a:rPr>
                        <a:t> columns</a:t>
                      </a:r>
                    </a:p>
                    <a:p>
                      <a:pPr marL="273050" indent="-273050">
                        <a:buFont typeface="Arial" pitchFamily="34" charset="0"/>
                        <a:buChar char="•"/>
                      </a:pPr>
                      <a:r>
                        <a:rPr kumimoji="0" lang="en-GB" sz="1800" b="1" kern="1200" baseline="0" dirty="0" smtClean="0">
                          <a:solidFill>
                            <a:schemeClr val="tx1"/>
                          </a:solidFill>
                          <a:effectLst/>
                          <a:latin typeface="+mn-lt"/>
                          <a:ea typeface="+mn-ea"/>
                          <a:cs typeface="+mn-cs"/>
                        </a:rPr>
                        <a:t>Table Width </a:t>
                      </a:r>
                      <a:r>
                        <a:rPr kumimoji="0" lang="en-GB" sz="1800" b="0" kern="1200" baseline="0" dirty="0" smtClean="0">
                          <a:solidFill>
                            <a:schemeClr val="tx1"/>
                          </a:solidFill>
                          <a:effectLst/>
                          <a:latin typeface="+mn-lt"/>
                          <a:ea typeface="+mn-ea"/>
                          <a:cs typeface="+mn-cs"/>
                        </a:rPr>
                        <a:t>is set to 1024</a:t>
                      </a:r>
                    </a:p>
                    <a:p>
                      <a:pPr marL="273050" indent="-273050">
                        <a:buFont typeface="Arial" pitchFamily="34" charset="0"/>
                        <a:buChar char="•"/>
                      </a:pPr>
                      <a:r>
                        <a:rPr kumimoji="0" lang="en-GB" sz="1800" b="1" kern="1200" baseline="0" dirty="0" smtClean="0">
                          <a:solidFill>
                            <a:schemeClr val="tx1"/>
                          </a:solidFill>
                          <a:effectLst/>
                          <a:latin typeface="+mn-lt"/>
                          <a:ea typeface="+mn-ea"/>
                          <a:cs typeface="+mn-cs"/>
                        </a:rPr>
                        <a:t>Border</a:t>
                      </a:r>
                      <a:r>
                        <a:rPr kumimoji="0" lang="en-GB" sz="1800" b="0" kern="1200" baseline="0" dirty="0" smtClean="0">
                          <a:solidFill>
                            <a:schemeClr val="tx1"/>
                          </a:solidFill>
                          <a:effectLst/>
                          <a:latin typeface="+mn-lt"/>
                          <a:ea typeface="+mn-ea"/>
                          <a:cs typeface="+mn-cs"/>
                        </a:rPr>
                        <a:t> is set to 1</a:t>
                      </a:r>
                    </a:p>
                    <a:p>
                      <a:pPr marL="273050" indent="-273050">
                        <a:buFont typeface="Arial" pitchFamily="34" charset="0"/>
                        <a:buChar char="•"/>
                      </a:pPr>
                      <a:r>
                        <a:rPr kumimoji="0" lang="en-GB" sz="1800" b="1" kern="1200" baseline="0" dirty="0" smtClean="0">
                          <a:solidFill>
                            <a:schemeClr val="tx1"/>
                          </a:solidFill>
                          <a:effectLst/>
                          <a:latin typeface="+mn-lt"/>
                          <a:ea typeface="+mn-ea"/>
                          <a:cs typeface="+mn-cs"/>
                        </a:rPr>
                        <a:t>Header</a:t>
                      </a:r>
                      <a:r>
                        <a:rPr kumimoji="0" lang="en-GB" sz="1800" b="0" kern="1200" baseline="0" dirty="0" smtClean="0">
                          <a:solidFill>
                            <a:schemeClr val="tx1"/>
                          </a:solidFill>
                          <a:effectLst/>
                          <a:latin typeface="+mn-lt"/>
                          <a:ea typeface="+mn-ea"/>
                          <a:cs typeface="+mn-cs"/>
                        </a:rPr>
                        <a:t> is set to the end one</a:t>
                      </a:r>
                      <a:endParaRPr kumimoji="0" lang="en-GB" sz="1800" b="1" kern="1200" baseline="0" dirty="0" smtClean="0">
                        <a:solidFill>
                          <a:schemeClr val="tx1"/>
                        </a:solidFill>
                        <a:effectLst/>
                        <a:latin typeface="+mn-lt"/>
                        <a:ea typeface="+mn-ea"/>
                        <a:cs typeface="+mn-cs"/>
                      </a:endParaRPr>
                    </a:p>
                  </a:txBody>
                  <a:tcPr>
                    <a:noFill/>
                  </a:tcPr>
                </a:tc>
              </a:tr>
            </a:tbl>
          </a:graphicData>
        </a:graphic>
      </p:graphicFrame>
      <p:sp>
        <p:nvSpPr>
          <p:cNvPr id="24" name="Action Button: Back or Previous 23">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on Button: Forward or Next 26">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73301" b="68657"/>
          <a:stretch/>
        </p:blipFill>
        <p:spPr bwMode="auto">
          <a:xfrm>
            <a:off x="3491880" y="1772816"/>
            <a:ext cx="3213103" cy="21207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Straight Arrow Connector 17"/>
          <p:cNvCxnSpPr/>
          <p:nvPr/>
        </p:nvCxnSpPr>
        <p:spPr>
          <a:xfrm flipV="1">
            <a:off x="3003899" y="2121863"/>
            <a:ext cx="1784125" cy="711307"/>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003899" y="3020205"/>
            <a:ext cx="764182" cy="280018"/>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5325" y="4124603"/>
            <a:ext cx="2568571" cy="23247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Straight Arrow Connector 19"/>
          <p:cNvCxnSpPr/>
          <p:nvPr/>
        </p:nvCxnSpPr>
        <p:spPr>
          <a:xfrm flipV="1">
            <a:off x="3139383" y="4437112"/>
            <a:ext cx="1576633" cy="37909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139383" y="4617132"/>
            <a:ext cx="1432617" cy="39814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2775571" y="4816202"/>
            <a:ext cx="2156469" cy="74961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3003899" y="5536042"/>
            <a:ext cx="2576213" cy="374805"/>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9377589"/>
      </p:ext>
    </p:extLst>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205053" cy="625434"/>
          </a:xfrm>
        </p:spPr>
        <p:txBody>
          <a:bodyPr>
            <a:normAutofit fontScale="90000"/>
          </a:bodyPr>
          <a:lstStyle/>
          <a:p>
            <a:r>
              <a:rPr lang="en-GB" sz="2800" dirty="0" smtClean="0"/>
              <a:t>2 - Assignment </a:t>
            </a:r>
            <a:r>
              <a:rPr lang="en-GB" sz="2800" dirty="0"/>
              <a:t>Walkthrough </a:t>
            </a:r>
            <a:r>
              <a:rPr lang="en-GB" sz="2800" dirty="0" smtClean="0"/>
              <a:t>Guide – Making a Table</a:t>
            </a:r>
            <a:endParaRPr lang="en-GB" sz="28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2360916871"/>
              </p:ext>
            </p:extLst>
          </p:nvPr>
        </p:nvGraphicFramePr>
        <p:xfrm>
          <a:off x="6872039" y="1700808"/>
          <a:ext cx="1948432" cy="4479902"/>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lvl="0"/>
                      <a:r>
                        <a:rPr kumimoji="0" lang="en-GB" sz="1600" kern="1200" dirty="0" smtClean="0">
                          <a:solidFill>
                            <a:schemeClr val="tx1"/>
                          </a:solidFill>
                          <a:effectLst/>
                          <a:latin typeface="+mj-lt"/>
                          <a:ea typeface="+mn-ea"/>
                          <a:cs typeface="+mn-cs"/>
                        </a:rPr>
                        <a:t>Think about what a website with multiple pages looks like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3x3,</a:t>
                      </a:r>
                      <a:r>
                        <a:rPr kumimoji="0" lang="en-GB" sz="1600" kern="1200" baseline="0" dirty="0" smtClean="0">
                          <a:solidFill>
                            <a:schemeClr val="tx1"/>
                          </a:solidFill>
                          <a:effectLst/>
                          <a:latin typeface="+mj-lt"/>
                          <a:ea typeface="+mn-ea"/>
                          <a:cs typeface="+mn-cs"/>
                        </a:rPr>
                        <a:t> 1 for Banner, 2 for content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1024 so it fits the page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Border thickness so the table has an edge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Not more than 1024 to avoid scrolling</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sz="1600" b="1" dirty="0">
                <a:latin typeface="Calibri" pitchFamily="34" charset="0"/>
                <a:ea typeface="Calibri" pitchFamily="34" charset="0"/>
                <a:cs typeface="Calibri" pitchFamily="34" charset="0"/>
              </a:rPr>
              <a:t>Task 2:</a:t>
            </a:r>
            <a:r>
              <a:rPr lang="en-US" sz="1600" dirty="0">
                <a:latin typeface="Calibri" pitchFamily="34" charset="0"/>
                <a:ea typeface="Calibri" pitchFamily="34" charset="0"/>
                <a:cs typeface="Calibri" pitchFamily="34" charset="0"/>
              </a:rPr>
              <a:t> </a:t>
            </a:r>
            <a:r>
              <a:rPr lang="en-GB" sz="1600" dirty="0">
                <a:latin typeface="Calibri" pitchFamily="34" charset="0"/>
              </a:rPr>
              <a:t>Be able to Create a Table for the Content of your Website</a:t>
            </a:r>
            <a:endParaRPr lang="en-ZA" sz="1600"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3919302584"/>
              </p:ext>
            </p:extLst>
          </p:nvPr>
        </p:nvGraphicFramePr>
        <p:xfrm>
          <a:off x="337568" y="1700808"/>
          <a:ext cx="3010296" cy="5135880"/>
        </p:xfrm>
        <a:graphic>
          <a:graphicData uri="http://schemas.openxmlformats.org/drawingml/2006/table">
            <a:tbl>
              <a:tblPr firstRow="1" bandRow="1">
                <a:tableStyleId>{2D5ABB26-0587-4C30-8999-92F81FD0307C}</a:tableStyleId>
              </a:tblPr>
              <a:tblGrid>
                <a:gridCol w="3010296"/>
              </a:tblGrid>
              <a:tr h="48245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03 – Making it taller</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500" kern="1200" dirty="0" smtClean="0">
                        <a:solidFill>
                          <a:schemeClr val="tx1"/>
                        </a:solidFill>
                        <a:latin typeface="Calibri" pitchFamily="34" charset="0"/>
                        <a:ea typeface="+mn-ea"/>
                        <a:cs typeface="Calibri" pitchFamily="34" charset="0"/>
                      </a:endParaRPr>
                    </a:p>
                    <a:p>
                      <a:r>
                        <a:rPr kumimoji="0" lang="en-GB" sz="1800" kern="1200" baseline="0" dirty="0" smtClean="0">
                          <a:solidFill>
                            <a:schemeClr val="tx1"/>
                          </a:solidFill>
                          <a:effectLst/>
                          <a:latin typeface="+mn-lt"/>
                          <a:ea typeface="+mn-ea"/>
                          <a:cs typeface="+mn-cs"/>
                        </a:rPr>
                        <a:t>Your table should now look like this, very wide but not very tall. </a:t>
                      </a:r>
                    </a:p>
                    <a:p>
                      <a:endParaRPr kumimoji="0" lang="en-GB" sz="1800" kern="1200" baseline="0" dirty="0" smtClean="0">
                        <a:solidFill>
                          <a:schemeClr val="tx1"/>
                        </a:solidFill>
                        <a:effectLst/>
                        <a:latin typeface="+mn-lt"/>
                        <a:ea typeface="+mn-ea"/>
                        <a:cs typeface="+mn-cs"/>
                      </a:endParaRPr>
                    </a:p>
                    <a:p>
                      <a:r>
                        <a:rPr kumimoji="0" lang="en-GB" sz="1800" kern="1200" baseline="0" dirty="0" smtClean="0">
                          <a:solidFill>
                            <a:schemeClr val="tx1"/>
                          </a:solidFill>
                          <a:effectLst/>
                          <a:latin typeface="+mn-lt"/>
                          <a:ea typeface="+mn-ea"/>
                          <a:cs typeface="+mn-cs"/>
                        </a:rPr>
                        <a:t>We need to make it </a:t>
                      </a:r>
                      <a:r>
                        <a:rPr kumimoji="0" lang="en-GB" sz="1800" b="1" kern="1200" baseline="0" dirty="0" smtClean="0">
                          <a:solidFill>
                            <a:schemeClr val="tx1"/>
                          </a:solidFill>
                          <a:effectLst/>
                          <a:latin typeface="+mn-lt"/>
                          <a:ea typeface="+mn-ea"/>
                          <a:cs typeface="+mn-cs"/>
                        </a:rPr>
                        <a:t>taller</a:t>
                      </a:r>
                      <a:r>
                        <a:rPr kumimoji="0" lang="en-GB" sz="1800" kern="1200" baseline="0" dirty="0" smtClean="0">
                          <a:solidFill>
                            <a:schemeClr val="tx1"/>
                          </a:solidFill>
                          <a:effectLst/>
                          <a:latin typeface="+mn-lt"/>
                          <a:ea typeface="+mn-ea"/>
                          <a:cs typeface="+mn-cs"/>
                        </a:rPr>
                        <a:t> by grabbing the little </a:t>
                      </a:r>
                      <a:r>
                        <a:rPr kumimoji="0" lang="en-GB" sz="1800" b="1" kern="1200" baseline="0" dirty="0" smtClean="0">
                          <a:solidFill>
                            <a:schemeClr val="tx1"/>
                          </a:solidFill>
                          <a:effectLst/>
                          <a:latin typeface="+mn-lt"/>
                          <a:ea typeface="+mn-ea"/>
                          <a:cs typeface="+mn-cs"/>
                        </a:rPr>
                        <a:t>black square</a:t>
                      </a:r>
                      <a:r>
                        <a:rPr kumimoji="0" lang="en-GB" sz="1800" kern="1200" baseline="0" dirty="0" smtClean="0">
                          <a:solidFill>
                            <a:schemeClr val="tx1"/>
                          </a:solidFill>
                          <a:effectLst/>
                          <a:latin typeface="+mn-lt"/>
                          <a:ea typeface="+mn-ea"/>
                          <a:cs typeface="+mn-cs"/>
                        </a:rPr>
                        <a:t> on the far bottom corner and dragging it down.</a:t>
                      </a:r>
                    </a:p>
                    <a:p>
                      <a:endParaRPr kumimoji="0" lang="en-GB" sz="1800" b="1" kern="1200" baseline="0" dirty="0" smtClean="0">
                        <a:solidFill>
                          <a:schemeClr val="tx1"/>
                        </a:solidFill>
                        <a:effectLst/>
                        <a:latin typeface="+mn-lt"/>
                        <a:ea typeface="+mn-ea"/>
                        <a:cs typeface="+mn-cs"/>
                      </a:endParaRPr>
                    </a:p>
                    <a:p>
                      <a:r>
                        <a:rPr kumimoji="0" lang="en-GB" sz="1800" b="0" kern="1200" baseline="0" dirty="0" smtClean="0">
                          <a:solidFill>
                            <a:schemeClr val="tx1"/>
                          </a:solidFill>
                          <a:effectLst/>
                          <a:latin typeface="+mn-lt"/>
                          <a:ea typeface="+mn-ea"/>
                          <a:cs typeface="+mn-cs"/>
                        </a:rPr>
                        <a:t>Take it </a:t>
                      </a:r>
                      <a:r>
                        <a:rPr kumimoji="0" lang="en-GB" sz="1800" b="1" kern="1200" baseline="0" dirty="0" smtClean="0">
                          <a:solidFill>
                            <a:schemeClr val="tx1"/>
                          </a:solidFill>
                          <a:effectLst/>
                          <a:latin typeface="+mn-lt"/>
                          <a:ea typeface="+mn-ea"/>
                          <a:cs typeface="+mn-cs"/>
                        </a:rPr>
                        <a:t>2/3</a:t>
                      </a:r>
                      <a:r>
                        <a:rPr kumimoji="0" lang="en-GB" sz="1800" b="0" kern="1200" baseline="0" dirty="0" smtClean="0">
                          <a:solidFill>
                            <a:schemeClr val="tx1"/>
                          </a:solidFill>
                          <a:effectLst/>
                          <a:latin typeface="+mn-lt"/>
                          <a:ea typeface="+mn-ea"/>
                          <a:cs typeface="+mn-cs"/>
                        </a:rPr>
                        <a:t> of the way down the screen, be careful not to go too far.</a:t>
                      </a:r>
                    </a:p>
                    <a:p>
                      <a:r>
                        <a:rPr kumimoji="0" lang="en-GB" sz="1800" b="0" kern="1200" baseline="0" dirty="0" smtClean="0">
                          <a:solidFill>
                            <a:schemeClr val="tx1"/>
                          </a:solidFill>
                          <a:effectLst/>
                          <a:latin typeface="+mn-lt"/>
                          <a:ea typeface="+mn-ea"/>
                          <a:cs typeface="+mn-cs"/>
                        </a:rPr>
                        <a:t>When we add more content to the table it will get larger anyway.</a:t>
                      </a:r>
                    </a:p>
                    <a:p>
                      <a:endParaRPr kumimoji="0" lang="en-GB" sz="1800" b="1" kern="1200" baseline="0" dirty="0" smtClean="0">
                        <a:solidFill>
                          <a:schemeClr val="tx1"/>
                        </a:solidFill>
                        <a:effectLst/>
                        <a:latin typeface="+mn-lt"/>
                        <a:ea typeface="+mn-ea"/>
                        <a:cs typeface="+mn-cs"/>
                      </a:endParaRPr>
                    </a:p>
                  </a:txBody>
                  <a:tcPr>
                    <a:noFill/>
                  </a:tcPr>
                </a:tc>
              </a:tr>
            </a:tbl>
          </a:graphicData>
        </a:graphic>
      </p:graphicFrame>
      <p:sp>
        <p:nvSpPr>
          <p:cNvPr id="24" name="Action Button: Back or Previous 23">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on Button: Forward or Next 26">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2484" b="56006"/>
          <a:stretch/>
        </p:blipFill>
        <p:spPr bwMode="auto">
          <a:xfrm>
            <a:off x="3385990" y="1716479"/>
            <a:ext cx="3385990" cy="1080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Straight Arrow Connector 17"/>
          <p:cNvCxnSpPr/>
          <p:nvPr/>
        </p:nvCxnSpPr>
        <p:spPr>
          <a:xfrm flipV="1">
            <a:off x="3139383" y="2299690"/>
            <a:ext cx="246607" cy="177826"/>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307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57748" t="1446" r="14861" b="68853"/>
          <a:stretch/>
        </p:blipFill>
        <p:spPr bwMode="auto">
          <a:xfrm>
            <a:off x="3385990" y="2932744"/>
            <a:ext cx="3274242" cy="18644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Arrow Connector 16"/>
          <p:cNvCxnSpPr/>
          <p:nvPr/>
        </p:nvCxnSpPr>
        <p:spPr>
          <a:xfrm flipV="1">
            <a:off x="2775571" y="2299691"/>
            <a:ext cx="3812653" cy="497239"/>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067374" y="3916867"/>
            <a:ext cx="2368722" cy="520245"/>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3076"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4861" b="16072"/>
          <a:stretch/>
        </p:blipFill>
        <p:spPr bwMode="auto">
          <a:xfrm>
            <a:off x="3385990" y="4937250"/>
            <a:ext cx="3317282" cy="16601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5" name="Straight Arrow Connector 34"/>
          <p:cNvCxnSpPr/>
          <p:nvPr/>
        </p:nvCxnSpPr>
        <p:spPr>
          <a:xfrm>
            <a:off x="3003899" y="5229200"/>
            <a:ext cx="3296293" cy="936104"/>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1720310"/>
      </p:ext>
    </p:extLst>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205053" cy="625434"/>
          </a:xfrm>
        </p:spPr>
        <p:txBody>
          <a:bodyPr>
            <a:normAutofit fontScale="90000"/>
          </a:bodyPr>
          <a:lstStyle/>
          <a:p>
            <a:r>
              <a:rPr lang="en-GB" sz="2800" dirty="0" smtClean="0"/>
              <a:t>2 - Assignment </a:t>
            </a:r>
            <a:r>
              <a:rPr lang="en-GB" sz="2800" dirty="0"/>
              <a:t>Walkthrough </a:t>
            </a:r>
            <a:r>
              <a:rPr lang="en-GB" sz="2800" dirty="0" smtClean="0"/>
              <a:t>Guide – Making a Table</a:t>
            </a:r>
            <a:endParaRPr lang="en-GB" sz="28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3125985235"/>
              </p:ext>
            </p:extLst>
          </p:nvPr>
        </p:nvGraphicFramePr>
        <p:xfrm>
          <a:off x="6872039" y="1700808"/>
          <a:ext cx="1948432" cy="4392488"/>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lvl="0"/>
                      <a:r>
                        <a:rPr kumimoji="0" lang="en-GB" sz="1600" kern="1200" dirty="0" smtClean="0">
                          <a:solidFill>
                            <a:schemeClr val="tx1"/>
                          </a:solidFill>
                          <a:effectLst/>
                          <a:latin typeface="+mj-lt"/>
                          <a:ea typeface="+mn-ea"/>
                          <a:cs typeface="+mn-cs"/>
                        </a:rPr>
                        <a:t>To Make a home for the content we need to merge cells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Top row should be for the banner</a:t>
                      </a:r>
                      <a:endParaRPr kumimoji="0" lang="en-GB" sz="1600" kern="1200" baseline="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Second row or left cells should be for the navigation buttons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Rest of the cells should be for text and images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sz="1600" b="1" dirty="0">
                <a:latin typeface="Calibri" pitchFamily="34" charset="0"/>
                <a:ea typeface="Calibri" pitchFamily="34" charset="0"/>
                <a:cs typeface="Calibri" pitchFamily="34" charset="0"/>
              </a:rPr>
              <a:t>Task 2:</a:t>
            </a:r>
            <a:r>
              <a:rPr lang="en-US" sz="1600" dirty="0">
                <a:latin typeface="Calibri" pitchFamily="34" charset="0"/>
                <a:ea typeface="Calibri" pitchFamily="34" charset="0"/>
                <a:cs typeface="Calibri" pitchFamily="34" charset="0"/>
              </a:rPr>
              <a:t> </a:t>
            </a:r>
            <a:r>
              <a:rPr lang="en-GB" sz="1600" dirty="0">
                <a:latin typeface="Calibri" pitchFamily="34" charset="0"/>
              </a:rPr>
              <a:t>Be able to Create a Table for the Content of your Website</a:t>
            </a:r>
            <a:endParaRPr lang="en-ZA" sz="1600"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3002963184"/>
              </p:ext>
            </p:extLst>
          </p:nvPr>
        </p:nvGraphicFramePr>
        <p:xfrm>
          <a:off x="337568" y="1700808"/>
          <a:ext cx="3082304" cy="4892040"/>
        </p:xfrm>
        <a:graphic>
          <a:graphicData uri="http://schemas.openxmlformats.org/drawingml/2006/table">
            <a:tbl>
              <a:tblPr firstRow="1" bandRow="1">
                <a:tableStyleId>{2D5ABB26-0587-4C30-8999-92F81FD0307C}</a:tableStyleId>
              </a:tblPr>
              <a:tblGrid>
                <a:gridCol w="3082304"/>
              </a:tblGrid>
              <a:tr h="48245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04 – Merging Rows, Columns and Cells</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500" kern="1200" dirty="0" smtClean="0">
                        <a:solidFill>
                          <a:schemeClr val="tx1"/>
                        </a:solidFill>
                        <a:latin typeface="Calibri" pitchFamily="34" charset="0"/>
                        <a:ea typeface="+mn-ea"/>
                        <a:cs typeface="Calibri" pitchFamily="34" charset="0"/>
                      </a:endParaRPr>
                    </a:p>
                    <a:p>
                      <a:r>
                        <a:rPr kumimoji="0" lang="en-GB" sz="1800" kern="1200" baseline="0" dirty="0" smtClean="0">
                          <a:solidFill>
                            <a:schemeClr val="tx1"/>
                          </a:solidFill>
                          <a:effectLst/>
                          <a:latin typeface="+mn-lt"/>
                          <a:ea typeface="+mn-ea"/>
                          <a:cs typeface="+mn-cs"/>
                        </a:rPr>
                        <a:t>To Merge the top row for our banner, click on the top left cell, hold the mouse button down and drag across to the far right.</a:t>
                      </a:r>
                      <a:endParaRPr kumimoji="0" lang="en-GB" sz="1800" b="1" kern="1200" baseline="0" dirty="0" smtClean="0">
                        <a:solidFill>
                          <a:schemeClr val="tx1"/>
                        </a:solidFill>
                        <a:effectLst/>
                        <a:latin typeface="+mn-lt"/>
                        <a:ea typeface="+mn-ea"/>
                        <a:cs typeface="+mn-cs"/>
                      </a:endParaRPr>
                    </a:p>
                    <a:p>
                      <a:endParaRPr kumimoji="0" lang="en-GB" sz="1800" b="1" kern="1200" baseline="0" dirty="0" smtClean="0">
                        <a:solidFill>
                          <a:schemeClr val="tx1"/>
                        </a:solidFill>
                        <a:effectLst/>
                        <a:latin typeface="+mn-lt"/>
                        <a:ea typeface="+mn-ea"/>
                        <a:cs typeface="+mn-cs"/>
                      </a:endParaRPr>
                    </a:p>
                    <a:p>
                      <a:r>
                        <a:rPr kumimoji="0" lang="en-GB" sz="1800" b="0" kern="1200" baseline="0" dirty="0" smtClean="0">
                          <a:solidFill>
                            <a:schemeClr val="tx1"/>
                          </a:solidFill>
                          <a:effectLst/>
                          <a:latin typeface="+mn-lt"/>
                          <a:ea typeface="+mn-ea"/>
                          <a:cs typeface="+mn-cs"/>
                        </a:rPr>
                        <a:t>Then </a:t>
                      </a:r>
                      <a:r>
                        <a:rPr kumimoji="0" lang="en-GB" sz="1800" b="1" kern="1200" baseline="0" dirty="0" smtClean="0">
                          <a:solidFill>
                            <a:schemeClr val="tx1"/>
                          </a:solidFill>
                          <a:effectLst/>
                          <a:latin typeface="+mn-lt"/>
                          <a:ea typeface="+mn-ea"/>
                          <a:cs typeface="+mn-cs"/>
                        </a:rPr>
                        <a:t>Right Click</a:t>
                      </a:r>
                      <a:r>
                        <a:rPr kumimoji="0" lang="en-GB" sz="1800" b="0" kern="1200" baseline="0" dirty="0" smtClean="0">
                          <a:solidFill>
                            <a:schemeClr val="tx1"/>
                          </a:solidFill>
                          <a:effectLst/>
                          <a:latin typeface="+mn-lt"/>
                          <a:ea typeface="+mn-ea"/>
                          <a:cs typeface="+mn-cs"/>
                        </a:rPr>
                        <a:t> the mouse inside one of the cells, select </a:t>
                      </a:r>
                      <a:r>
                        <a:rPr kumimoji="0" lang="en-GB" sz="1800" b="1" kern="1200" baseline="0" dirty="0" smtClean="0">
                          <a:solidFill>
                            <a:schemeClr val="tx1"/>
                          </a:solidFill>
                          <a:effectLst/>
                          <a:latin typeface="+mn-lt"/>
                          <a:ea typeface="+mn-ea"/>
                          <a:cs typeface="+mn-cs"/>
                        </a:rPr>
                        <a:t>Table</a:t>
                      </a:r>
                      <a:r>
                        <a:rPr kumimoji="0" lang="en-GB" sz="1800" b="0" kern="1200" baseline="0" dirty="0" smtClean="0">
                          <a:solidFill>
                            <a:schemeClr val="tx1"/>
                          </a:solidFill>
                          <a:effectLst/>
                          <a:latin typeface="+mn-lt"/>
                          <a:ea typeface="+mn-ea"/>
                          <a:cs typeface="+mn-cs"/>
                        </a:rPr>
                        <a:t> and choose </a:t>
                      </a:r>
                      <a:r>
                        <a:rPr kumimoji="0" lang="en-GB" sz="1800" b="1" kern="1200" baseline="0" dirty="0" smtClean="0">
                          <a:solidFill>
                            <a:schemeClr val="tx1"/>
                          </a:solidFill>
                          <a:effectLst/>
                          <a:latin typeface="+mn-lt"/>
                          <a:ea typeface="+mn-ea"/>
                          <a:cs typeface="+mn-cs"/>
                        </a:rPr>
                        <a:t>Merge Cells</a:t>
                      </a:r>
                    </a:p>
                    <a:p>
                      <a:endParaRPr kumimoji="0" lang="en-GB" sz="1800" b="0" kern="1200" baseline="0" dirty="0" smtClean="0">
                        <a:solidFill>
                          <a:schemeClr val="tx1"/>
                        </a:solidFill>
                        <a:effectLst/>
                        <a:latin typeface="+mn-lt"/>
                        <a:ea typeface="+mn-ea"/>
                        <a:cs typeface="+mn-cs"/>
                      </a:endParaRPr>
                    </a:p>
                    <a:p>
                      <a:r>
                        <a:rPr kumimoji="0" lang="en-GB" sz="1800" b="0" kern="1200" baseline="0" dirty="0" smtClean="0">
                          <a:solidFill>
                            <a:schemeClr val="tx1"/>
                          </a:solidFill>
                          <a:effectLst/>
                          <a:latin typeface="+mn-lt"/>
                          <a:ea typeface="+mn-ea"/>
                          <a:cs typeface="+mn-cs"/>
                        </a:rPr>
                        <a:t>It should look like this now</a:t>
                      </a:r>
                    </a:p>
                    <a:p>
                      <a:endParaRPr kumimoji="0" lang="en-GB" sz="1800" b="0" kern="1200" baseline="0" dirty="0" smtClean="0">
                        <a:solidFill>
                          <a:schemeClr val="tx1"/>
                        </a:solidFill>
                        <a:effectLst/>
                        <a:latin typeface="+mn-lt"/>
                        <a:ea typeface="+mn-ea"/>
                        <a:cs typeface="+mn-cs"/>
                      </a:endParaRPr>
                    </a:p>
                  </a:txBody>
                  <a:tcPr>
                    <a:noFill/>
                  </a:tcPr>
                </a:tc>
              </a:tr>
            </a:tbl>
          </a:graphicData>
        </a:graphic>
      </p:graphicFrame>
      <p:sp>
        <p:nvSpPr>
          <p:cNvPr id="24" name="Action Button: Back or Previous 23">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on Button: Forward or Next 26">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9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2589" b="31440"/>
          <a:stretch/>
        </p:blipFill>
        <p:spPr bwMode="auto">
          <a:xfrm>
            <a:off x="3491880" y="1737356"/>
            <a:ext cx="3172596" cy="15797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Straight Arrow Connector 17"/>
          <p:cNvCxnSpPr/>
          <p:nvPr/>
        </p:nvCxnSpPr>
        <p:spPr>
          <a:xfrm flipV="1">
            <a:off x="3147915" y="2276872"/>
            <a:ext cx="779784" cy="495284"/>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303762" y="2276872"/>
            <a:ext cx="2564382" cy="1023351"/>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4099"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r="50000" b="50000"/>
          <a:stretch/>
        </p:blipFill>
        <p:spPr bwMode="auto">
          <a:xfrm>
            <a:off x="3437881" y="3429000"/>
            <a:ext cx="3133986" cy="17620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Straight Arrow Connector 19"/>
          <p:cNvCxnSpPr/>
          <p:nvPr/>
        </p:nvCxnSpPr>
        <p:spPr>
          <a:xfrm flipV="1">
            <a:off x="2790223" y="4247567"/>
            <a:ext cx="1065468" cy="189545"/>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2912624" y="4247567"/>
            <a:ext cx="2667488" cy="767705"/>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2848405" y="4437112"/>
            <a:ext cx="1397963" cy="76731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22589" b="46996"/>
          <a:stretch/>
        </p:blipFill>
        <p:spPr bwMode="auto">
          <a:xfrm>
            <a:off x="3491880" y="5374309"/>
            <a:ext cx="2989977" cy="11510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5" name="Straight Arrow Connector 34"/>
          <p:cNvCxnSpPr/>
          <p:nvPr/>
        </p:nvCxnSpPr>
        <p:spPr>
          <a:xfrm flipV="1">
            <a:off x="2912624" y="5805265"/>
            <a:ext cx="943067" cy="7228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3975741"/>
      </p:ext>
    </p:extLst>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205053" cy="625434"/>
          </a:xfrm>
        </p:spPr>
        <p:txBody>
          <a:bodyPr>
            <a:normAutofit fontScale="90000"/>
          </a:bodyPr>
          <a:lstStyle/>
          <a:p>
            <a:r>
              <a:rPr lang="en-GB" sz="2800" dirty="0" smtClean="0"/>
              <a:t>2 - Assignment </a:t>
            </a:r>
            <a:r>
              <a:rPr lang="en-GB" sz="2800" dirty="0"/>
              <a:t>Walkthrough </a:t>
            </a:r>
            <a:r>
              <a:rPr lang="en-GB" sz="2800" dirty="0" smtClean="0"/>
              <a:t>Guide – Making a Table</a:t>
            </a:r>
            <a:endParaRPr lang="en-GB" sz="28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1705824406"/>
              </p:ext>
            </p:extLst>
          </p:nvPr>
        </p:nvGraphicFramePr>
        <p:xfrm>
          <a:off x="6872039" y="1700808"/>
          <a:ext cx="1948432" cy="4392488"/>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lvl="0"/>
                      <a:r>
                        <a:rPr kumimoji="0" lang="en-GB" sz="1600" kern="1200" dirty="0" smtClean="0">
                          <a:solidFill>
                            <a:schemeClr val="tx1"/>
                          </a:solidFill>
                          <a:effectLst/>
                          <a:latin typeface="+mj-lt"/>
                          <a:ea typeface="+mn-ea"/>
                          <a:cs typeface="+mn-cs"/>
                        </a:rPr>
                        <a:t>To Make a home for the content we need to merge cells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Top row should be for the banner</a:t>
                      </a:r>
                      <a:endParaRPr kumimoji="0" lang="en-GB" sz="1600" kern="1200" baseline="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Second row or left cells should be for the navigation buttons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Rest of the cells should be for text and images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sz="1600" b="1" dirty="0">
                <a:latin typeface="Calibri" pitchFamily="34" charset="0"/>
                <a:ea typeface="Calibri" pitchFamily="34" charset="0"/>
                <a:cs typeface="Calibri" pitchFamily="34" charset="0"/>
              </a:rPr>
              <a:t>Task 2:</a:t>
            </a:r>
            <a:r>
              <a:rPr lang="en-US" sz="1600" dirty="0">
                <a:latin typeface="Calibri" pitchFamily="34" charset="0"/>
                <a:ea typeface="Calibri" pitchFamily="34" charset="0"/>
                <a:cs typeface="Calibri" pitchFamily="34" charset="0"/>
              </a:rPr>
              <a:t> </a:t>
            </a:r>
            <a:r>
              <a:rPr lang="en-GB" sz="1600" dirty="0">
                <a:latin typeface="Calibri" pitchFamily="34" charset="0"/>
              </a:rPr>
              <a:t>Be able to Create a Table for the Content of your Website</a:t>
            </a:r>
            <a:endParaRPr lang="en-ZA" sz="1600"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2404036564"/>
              </p:ext>
            </p:extLst>
          </p:nvPr>
        </p:nvGraphicFramePr>
        <p:xfrm>
          <a:off x="337568" y="1700808"/>
          <a:ext cx="3082304" cy="4953000"/>
        </p:xfrm>
        <a:graphic>
          <a:graphicData uri="http://schemas.openxmlformats.org/drawingml/2006/table">
            <a:tbl>
              <a:tblPr firstRow="1" bandRow="1">
                <a:tableStyleId>{2D5ABB26-0587-4C30-8999-92F81FD0307C}</a:tableStyleId>
              </a:tblPr>
              <a:tblGrid>
                <a:gridCol w="3082304"/>
              </a:tblGrid>
              <a:tr h="48245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05 – Merging Rows, Columns and Cells</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500" kern="1200" dirty="0" smtClean="0">
                        <a:solidFill>
                          <a:schemeClr val="tx1"/>
                        </a:solidFill>
                        <a:latin typeface="Calibri" pitchFamily="34" charset="0"/>
                        <a:ea typeface="+mn-ea"/>
                        <a:cs typeface="Calibri" pitchFamily="34" charset="0"/>
                      </a:endParaRPr>
                    </a:p>
                    <a:p>
                      <a:r>
                        <a:rPr kumimoji="0" lang="en-GB" sz="1800" kern="1200" baseline="0" dirty="0" smtClean="0">
                          <a:solidFill>
                            <a:schemeClr val="tx1"/>
                          </a:solidFill>
                          <a:effectLst/>
                          <a:latin typeface="+mn-lt"/>
                          <a:ea typeface="+mn-ea"/>
                          <a:cs typeface="+mn-cs"/>
                        </a:rPr>
                        <a:t>You should also do the same for the first 2 cells on the left hand side so the Navigation Buttons go in there</a:t>
                      </a:r>
                      <a:endParaRPr kumimoji="0" lang="en-GB" sz="1800" b="1" kern="1200" baseline="0" dirty="0" smtClean="0">
                        <a:solidFill>
                          <a:schemeClr val="tx1"/>
                        </a:solidFill>
                        <a:effectLst/>
                        <a:latin typeface="+mn-lt"/>
                        <a:ea typeface="+mn-ea"/>
                        <a:cs typeface="+mn-cs"/>
                      </a:endParaRPr>
                    </a:p>
                    <a:p>
                      <a:endParaRPr kumimoji="0" lang="en-GB" sz="1200" b="1" kern="1200" baseline="0" dirty="0" smtClean="0">
                        <a:solidFill>
                          <a:schemeClr val="tx1"/>
                        </a:solidFill>
                        <a:effectLst/>
                        <a:latin typeface="+mn-lt"/>
                        <a:ea typeface="+mn-ea"/>
                        <a:cs typeface="+mn-cs"/>
                      </a:endParaRPr>
                    </a:p>
                    <a:p>
                      <a:r>
                        <a:rPr kumimoji="0" lang="en-GB" sz="1800" b="0" kern="1200" baseline="0" dirty="0" smtClean="0">
                          <a:solidFill>
                            <a:schemeClr val="tx1"/>
                          </a:solidFill>
                          <a:effectLst/>
                          <a:latin typeface="+mn-lt"/>
                          <a:ea typeface="+mn-ea"/>
                          <a:cs typeface="+mn-cs"/>
                        </a:rPr>
                        <a:t>It should now look like this</a:t>
                      </a:r>
                      <a:endParaRPr kumimoji="0" lang="en-GB" sz="1800" b="1" kern="1200" baseline="0" dirty="0" smtClean="0">
                        <a:solidFill>
                          <a:schemeClr val="tx1"/>
                        </a:solidFill>
                        <a:effectLst/>
                        <a:latin typeface="+mn-lt"/>
                        <a:ea typeface="+mn-ea"/>
                        <a:cs typeface="+mn-cs"/>
                      </a:endParaRPr>
                    </a:p>
                    <a:p>
                      <a:endParaRPr kumimoji="0" lang="en-GB" sz="1000" b="0" kern="1200" baseline="0" dirty="0" smtClean="0">
                        <a:solidFill>
                          <a:schemeClr val="tx1"/>
                        </a:solidFill>
                        <a:effectLst/>
                        <a:latin typeface="+mn-lt"/>
                        <a:ea typeface="+mn-ea"/>
                        <a:cs typeface="+mn-cs"/>
                      </a:endParaRPr>
                    </a:p>
                    <a:p>
                      <a:r>
                        <a:rPr kumimoji="0" lang="en-GB" sz="1800" b="0" kern="1200" baseline="0" dirty="0" smtClean="0">
                          <a:solidFill>
                            <a:schemeClr val="tx1"/>
                          </a:solidFill>
                          <a:effectLst/>
                          <a:latin typeface="+mn-lt"/>
                          <a:ea typeface="+mn-ea"/>
                          <a:cs typeface="+mn-cs"/>
                        </a:rPr>
                        <a:t>It should look like this now. At this point you need to </a:t>
                      </a:r>
                      <a:r>
                        <a:rPr kumimoji="0" lang="en-GB" sz="1800" b="1" kern="1200" baseline="0" dirty="0" smtClean="0">
                          <a:solidFill>
                            <a:schemeClr val="tx1"/>
                          </a:solidFill>
                          <a:effectLst/>
                          <a:latin typeface="+mn-lt"/>
                          <a:ea typeface="+mn-ea"/>
                          <a:cs typeface="+mn-cs"/>
                        </a:rPr>
                        <a:t>Save</a:t>
                      </a:r>
                      <a:r>
                        <a:rPr kumimoji="0" lang="en-GB" sz="1800" b="0" kern="1200" baseline="0" dirty="0" smtClean="0">
                          <a:solidFill>
                            <a:schemeClr val="tx1"/>
                          </a:solidFill>
                          <a:effectLst/>
                          <a:latin typeface="+mn-lt"/>
                          <a:ea typeface="+mn-ea"/>
                          <a:cs typeface="+mn-cs"/>
                        </a:rPr>
                        <a:t> the </a:t>
                      </a:r>
                      <a:r>
                        <a:rPr kumimoji="0" lang="en-GB" sz="1800" b="1" kern="1200" baseline="0" dirty="0" smtClean="0">
                          <a:solidFill>
                            <a:schemeClr val="tx1"/>
                          </a:solidFill>
                          <a:effectLst/>
                          <a:latin typeface="+mn-lt"/>
                          <a:ea typeface="+mn-ea"/>
                          <a:cs typeface="+mn-cs"/>
                        </a:rPr>
                        <a:t>Web Page</a:t>
                      </a:r>
                      <a:r>
                        <a:rPr kumimoji="0" lang="en-GB" sz="1800" b="0" kern="1200" baseline="0" dirty="0" smtClean="0">
                          <a:solidFill>
                            <a:schemeClr val="tx1"/>
                          </a:solidFill>
                          <a:effectLst/>
                          <a:latin typeface="+mn-lt"/>
                          <a:ea typeface="+mn-ea"/>
                          <a:cs typeface="+mn-cs"/>
                        </a:rPr>
                        <a:t> into your </a:t>
                      </a:r>
                      <a:r>
                        <a:rPr kumimoji="0" lang="en-GB" sz="1800" b="1" kern="1200" baseline="0" dirty="0" smtClean="0">
                          <a:solidFill>
                            <a:schemeClr val="tx1"/>
                          </a:solidFill>
                          <a:effectLst/>
                          <a:latin typeface="+mn-lt"/>
                          <a:ea typeface="+mn-ea"/>
                          <a:cs typeface="+mn-cs"/>
                        </a:rPr>
                        <a:t>DA202SPB</a:t>
                      </a:r>
                      <a:r>
                        <a:rPr kumimoji="0" lang="en-GB" sz="1800" b="0" kern="1200" baseline="0" dirty="0" smtClean="0">
                          <a:solidFill>
                            <a:schemeClr val="tx1"/>
                          </a:solidFill>
                          <a:effectLst/>
                          <a:latin typeface="+mn-lt"/>
                          <a:ea typeface="+mn-ea"/>
                          <a:cs typeface="+mn-cs"/>
                        </a:rPr>
                        <a:t> and </a:t>
                      </a:r>
                      <a:r>
                        <a:rPr kumimoji="0" lang="en-GB" sz="1800" b="1" kern="1200" baseline="0" dirty="0" smtClean="0">
                          <a:solidFill>
                            <a:schemeClr val="tx1"/>
                          </a:solidFill>
                          <a:effectLst/>
                          <a:latin typeface="+mn-lt"/>
                          <a:ea typeface="+mn-ea"/>
                          <a:cs typeface="+mn-cs"/>
                        </a:rPr>
                        <a:t>Assets folder</a:t>
                      </a:r>
                      <a:r>
                        <a:rPr kumimoji="0" lang="en-GB" sz="1800" b="0" kern="1200" baseline="0" dirty="0" smtClean="0">
                          <a:solidFill>
                            <a:schemeClr val="tx1"/>
                          </a:solidFill>
                          <a:effectLst/>
                          <a:latin typeface="+mn-lt"/>
                          <a:ea typeface="+mn-ea"/>
                          <a:cs typeface="+mn-cs"/>
                        </a:rPr>
                        <a:t> otherwise the images will not load</a:t>
                      </a:r>
                    </a:p>
                  </a:txBody>
                  <a:tcPr>
                    <a:noFill/>
                  </a:tcPr>
                </a:tc>
              </a:tr>
            </a:tbl>
          </a:graphicData>
        </a:graphic>
      </p:graphicFrame>
      <p:sp>
        <p:nvSpPr>
          <p:cNvPr id="24" name="Action Button: Back or Previous 23">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on Button: Forward or Next 26">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9488" r="40038" b="33563"/>
          <a:stretch/>
        </p:blipFill>
        <p:spPr bwMode="auto">
          <a:xfrm>
            <a:off x="3537807" y="1716478"/>
            <a:ext cx="3161065" cy="13915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Straight Arrow Connector 17"/>
          <p:cNvCxnSpPr/>
          <p:nvPr/>
        </p:nvCxnSpPr>
        <p:spPr>
          <a:xfrm flipV="1">
            <a:off x="3147915" y="2276872"/>
            <a:ext cx="779784" cy="495284"/>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347864" y="1962606"/>
            <a:ext cx="2276350" cy="125037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2052"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t="24406" r="67832" b="28315"/>
          <a:stretch/>
        </p:blipFill>
        <p:spPr bwMode="auto">
          <a:xfrm>
            <a:off x="3579857" y="3429000"/>
            <a:ext cx="3137188" cy="25922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Straight Arrow Connector 19"/>
          <p:cNvCxnSpPr/>
          <p:nvPr/>
        </p:nvCxnSpPr>
        <p:spPr>
          <a:xfrm flipV="1">
            <a:off x="3047123" y="4222622"/>
            <a:ext cx="1199245" cy="1"/>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1052388"/>
      </p:ext>
    </p:extLst>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205053" cy="625434"/>
          </a:xfrm>
        </p:spPr>
        <p:txBody>
          <a:bodyPr>
            <a:normAutofit fontScale="90000"/>
          </a:bodyPr>
          <a:lstStyle/>
          <a:p>
            <a:r>
              <a:rPr lang="en-GB" sz="2800" dirty="0" smtClean="0"/>
              <a:t>2 - Assignment </a:t>
            </a:r>
            <a:r>
              <a:rPr lang="en-GB" sz="2800" dirty="0"/>
              <a:t>Walkthrough </a:t>
            </a:r>
            <a:r>
              <a:rPr lang="en-GB" sz="2800" dirty="0" smtClean="0"/>
              <a:t>Guide – Making a Table</a:t>
            </a:r>
            <a:endParaRPr lang="en-GB" sz="28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2561216835"/>
              </p:ext>
            </p:extLst>
          </p:nvPr>
        </p:nvGraphicFramePr>
        <p:xfrm>
          <a:off x="6872039" y="1700808"/>
          <a:ext cx="1948432" cy="4392488"/>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lvl="0"/>
                      <a:r>
                        <a:rPr kumimoji="0" lang="en-GB" sz="1600" kern="1200" dirty="0" smtClean="0">
                          <a:solidFill>
                            <a:schemeClr val="tx1"/>
                          </a:solidFill>
                          <a:effectLst/>
                          <a:latin typeface="+mj-lt"/>
                          <a:ea typeface="+mn-ea"/>
                          <a:cs typeface="+mn-cs"/>
                        </a:rPr>
                        <a:t>Find the content for your pages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Banner should</a:t>
                      </a:r>
                      <a:r>
                        <a:rPr kumimoji="0" lang="en-GB" sz="1600" kern="1200" baseline="0" dirty="0" smtClean="0">
                          <a:solidFill>
                            <a:schemeClr val="tx1"/>
                          </a:solidFill>
                          <a:effectLst/>
                          <a:latin typeface="+mj-lt"/>
                          <a:ea typeface="+mn-ea"/>
                          <a:cs typeface="+mn-cs"/>
                        </a:rPr>
                        <a:t> be saved inside The </a:t>
                      </a:r>
                      <a:r>
                        <a:rPr kumimoji="0" lang="en-GB" sz="1600" kern="1200" baseline="0" dirty="0" err="1" smtClean="0">
                          <a:solidFill>
                            <a:schemeClr val="tx1"/>
                          </a:solidFill>
                          <a:effectLst/>
                          <a:latin typeface="+mj-lt"/>
                          <a:ea typeface="+mn-ea"/>
                          <a:cs typeface="+mn-cs"/>
                        </a:rPr>
                        <a:t>CiDA</a:t>
                      </a:r>
                      <a:r>
                        <a:rPr kumimoji="0" lang="en-GB" sz="1600" kern="1200" baseline="0" dirty="0" smtClean="0">
                          <a:solidFill>
                            <a:schemeClr val="tx1"/>
                          </a:solidFill>
                          <a:effectLst/>
                          <a:latin typeface="+mj-lt"/>
                          <a:ea typeface="+mn-ea"/>
                          <a:cs typeface="+mn-cs"/>
                        </a:rPr>
                        <a:t>, Assets, Images Folder</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The rest of the images should be in here for the exam</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Choose the right one, preferably the JPEG version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sz="1600" b="1" dirty="0">
                <a:latin typeface="Calibri" pitchFamily="34" charset="0"/>
                <a:ea typeface="Calibri" pitchFamily="34" charset="0"/>
                <a:cs typeface="Calibri" pitchFamily="34" charset="0"/>
              </a:rPr>
              <a:t>Task 2:</a:t>
            </a:r>
            <a:r>
              <a:rPr lang="en-US" sz="1600" dirty="0">
                <a:latin typeface="Calibri" pitchFamily="34" charset="0"/>
                <a:ea typeface="Calibri" pitchFamily="34" charset="0"/>
                <a:cs typeface="Calibri" pitchFamily="34" charset="0"/>
              </a:rPr>
              <a:t> </a:t>
            </a:r>
            <a:r>
              <a:rPr lang="en-GB" sz="1600" dirty="0">
                <a:latin typeface="Calibri" pitchFamily="34" charset="0"/>
              </a:rPr>
              <a:t>Be able to Create a Table for the Content of your Website</a:t>
            </a:r>
            <a:endParaRPr lang="en-ZA" sz="1600"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3318362297"/>
              </p:ext>
            </p:extLst>
          </p:nvPr>
        </p:nvGraphicFramePr>
        <p:xfrm>
          <a:off x="337568" y="1700808"/>
          <a:ext cx="3010296" cy="4937760"/>
        </p:xfrm>
        <a:graphic>
          <a:graphicData uri="http://schemas.openxmlformats.org/drawingml/2006/table">
            <a:tbl>
              <a:tblPr firstRow="1" bandRow="1">
                <a:tableStyleId>{2D5ABB26-0587-4C30-8999-92F81FD0307C}</a:tableStyleId>
              </a:tblPr>
              <a:tblGrid>
                <a:gridCol w="3010296"/>
              </a:tblGrid>
              <a:tr h="48245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06 – Inserting the banner into the Top Row</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500" kern="1200" dirty="0" smtClean="0">
                        <a:solidFill>
                          <a:schemeClr val="tx1"/>
                        </a:solidFill>
                        <a:latin typeface="Calibri" pitchFamily="34" charset="0"/>
                        <a:ea typeface="+mn-ea"/>
                        <a:cs typeface="Calibri" pitchFamily="34" charset="0"/>
                      </a:endParaRPr>
                    </a:p>
                    <a:p>
                      <a:r>
                        <a:rPr kumimoji="0" lang="en-GB" sz="1800" b="0" kern="1200" baseline="0" dirty="0" smtClean="0">
                          <a:solidFill>
                            <a:schemeClr val="tx1"/>
                          </a:solidFill>
                          <a:effectLst/>
                          <a:latin typeface="+mn-lt"/>
                          <a:ea typeface="+mn-ea"/>
                          <a:cs typeface="+mn-cs"/>
                        </a:rPr>
                        <a:t>The Last stage of this is to start inserting content. As all pages will have the banner and the links, this should go in first.</a:t>
                      </a:r>
                    </a:p>
                    <a:p>
                      <a:endParaRPr kumimoji="0" lang="en-GB" sz="1050" b="0" kern="1200" baseline="0" dirty="0" smtClean="0">
                        <a:solidFill>
                          <a:schemeClr val="tx1"/>
                        </a:solidFill>
                        <a:effectLst/>
                        <a:latin typeface="+mn-lt"/>
                        <a:ea typeface="+mn-ea"/>
                        <a:cs typeface="+mn-cs"/>
                      </a:endParaRPr>
                    </a:p>
                    <a:p>
                      <a:r>
                        <a:rPr kumimoji="0" lang="en-GB" sz="1800" b="0" kern="1200" baseline="0" dirty="0" smtClean="0">
                          <a:solidFill>
                            <a:schemeClr val="tx1"/>
                          </a:solidFill>
                          <a:effectLst/>
                          <a:latin typeface="+mn-lt"/>
                          <a:ea typeface="+mn-ea"/>
                          <a:cs typeface="+mn-cs"/>
                        </a:rPr>
                        <a:t>Go into the top cell and click on </a:t>
                      </a:r>
                      <a:r>
                        <a:rPr kumimoji="0" lang="en-GB" sz="1800" b="1" kern="1200" baseline="0" dirty="0" smtClean="0">
                          <a:solidFill>
                            <a:schemeClr val="tx1"/>
                          </a:solidFill>
                          <a:effectLst/>
                          <a:latin typeface="+mn-lt"/>
                          <a:ea typeface="+mn-ea"/>
                          <a:cs typeface="+mn-cs"/>
                        </a:rPr>
                        <a:t>Insert</a:t>
                      </a:r>
                      <a:r>
                        <a:rPr kumimoji="0" lang="en-GB" sz="1800" b="0" kern="1200" baseline="0" dirty="0" smtClean="0">
                          <a:solidFill>
                            <a:schemeClr val="tx1"/>
                          </a:solidFill>
                          <a:effectLst/>
                          <a:latin typeface="+mn-lt"/>
                          <a:ea typeface="+mn-ea"/>
                          <a:cs typeface="+mn-cs"/>
                        </a:rPr>
                        <a:t> and select </a:t>
                      </a:r>
                      <a:r>
                        <a:rPr kumimoji="0" lang="en-GB" sz="1800" b="1" kern="1200" baseline="0" dirty="0" smtClean="0">
                          <a:solidFill>
                            <a:schemeClr val="tx1"/>
                          </a:solidFill>
                          <a:effectLst/>
                          <a:latin typeface="+mn-lt"/>
                          <a:ea typeface="+mn-ea"/>
                          <a:cs typeface="+mn-cs"/>
                        </a:rPr>
                        <a:t>Image</a:t>
                      </a:r>
                      <a:r>
                        <a:rPr kumimoji="0" lang="en-GB" sz="1800" b="0" kern="1200" baseline="0" dirty="0" smtClean="0">
                          <a:solidFill>
                            <a:schemeClr val="tx1"/>
                          </a:solidFill>
                          <a:effectLst/>
                          <a:latin typeface="+mn-lt"/>
                          <a:ea typeface="+mn-ea"/>
                          <a:cs typeface="+mn-cs"/>
                        </a:rPr>
                        <a:t>.</a:t>
                      </a:r>
                    </a:p>
                    <a:p>
                      <a:endParaRPr kumimoji="0" lang="en-GB" sz="1050" b="0" kern="1200" baseline="0" dirty="0" smtClean="0">
                        <a:solidFill>
                          <a:schemeClr val="tx1"/>
                        </a:solidFill>
                        <a:effectLst/>
                        <a:latin typeface="+mn-lt"/>
                        <a:ea typeface="+mn-ea"/>
                        <a:cs typeface="+mn-cs"/>
                      </a:endParaRPr>
                    </a:p>
                    <a:p>
                      <a:r>
                        <a:rPr kumimoji="0" lang="en-GB" sz="1800" b="0" kern="1200" baseline="0" dirty="0" smtClean="0">
                          <a:solidFill>
                            <a:schemeClr val="tx1"/>
                          </a:solidFill>
                          <a:effectLst/>
                          <a:latin typeface="+mn-lt"/>
                          <a:ea typeface="+mn-ea"/>
                          <a:cs typeface="+mn-cs"/>
                        </a:rPr>
                        <a:t>Then look into the </a:t>
                      </a:r>
                      <a:r>
                        <a:rPr kumimoji="0" lang="en-GB" sz="1800" b="1" kern="1200" baseline="0" dirty="0" smtClean="0">
                          <a:solidFill>
                            <a:schemeClr val="tx1"/>
                          </a:solidFill>
                          <a:effectLst/>
                          <a:latin typeface="+mn-lt"/>
                          <a:ea typeface="+mn-ea"/>
                          <a:cs typeface="+mn-cs"/>
                        </a:rPr>
                        <a:t>CIDA</a:t>
                      </a:r>
                      <a:r>
                        <a:rPr kumimoji="0" lang="en-GB" sz="1800" b="0" kern="1200" baseline="0" dirty="0" smtClean="0">
                          <a:solidFill>
                            <a:schemeClr val="tx1"/>
                          </a:solidFill>
                          <a:effectLst/>
                          <a:latin typeface="+mn-lt"/>
                          <a:ea typeface="+mn-ea"/>
                          <a:cs typeface="+mn-cs"/>
                        </a:rPr>
                        <a:t> folder and </a:t>
                      </a:r>
                      <a:r>
                        <a:rPr kumimoji="0" lang="en-GB" sz="1800" b="1" kern="1200" baseline="0" dirty="0" smtClean="0">
                          <a:solidFill>
                            <a:schemeClr val="tx1"/>
                          </a:solidFill>
                          <a:effectLst/>
                          <a:latin typeface="+mn-lt"/>
                          <a:ea typeface="+mn-ea"/>
                          <a:cs typeface="+mn-cs"/>
                        </a:rPr>
                        <a:t>Assets</a:t>
                      </a:r>
                      <a:r>
                        <a:rPr kumimoji="0" lang="en-GB" sz="1800" b="0" kern="1200" baseline="0" dirty="0" smtClean="0">
                          <a:solidFill>
                            <a:schemeClr val="tx1"/>
                          </a:solidFill>
                          <a:effectLst/>
                          <a:latin typeface="+mn-lt"/>
                          <a:ea typeface="+mn-ea"/>
                          <a:cs typeface="+mn-cs"/>
                        </a:rPr>
                        <a:t> and </a:t>
                      </a:r>
                      <a:r>
                        <a:rPr kumimoji="0" lang="en-GB" sz="1800" b="1" kern="1200" baseline="0" dirty="0" smtClean="0">
                          <a:solidFill>
                            <a:schemeClr val="tx1"/>
                          </a:solidFill>
                          <a:effectLst/>
                          <a:latin typeface="+mn-lt"/>
                          <a:ea typeface="+mn-ea"/>
                          <a:cs typeface="+mn-cs"/>
                        </a:rPr>
                        <a:t>Images</a:t>
                      </a:r>
                      <a:r>
                        <a:rPr kumimoji="0" lang="en-GB" sz="1800" b="0" kern="1200" baseline="0" dirty="0" smtClean="0">
                          <a:solidFill>
                            <a:schemeClr val="tx1"/>
                          </a:solidFill>
                          <a:effectLst/>
                          <a:latin typeface="+mn-lt"/>
                          <a:ea typeface="+mn-ea"/>
                          <a:cs typeface="+mn-cs"/>
                        </a:rPr>
                        <a:t> for the </a:t>
                      </a:r>
                      <a:r>
                        <a:rPr kumimoji="0" lang="en-GB" sz="1800" b="1" kern="1200" baseline="0" dirty="0" smtClean="0">
                          <a:solidFill>
                            <a:schemeClr val="tx1"/>
                          </a:solidFill>
                          <a:effectLst/>
                          <a:latin typeface="+mn-lt"/>
                          <a:ea typeface="+mn-ea"/>
                          <a:cs typeface="+mn-cs"/>
                        </a:rPr>
                        <a:t>Banner</a:t>
                      </a:r>
                      <a:r>
                        <a:rPr kumimoji="0" lang="en-GB" sz="1800" b="0" kern="1200" baseline="0" dirty="0" smtClean="0">
                          <a:solidFill>
                            <a:schemeClr val="tx1"/>
                          </a:solidFill>
                          <a:effectLst/>
                          <a:latin typeface="+mn-lt"/>
                          <a:ea typeface="+mn-ea"/>
                          <a:cs typeface="+mn-cs"/>
                        </a:rPr>
                        <a:t> you saved, select it and click on OK.</a:t>
                      </a:r>
                      <a:endParaRPr kumimoji="0" lang="en-GB" sz="1800" b="1" kern="1200" baseline="0" dirty="0" smtClean="0">
                        <a:solidFill>
                          <a:schemeClr val="tx1"/>
                        </a:solidFill>
                        <a:effectLst/>
                        <a:latin typeface="+mn-lt"/>
                        <a:ea typeface="+mn-ea"/>
                        <a:cs typeface="+mn-cs"/>
                      </a:endParaRPr>
                    </a:p>
                  </a:txBody>
                  <a:tcPr>
                    <a:noFill/>
                  </a:tcPr>
                </a:tc>
              </a:tr>
            </a:tbl>
          </a:graphicData>
        </a:graphic>
      </p:graphicFrame>
      <p:sp>
        <p:nvSpPr>
          <p:cNvPr id="24" name="Action Button: Back or Previous 23">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on Button: Forward or Next 26">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71040" b="66132"/>
          <a:stretch/>
        </p:blipFill>
        <p:spPr bwMode="auto">
          <a:xfrm>
            <a:off x="3385525" y="1716479"/>
            <a:ext cx="3286540" cy="21609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Straight Arrow Connector 17"/>
          <p:cNvCxnSpPr>
            <a:stCxn id="50" idx="3"/>
          </p:cNvCxnSpPr>
          <p:nvPr/>
        </p:nvCxnSpPr>
        <p:spPr>
          <a:xfrm flipV="1">
            <a:off x="3347864" y="3140968"/>
            <a:ext cx="2952328" cy="102872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139383" y="2049854"/>
            <a:ext cx="1576633" cy="2243242"/>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2966125" y="2348880"/>
            <a:ext cx="669771" cy="1718046"/>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7865" y="4077072"/>
            <a:ext cx="3384376" cy="23949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8" name="Straight Arrow Connector 27"/>
          <p:cNvCxnSpPr/>
          <p:nvPr/>
        </p:nvCxnSpPr>
        <p:spPr>
          <a:xfrm flipV="1">
            <a:off x="2771800" y="4581128"/>
            <a:ext cx="864096" cy="693396"/>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2985011" y="5085184"/>
            <a:ext cx="631997" cy="936104"/>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8752517"/>
      </p:ext>
    </p:extLst>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205053" cy="625434"/>
          </a:xfrm>
        </p:spPr>
        <p:txBody>
          <a:bodyPr>
            <a:normAutofit/>
          </a:bodyPr>
          <a:lstStyle/>
          <a:p>
            <a:r>
              <a:rPr lang="en-GB" sz="2800" dirty="0" smtClean="0"/>
              <a:t>1 - Assignment </a:t>
            </a:r>
            <a:r>
              <a:rPr lang="en-GB" sz="2800" dirty="0"/>
              <a:t>Walkthrough </a:t>
            </a:r>
            <a:r>
              <a:rPr lang="en-GB" sz="2800" dirty="0" smtClean="0"/>
              <a:t>Guide - Banner</a:t>
            </a:r>
            <a:endParaRPr lang="en-GB" sz="28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853233698"/>
              </p:ext>
            </p:extLst>
          </p:nvPr>
        </p:nvGraphicFramePr>
        <p:xfrm>
          <a:off x="6872038" y="1772816"/>
          <a:ext cx="1948433" cy="4350307"/>
        </p:xfrm>
        <a:graphic>
          <a:graphicData uri="http://schemas.openxmlformats.org/drawingml/2006/table">
            <a:tbl>
              <a:tblPr firstRow="1" firstCol="1" lastRow="1" lastCol="1" bandRow="1" bandCol="1">
                <a:tableStyleId>{2D5ABB26-0587-4C30-8999-92F81FD0307C}</a:tableStyleId>
              </a:tblPr>
              <a:tblGrid>
                <a:gridCol w="1948433"/>
              </a:tblGrid>
              <a:tr h="357427">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399918">
                <a:tc>
                  <a:txBody>
                    <a:bodyPr/>
                    <a:lstStyle/>
                    <a:p>
                      <a:pPr marL="177800" indent="-177800" algn="l">
                        <a:spcAft>
                          <a:spcPts val="0"/>
                        </a:spcAft>
                        <a:buFontTx/>
                        <a:buBlip>
                          <a:blip r:embed="rId3"/>
                        </a:buBlip>
                      </a:pPr>
                      <a:endParaRPr lang="en-GB" sz="800" dirty="0" smtClean="0">
                        <a:effectLst/>
                        <a:latin typeface="Calibri" pitchFamily="34" charset="0"/>
                        <a:ea typeface="Times New Roman"/>
                        <a:cs typeface="Calibri" pitchFamily="34" charset="0"/>
                      </a:endParaRPr>
                    </a:p>
                    <a:p>
                      <a:pPr lvl="0"/>
                      <a:r>
                        <a:rPr kumimoji="0" lang="en-GB" sz="1600" kern="1200" dirty="0" smtClean="0">
                          <a:solidFill>
                            <a:schemeClr val="tx1"/>
                          </a:solidFill>
                          <a:effectLst/>
                          <a:latin typeface="+mj-lt"/>
                          <a:ea typeface="+mn-ea"/>
                          <a:cs typeface="+mn-cs"/>
                        </a:rPr>
                        <a:t>Think about what a company hopes</a:t>
                      </a:r>
                      <a:r>
                        <a:rPr kumimoji="0" lang="en-GB" sz="1600" kern="1200" baseline="0" dirty="0" smtClean="0">
                          <a:solidFill>
                            <a:schemeClr val="tx1"/>
                          </a:solidFill>
                          <a:effectLst/>
                          <a:latin typeface="+mj-lt"/>
                          <a:ea typeface="+mn-ea"/>
                          <a:cs typeface="+mn-cs"/>
                        </a:rPr>
                        <a:t> to achieve</a:t>
                      </a:r>
                      <a:endParaRPr kumimoji="0" lang="en-GB" sz="1600"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Less than 350kb</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Saved as a JPG file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1024 pixels wide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Not tall to avoid scrolling</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Contains images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Has the logo</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Good resolution</a:t>
                      </a:r>
                      <a:endParaRPr lang="en-GB" sz="1600" baseline="0" dirty="0">
                        <a:solidFill>
                          <a:schemeClr val="tx1"/>
                        </a:solidFill>
                        <a:effectLst/>
                        <a:latin typeface="+mj-lt"/>
                        <a:ea typeface="Times New Roma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88488"/>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sz="1600" b="1" dirty="0" smtClean="0">
                <a:latin typeface="Calibri" pitchFamily="34" charset="0"/>
                <a:ea typeface="Calibri" pitchFamily="34" charset="0"/>
                <a:cs typeface="Calibri" pitchFamily="34" charset="0"/>
              </a:rPr>
              <a:t>Task 1</a:t>
            </a:r>
            <a:r>
              <a:rPr lang="en-US" sz="1600" b="1" dirty="0">
                <a:latin typeface="Calibri" pitchFamily="34" charset="0"/>
                <a:ea typeface="Calibri" pitchFamily="34" charset="0"/>
                <a:cs typeface="Calibri" pitchFamily="34" charset="0"/>
              </a:rPr>
              <a:t>:</a:t>
            </a:r>
            <a:r>
              <a:rPr lang="en-US" sz="1600" dirty="0">
                <a:latin typeface="Calibri" pitchFamily="34" charset="0"/>
                <a:ea typeface="Calibri" pitchFamily="34" charset="0"/>
                <a:cs typeface="Calibri" pitchFamily="34" charset="0"/>
              </a:rPr>
              <a:t> </a:t>
            </a:r>
            <a:r>
              <a:rPr lang="en-GB" sz="1600" dirty="0">
                <a:latin typeface="Calibri" pitchFamily="34" charset="0"/>
              </a:rPr>
              <a:t>Be able to </a:t>
            </a:r>
            <a:r>
              <a:rPr lang="en-GB" sz="1600" dirty="0" smtClean="0"/>
              <a:t>Make the Banner for your Website</a:t>
            </a:r>
            <a:endParaRPr lang="en-ZA" sz="1600" dirty="0">
              <a:latin typeface="Calibri" pitchFamily="34" charset="0"/>
              <a:ea typeface="Calibri" pitchFamily="34" charset="0"/>
              <a:cs typeface="Calibri" pitchFamily="34" charset="0"/>
            </a:endParaRPr>
          </a:p>
        </p:txBody>
      </p:sp>
      <p:sp>
        <p:nvSpPr>
          <p:cNvPr id="34" name="Rectangle 33"/>
          <p:cNvSpPr/>
          <p:nvPr/>
        </p:nvSpPr>
        <p:spPr>
          <a:xfrm>
            <a:off x="323528" y="1628800"/>
            <a:ext cx="6192688" cy="2062103"/>
          </a:xfrm>
          <a:prstGeom prst="rect">
            <a:avLst/>
          </a:prstGeom>
        </p:spPr>
        <p:txBody>
          <a:bodyPr wrap="square">
            <a:spAutoFit/>
          </a:bodyPr>
          <a:lstStyle/>
          <a:p>
            <a:r>
              <a:rPr lang="en-GB" sz="1600" dirty="0" smtClean="0"/>
              <a:t>There are only three rules of the Banner:</a:t>
            </a:r>
          </a:p>
          <a:p>
            <a:pPr marL="342900" indent="-342900">
              <a:buFont typeface="+mj-lt"/>
              <a:buAutoNum type="arabicPeriod"/>
            </a:pPr>
            <a:r>
              <a:rPr lang="en-GB" sz="1600" dirty="0" smtClean="0">
                <a:latin typeface="Calibri" pitchFamily="34" charset="0"/>
                <a:cs typeface="Calibri" pitchFamily="34" charset="0"/>
              </a:rPr>
              <a:t>It must bee the width of the page therefor it needs to be set at 1024  pixels wide</a:t>
            </a:r>
          </a:p>
          <a:p>
            <a:pPr marL="342900" indent="-342900">
              <a:buFont typeface="+mj-lt"/>
              <a:buAutoNum type="arabicPeriod"/>
            </a:pPr>
            <a:r>
              <a:rPr lang="en-GB" sz="1600" dirty="0" smtClean="0">
                <a:latin typeface="Calibri" pitchFamily="34" charset="0"/>
                <a:cs typeface="Calibri" pitchFamily="34" charset="0"/>
              </a:rPr>
              <a:t>It needs to be less than 350kb</a:t>
            </a:r>
          </a:p>
          <a:p>
            <a:pPr marL="342900" indent="-342900">
              <a:buFont typeface="+mj-lt"/>
              <a:buAutoNum type="arabicPeriod"/>
            </a:pPr>
            <a:r>
              <a:rPr lang="en-GB" sz="1600" dirty="0" smtClean="0">
                <a:latin typeface="Calibri" pitchFamily="34" charset="0"/>
                <a:cs typeface="Calibri" pitchFamily="34" charset="0"/>
              </a:rPr>
              <a:t>It needs to have the Logo on it so that it can have a hotspot on it</a:t>
            </a:r>
          </a:p>
          <a:p>
            <a:pPr marL="342900" indent="-342900">
              <a:buFont typeface="+mj-lt"/>
              <a:buAutoNum type="arabicPeriod"/>
            </a:pPr>
            <a:r>
              <a:rPr lang="en-GB" sz="1600" dirty="0" smtClean="0">
                <a:latin typeface="Calibri" pitchFamily="34" charset="0"/>
                <a:cs typeface="Calibri" pitchFamily="34" charset="0"/>
              </a:rPr>
              <a:t>It needs to be saved in a JPG format that will go into Dreamweaver.</a:t>
            </a:r>
          </a:p>
          <a:p>
            <a:pPr marL="342900" indent="-342900">
              <a:buFont typeface="+mj-lt"/>
              <a:buAutoNum type="arabicPeriod"/>
            </a:pPr>
            <a:r>
              <a:rPr lang="en-GB" sz="1600" dirty="0" smtClean="0">
                <a:latin typeface="Calibri" pitchFamily="34" charset="0"/>
                <a:cs typeface="Calibri" pitchFamily="34" charset="0"/>
              </a:rPr>
              <a:t>It needs to be interesting but you should set yourself the task of making it and saving it in less than 10 minutes.</a:t>
            </a:r>
          </a:p>
        </p:txBody>
      </p:sp>
      <p:graphicFrame>
        <p:nvGraphicFramePr>
          <p:cNvPr id="50" name="Table 49"/>
          <p:cNvGraphicFramePr>
            <a:graphicFrameLocks noGrp="1"/>
          </p:cNvGraphicFramePr>
          <p:nvPr>
            <p:extLst>
              <p:ext uri="{D42A27DB-BD31-4B8C-83A1-F6EECF244321}">
                <p14:modId xmlns:p14="http://schemas.microsoft.com/office/powerpoint/2010/main" val="675503627"/>
              </p:ext>
            </p:extLst>
          </p:nvPr>
        </p:nvGraphicFramePr>
        <p:xfrm>
          <a:off x="323850" y="3690903"/>
          <a:ext cx="1800200" cy="2734015"/>
        </p:xfrm>
        <a:graphic>
          <a:graphicData uri="http://schemas.openxmlformats.org/drawingml/2006/table">
            <a:tbl>
              <a:tblPr firstRow="1" bandRow="1">
                <a:tableStyleId>{2D5ABB26-0587-4C30-8999-92F81FD0307C}</a:tableStyleId>
              </a:tblPr>
              <a:tblGrid>
                <a:gridCol w="1800200"/>
              </a:tblGrid>
              <a:tr h="273401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1</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500" kern="1200" dirty="0" smtClean="0">
                        <a:solidFill>
                          <a:schemeClr val="tx1"/>
                        </a:solidFill>
                        <a:latin typeface="Calibri" pitchFamily="34" charset="0"/>
                        <a:ea typeface="+mn-ea"/>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kern="1200" dirty="0" smtClean="0">
                          <a:solidFill>
                            <a:schemeClr val="tx1"/>
                          </a:solidFill>
                          <a:latin typeface="Calibri" pitchFamily="34" charset="0"/>
                          <a:ea typeface="+mn-ea"/>
                          <a:cs typeface="Calibri" pitchFamily="34" charset="0"/>
                        </a:rPr>
                        <a:t>Go into fireworks, and start a new Fireworks</a:t>
                      </a:r>
                      <a:r>
                        <a:rPr kumimoji="0" lang="en-GB" sz="2000" kern="1200" baseline="0" dirty="0" smtClean="0">
                          <a:solidFill>
                            <a:schemeClr val="tx1"/>
                          </a:solidFill>
                          <a:latin typeface="Calibri" pitchFamily="34" charset="0"/>
                          <a:ea typeface="+mn-ea"/>
                          <a:cs typeface="Calibri" pitchFamily="34" charset="0"/>
                        </a:rPr>
                        <a:t> PNG document</a:t>
                      </a:r>
                      <a:endParaRPr kumimoji="0" lang="en-GB" sz="2000" kern="1200" dirty="0" smtClean="0">
                        <a:solidFill>
                          <a:schemeClr val="tx1"/>
                        </a:solidFill>
                        <a:latin typeface="Calibri" pitchFamily="34" charset="0"/>
                        <a:ea typeface="+mn-ea"/>
                        <a:cs typeface="Calibri" pitchFamily="34" charset="0"/>
                      </a:endParaRPr>
                    </a:p>
                  </a:txBody>
                  <a:tcPr>
                    <a:noFill/>
                  </a:tcPr>
                </a:tc>
              </a:tr>
            </a:tbl>
          </a:graphicData>
        </a:graphic>
      </p:graphicFrame>
      <p:pic>
        <p:nvPicPr>
          <p:cNvPr id="9" name="Picture 8"/>
          <p:cNvPicPr/>
          <p:nvPr/>
        </p:nvPicPr>
        <p:blipFill rotWithShape="1">
          <a:blip r:embed="rId5" cstate="screen"/>
          <a:srcRect l="19590" t="17244" r="34062" b="27198"/>
          <a:stretch/>
        </p:blipFill>
        <p:spPr bwMode="auto">
          <a:xfrm>
            <a:off x="2340557" y="3690904"/>
            <a:ext cx="4391683" cy="2867552"/>
          </a:xfrm>
          <a:prstGeom prst="rect">
            <a:avLst/>
          </a:prstGeom>
          <a:ln>
            <a:noFill/>
          </a:ln>
          <a:effectLst>
            <a:outerShdw blurRad="292100" dist="139700" dir="2700000" algn="tl" rotWithShape="0">
              <a:srgbClr val="333333">
                <a:alpha val="65000"/>
              </a:srgbClr>
            </a:outerShdw>
          </a:effectLst>
        </p:spPr>
      </p:pic>
      <p:cxnSp>
        <p:nvCxnSpPr>
          <p:cNvPr id="3" name="Straight Arrow Connector 2"/>
          <p:cNvCxnSpPr/>
          <p:nvPr/>
        </p:nvCxnSpPr>
        <p:spPr>
          <a:xfrm flipV="1">
            <a:off x="1907704" y="4509121"/>
            <a:ext cx="2520682" cy="144015"/>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 name="Action Button: Back or Previous 1">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ction Button: Forward or Next 4">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51889657"/>
      </p:ext>
    </p:extLst>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205053" cy="625434"/>
          </a:xfrm>
        </p:spPr>
        <p:txBody>
          <a:bodyPr>
            <a:normAutofit fontScale="90000"/>
          </a:bodyPr>
          <a:lstStyle/>
          <a:p>
            <a:r>
              <a:rPr lang="en-GB" sz="2800" dirty="0" smtClean="0"/>
              <a:t>2 - Assignment </a:t>
            </a:r>
            <a:r>
              <a:rPr lang="en-GB" sz="2800" dirty="0"/>
              <a:t>Walkthrough </a:t>
            </a:r>
            <a:r>
              <a:rPr lang="en-GB" sz="2800" dirty="0" smtClean="0"/>
              <a:t>Guide – Making a Table</a:t>
            </a:r>
            <a:endParaRPr lang="en-GB" sz="28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2250783155"/>
              </p:ext>
            </p:extLst>
          </p:nvPr>
        </p:nvGraphicFramePr>
        <p:xfrm>
          <a:off x="6872039" y="1700808"/>
          <a:ext cx="1948432" cy="4510382"/>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5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lvl="0"/>
                      <a:endParaRPr kumimoji="0" lang="en-GB" sz="300" kern="1200" dirty="0" smtClean="0">
                        <a:solidFill>
                          <a:schemeClr val="tx1"/>
                        </a:solidFill>
                        <a:effectLst/>
                        <a:latin typeface="+mj-lt"/>
                        <a:ea typeface="+mn-ea"/>
                        <a:cs typeface="+mn-cs"/>
                      </a:endParaRPr>
                    </a:p>
                    <a:p>
                      <a:pPr lvl="0"/>
                      <a:r>
                        <a:rPr kumimoji="0" lang="en-GB" sz="1500" kern="1200" dirty="0" smtClean="0">
                          <a:solidFill>
                            <a:schemeClr val="tx1"/>
                          </a:solidFill>
                          <a:effectLst/>
                          <a:latin typeface="+mj-lt"/>
                          <a:ea typeface="+mn-ea"/>
                          <a:cs typeface="+mn-cs"/>
                        </a:rPr>
                        <a:t>Having Alt Tags</a:t>
                      </a:r>
                      <a:r>
                        <a:rPr kumimoji="0" lang="en-GB" sz="1500" kern="1200" baseline="0" dirty="0" smtClean="0">
                          <a:solidFill>
                            <a:schemeClr val="tx1"/>
                          </a:solidFill>
                          <a:effectLst/>
                          <a:latin typeface="+mj-lt"/>
                          <a:ea typeface="+mn-ea"/>
                          <a:cs typeface="+mn-cs"/>
                        </a:rPr>
                        <a:t> improves Accessibility.</a:t>
                      </a:r>
                      <a:endParaRPr kumimoji="0" lang="en-GB" sz="1500"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dirty="0" smtClean="0">
                          <a:solidFill>
                            <a:schemeClr val="tx1"/>
                          </a:solidFill>
                          <a:effectLst/>
                          <a:latin typeface="+mj-lt"/>
                          <a:ea typeface="+mn-ea"/>
                          <a:cs typeface="+mn-cs"/>
                        </a:rPr>
                        <a:t>Appropriate</a:t>
                      </a:r>
                      <a:r>
                        <a:rPr kumimoji="0" lang="en-GB" sz="1500" kern="1200" baseline="0" dirty="0" smtClean="0">
                          <a:solidFill>
                            <a:schemeClr val="tx1"/>
                          </a:solidFill>
                          <a:effectLst/>
                          <a:latin typeface="+mj-lt"/>
                          <a:ea typeface="+mn-ea"/>
                          <a:cs typeface="+mn-cs"/>
                        </a:rPr>
                        <a:t> naming</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baseline="0" dirty="0" smtClean="0">
                          <a:solidFill>
                            <a:schemeClr val="tx1"/>
                          </a:solidFill>
                          <a:effectLst/>
                          <a:latin typeface="+mj-lt"/>
                          <a:ea typeface="+mn-ea"/>
                          <a:cs typeface="+mn-cs"/>
                        </a:rPr>
                        <a:t>Do not stretch the Banner</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baseline="0" dirty="0" smtClean="0">
                          <a:solidFill>
                            <a:schemeClr val="tx1"/>
                          </a:solidFill>
                          <a:effectLst/>
                          <a:latin typeface="+mj-lt"/>
                          <a:ea typeface="+mn-ea"/>
                          <a:cs typeface="+mn-cs"/>
                        </a:rPr>
                        <a:t>Make it as wide as the table but not bigger</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baseline="0" dirty="0" smtClean="0">
                          <a:solidFill>
                            <a:schemeClr val="tx1"/>
                          </a:solidFill>
                          <a:effectLst/>
                          <a:latin typeface="+mj-lt"/>
                          <a:ea typeface="+mn-ea"/>
                          <a:cs typeface="+mn-cs"/>
                        </a:rPr>
                        <a:t>If it takes up too much space at the end and the page scrolls down, then shrink the height.</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sz="1600" b="1" dirty="0">
                <a:latin typeface="Calibri" pitchFamily="34" charset="0"/>
                <a:ea typeface="Calibri" pitchFamily="34" charset="0"/>
                <a:cs typeface="Calibri" pitchFamily="34" charset="0"/>
              </a:rPr>
              <a:t>Task 2:</a:t>
            </a:r>
            <a:r>
              <a:rPr lang="en-US" sz="1600" dirty="0">
                <a:latin typeface="Calibri" pitchFamily="34" charset="0"/>
                <a:ea typeface="Calibri" pitchFamily="34" charset="0"/>
                <a:cs typeface="Calibri" pitchFamily="34" charset="0"/>
              </a:rPr>
              <a:t> </a:t>
            </a:r>
            <a:r>
              <a:rPr lang="en-GB" sz="1600" dirty="0">
                <a:latin typeface="Calibri" pitchFamily="34" charset="0"/>
              </a:rPr>
              <a:t>Be able to Create a Table for the Content of your Website</a:t>
            </a:r>
            <a:endParaRPr lang="en-ZA" sz="1600"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3833140262"/>
              </p:ext>
            </p:extLst>
          </p:nvPr>
        </p:nvGraphicFramePr>
        <p:xfrm>
          <a:off x="337568" y="1700808"/>
          <a:ext cx="3010296" cy="4892040"/>
        </p:xfrm>
        <a:graphic>
          <a:graphicData uri="http://schemas.openxmlformats.org/drawingml/2006/table">
            <a:tbl>
              <a:tblPr firstRow="1" bandRow="1">
                <a:tableStyleId>{2D5ABB26-0587-4C30-8999-92F81FD0307C}</a:tableStyleId>
              </a:tblPr>
              <a:tblGrid>
                <a:gridCol w="3010296"/>
              </a:tblGrid>
              <a:tr h="48245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07 – Adjusting the size of Images</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500" kern="1200" dirty="0" smtClean="0">
                        <a:solidFill>
                          <a:schemeClr val="tx1"/>
                        </a:solidFill>
                        <a:latin typeface="Calibri" pitchFamily="34" charset="0"/>
                        <a:ea typeface="+mn-ea"/>
                        <a:cs typeface="Calibri" pitchFamily="34" charset="0"/>
                      </a:endParaRPr>
                    </a:p>
                    <a:p>
                      <a:r>
                        <a:rPr kumimoji="0" lang="en-GB" sz="1800" kern="1200" baseline="0" dirty="0" smtClean="0">
                          <a:solidFill>
                            <a:schemeClr val="tx1"/>
                          </a:solidFill>
                          <a:effectLst/>
                          <a:latin typeface="+mn-lt"/>
                          <a:ea typeface="+mn-ea"/>
                          <a:cs typeface="+mn-cs"/>
                        </a:rPr>
                        <a:t>When you have selected the </a:t>
                      </a:r>
                      <a:r>
                        <a:rPr kumimoji="0" lang="en-GB" sz="1800" b="1" kern="1200" baseline="0" dirty="0" smtClean="0">
                          <a:solidFill>
                            <a:schemeClr val="tx1"/>
                          </a:solidFill>
                          <a:effectLst/>
                          <a:latin typeface="+mn-lt"/>
                          <a:ea typeface="+mn-ea"/>
                          <a:cs typeface="+mn-cs"/>
                        </a:rPr>
                        <a:t>Image</a:t>
                      </a:r>
                      <a:r>
                        <a:rPr kumimoji="0" lang="en-GB" sz="1800" kern="1200" baseline="0" dirty="0" smtClean="0">
                          <a:solidFill>
                            <a:schemeClr val="tx1"/>
                          </a:solidFill>
                          <a:effectLst/>
                          <a:latin typeface="+mn-lt"/>
                          <a:ea typeface="+mn-ea"/>
                          <a:cs typeface="+mn-cs"/>
                        </a:rPr>
                        <a:t> a box will appear, write the </a:t>
                      </a:r>
                      <a:r>
                        <a:rPr kumimoji="0" lang="en-GB" sz="1800" b="1" kern="1200" baseline="0" dirty="0" smtClean="0">
                          <a:solidFill>
                            <a:schemeClr val="tx1"/>
                          </a:solidFill>
                          <a:effectLst/>
                          <a:latin typeface="+mn-lt"/>
                          <a:ea typeface="+mn-ea"/>
                          <a:cs typeface="+mn-cs"/>
                        </a:rPr>
                        <a:t>Name</a:t>
                      </a:r>
                      <a:r>
                        <a:rPr kumimoji="0" lang="en-GB" sz="1800" kern="1200" baseline="0" dirty="0" smtClean="0">
                          <a:solidFill>
                            <a:schemeClr val="tx1"/>
                          </a:solidFill>
                          <a:effectLst/>
                          <a:latin typeface="+mn-lt"/>
                          <a:ea typeface="+mn-ea"/>
                          <a:cs typeface="+mn-cs"/>
                        </a:rPr>
                        <a:t> of the company in there.</a:t>
                      </a:r>
                      <a:endParaRPr kumimoji="0" lang="en-GB" sz="1800" b="1" kern="1200" baseline="0" dirty="0" smtClean="0">
                        <a:solidFill>
                          <a:schemeClr val="tx1"/>
                        </a:solidFill>
                        <a:effectLst/>
                        <a:latin typeface="+mn-lt"/>
                        <a:ea typeface="+mn-ea"/>
                        <a:cs typeface="+mn-cs"/>
                      </a:endParaRPr>
                    </a:p>
                    <a:p>
                      <a:r>
                        <a:rPr kumimoji="0" lang="en-GB" sz="1800" b="0" kern="1200" baseline="0" dirty="0" smtClean="0">
                          <a:solidFill>
                            <a:schemeClr val="tx1"/>
                          </a:solidFill>
                          <a:effectLst/>
                          <a:latin typeface="+mn-lt"/>
                          <a:ea typeface="+mn-ea"/>
                          <a:cs typeface="+mn-cs"/>
                        </a:rPr>
                        <a:t>When the image is in the box, it should look like this. We need to make it fill the area</a:t>
                      </a:r>
                    </a:p>
                    <a:p>
                      <a:r>
                        <a:rPr kumimoji="0" lang="en-GB" sz="1800" b="0" kern="1200" baseline="0" dirty="0" smtClean="0">
                          <a:solidFill>
                            <a:schemeClr val="tx1"/>
                          </a:solidFill>
                          <a:effectLst/>
                          <a:latin typeface="+mn-lt"/>
                          <a:ea typeface="+mn-ea"/>
                          <a:cs typeface="+mn-cs"/>
                        </a:rPr>
                        <a:t>Click on it once and drag the </a:t>
                      </a:r>
                      <a:r>
                        <a:rPr kumimoji="0" lang="en-GB" sz="1800" b="1" kern="1200" baseline="0" dirty="0" smtClean="0">
                          <a:solidFill>
                            <a:schemeClr val="tx1"/>
                          </a:solidFill>
                          <a:effectLst/>
                          <a:latin typeface="+mn-lt"/>
                          <a:ea typeface="+mn-ea"/>
                          <a:cs typeface="+mn-cs"/>
                        </a:rPr>
                        <a:t>black square </a:t>
                      </a:r>
                      <a:r>
                        <a:rPr kumimoji="0" lang="en-GB" sz="1800" b="0" kern="1200" baseline="0" dirty="0" smtClean="0">
                          <a:solidFill>
                            <a:schemeClr val="tx1"/>
                          </a:solidFill>
                          <a:effectLst/>
                          <a:latin typeface="+mn-lt"/>
                          <a:ea typeface="+mn-ea"/>
                          <a:cs typeface="+mn-cs"/>
                        </a:rPr>
                        <a:t>on the </a:t>
                      </a:r>
                      <a:r>
                        <a:rPr kumimoji="0" lang="en-GB" sz="1800" b="1" kern="1200" baseline="0" dirty="0" smtClean="0">
                          <a:solidFill>
                            <a:schemeClr val="tx1"/>
                          </a:solidFill>
                          <a:effectLst/>
                          <a:latin typeface="+mn-lt"/>
                          <a:ea typeface="+mn-ea"/>
                          <a:cs typeface="+mn-cs"/>
                        </a:rPr>
                        <a:t>bottom right corner </a:t>
                      </a:r>
                      <a:r>
                        <a:rPr kumimoji="0" lang="en-GB" sz="1800" b="0" kern="1200" baseline="0" dirty="0" smtClean="0">
                          <a:solidFill>
                            <a:schemeClr val="tx1"/>
                          </a:solidFill>
                          <a:effectLst/>
                          <a:latin typeface="+mn-lt"/>
                          <a:ea typeface="+mn-ea"/>
                          <a:cs typeface="+mn-cs"/>
                        </a:rPr>
                        <a:t>to make the image larger, hold down the </a:t>
                      </a:r>
                      <a:r>
                        <a:rPr kumimoji="0" lang="en-GB" sz="1800" b="1" kern="1200" baseline="0" dirty="0" smtClean="0">
                          <a:solidFill>
                            <a:schemeClr val="tx1"/>
                          </a:solidFill>
                          <a:effectLst/>
                          <a:latin typeface="+mn-lt"/>
                          <a:ea typeface="+mn-ea"/>
                          <a:cs typeface="+mn-cs"/>
                        </a:rPr>
                        <a:t>Shift Key  </a:t>
                      </a:r>
                      <a:r>
                        <a:rPr kumimoji="0" lang="en-GB" sz="1800" b="0" kern="1200" baseline="0" dirty="0" smtClean="0">
                          <a:solidFill>
                            <a:schemeClr val="tx1"/>
                          </a:solidFill>
                          <a:effectLst/>
                          <a:latin typeface="+mn-lt"/>
                          <a:ea typeface="+mn-ea"/>
                          <a:cs typeface="+mn-cs"/>
                        </a:rPr>
                        <a:t>and make the banner bigger but not too big.</a:t>
                      </a:r>
                      <a:endParaRPr kumimoji="0" lang="en-GB" sz="1800" b="1" kern="1200" baseline="0" dirty="0" smtClean="0">
                        <a:solidFill>
                          <a:schemeClr val="tx1"/>
                        </a:solidFill>
                        <a:effectLst/>
                        <a:latin typeface="+mn-lt"/>
                        <a:ea typeface="+mn-ea"/>
                        <a:cs typeface="+mn-cs"/>
                      </a:endParaRPr>
                    </a:p>
                  </a:txBody>
                  <a:tcPr>
                    <a:noFill/>
                  </a:tcPr>
                </a:tc>
              </a:tr>
            </a:tbl>
          </a:graphicData>
        </a:graphic>
      </p:graphicFrame>
      <p:sp>
        <p:nvSpPr>
          <p:cNvPr id="24" name="Action Button: Back or Previous 23">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5607" y="1716480"/>
            <a:ext cx="3173554" cy="14437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311" r="22882" b="67378"/>
          <a:stretch/>
        </p:blipFill>
        <p:spPr bwMode="auto">
          <a:xfrm>
            <a:off x="3565607" y="3356992"/>
            <a:ext cx="3173554" cy="7763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Straight Arrow Connector 17"/>
          <p:cNvCxnSpPr/>
          <p:nvPr/>
        </p:nvCxnSpPr>
        <p:spPr>
          <a:xfrm flipV="1">
            <a:off x="3003899" y="2121864"/>
            <a:ext cx="1288106" cy="898342"/>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163517" y="2121864"/>
            <a:ext cx="2992659" cy="1230415"/>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4100"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49265" t="19480" r="23367" b="67869"/>
          <a:stretch/>
        </p:blipFill>
        <p:spPr bwMode="auto">
          <a:xfrm>
            <a:off x="3565607" y="4332420"/>
            <a:ext cx="3173554" cy="8247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3" name="Straight Arrow Connector 32"/>
          <p:cNvCxnSpPr/>
          <p:nvPr/>
        </p:nvCxnSpPr>
        <p:spPr>
          <a:xfrm flipV="1">
            <a:off x="3163517" y="4955933"/>
            <a:ext cx="1988867" cy="374805"/>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4101" name="Picture 5"/>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22882" b="61729"/>
          <a:stretch/>
        </p:blipFill>
        <p:spPr bwMode="auto">
          <a:xfrm>
            <a:off x="3565607" y="5301208"/>
            <a:ext cx="3173554" cy="8854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5" name="Straight Arrow Connector 34"/>
          <p:cNvCxnSpPr/>
          <p:nvPr/>
        </p:nvCxnSpPr>
        <p:spPr>
          <a:xfrm flipV="1">
            <a:off x="3003899" y="5934515"/>
            <a:ext cx="644053" cy="374806"/>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3007899" y="5997135"/>
            <a:ext cx="3580325" cy="37909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3138523" y="3877381"/>
            <a:ext cx="1019427" cy="58866"/>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260858"/>
      </p:ext>
    </p:extLst>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416824" cy="625434"/>
          </a:xfrm>
        </p:spPr>
        <p:txBody>
          <a:bodyPr>
            <a:noAutofit/>
          </a:bodyPr>
          <a:lstStyle/>
          <a:p>
            <a:r>
              <a:rPr lang="en-GB" sz="2400" dirty="0" smtClean="0"/>
              <a:t>3 - Assignment </a:t>
            </a:r>
            <a:r>
              <a:rPr lang="en-GB" sz="2400" dirty="0"/>
              <a:t>Walkthrough </a:t>
            </a:r>
            <a:r>
              <a:rPr lang="en-GB" sz="2400" dirty="0" smtClean="0"/>
              <a:t>Guide – Creating a CSS Style</a:t>
            </a:r>
            <a:endParaRPr lang="en-GB" sz="24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2855323825"/>
              </p:ext>
            </p:extLst>
          </p:nvPr>
        </p:nvGraphicFramePr>
        <p:xfrm>
          <a:off x="6872039" y="1700808"/>
          <a:ext cx="1948432" cy="4392488"/>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lvl="0"/>
                      <a:r>
                        <a:rPr kumimoji="0" lang="en-GB" sz="1600" kern="1200" dirty="0" smtClean="0">
                          <a:solidFill>
                            <a:schemeClr val="tx1"/>
                          </a:solidFill>
                          <a:effectLst/>
                          <a:latin typeface="+mj-lt"/>
                          <a:ea typeface="+mn-ea"/>
                          <a:cs typeface="+mn-cs"/>
                        </a:rPr>
                        <a:t>CSS Styles shortcut adding things that are repeated</a:t>
                      </a:r>
                      <a:r>
                        <a:rPr kumimoji="0" lang="en-GB" sz="1600" kern="1200" baseline="0" dirty="0" smtClean="0">
                          <a:solidFill>
                            <a:schemeClr val="tx1"/>
                          </a:solidFill>
                          <a:effectLst/>
                          <a:latin typeface="+mj-lt"/>
                          <a:ea typeface="+mn-ea"/>
                          <a:cs typeface="+mn-cs"/>
                        </a:rPr>
                        <a:t> within your Pages</a:t>
                      </a:r>
                      <a:endParaRPr kumimoji="0" lang="en-GB" sz="1600"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Set the standard Font, Size and Colour</a:t>
                      </a:r>
                      <a:endParaRPr kumimoji="0" lang="en-GB" sz="1600" kern="1200" baseline="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Set the Background Colour for all pages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Set the location of elements and buttons.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sz="1600" b="1" dirty="0">
                <a:latin typeface="Calibri" pitchFamily="34" charset="0"/>
                <a:ea typeface="Calibri" pitchFamily="34" charset="0"/>
                <a:cs typeface="Calibri" pitchFamily="34" charset="0"/>
              </a:rPr>
              <a:t>Task </a:t>
            </a:r>
            <a:r>
              <a:rPr lang="en-US" sz="1600" b="1" dirty="0" smtClean="0">
                <a:latin typeface="Calibri" pitchFamily="34" charset="0"/>
                <a:ea typeface="Calibri" pitchFamily="34" charset="0"/>
                <a:cs typeface="Calibri" pitchFamily="34" charset="0"/>
              </a:rPr>
              <a:t>3:</a:t>
            </a:r>
            <a:r>
              <a:rPr lang="en-US" sz="1600" dirty="0" smtClean="0">
                <a:latin typeface="Calibri" pitchFamily="34" charset="0"/>
                <a:ea typeface="Calibri" pitchFamily="34" charset="0"/>
                <a:cs typeface="Calibri" pitchFamily="34" charset="0"/>
              </a:rPr>
              <a:t> </a:t>
            </a:r>
            <a:r>
              <a:rPr lang="en-GB" sz="1600" dirty="0">
                <a:latin typeface="Calibri" pitchFamily="34" charset="0"/>
              </a:rPr>
              <a:t>Be able to Create a </a:t>
            </a:r>
            <a:r>
              <a:rPr lang="en-GB" sz="1600" dirty="0" smtClean="0">
                <a:latin typeface="Calibri" pitchFamily="34" charset="0"/>
              </a:rPr>
              <a:t>CSS Style</a:t>
            </a:r>
            <a:endParaRPr lang="en-ZA" sz="1600"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1857225673"/>
              </p:ext>
            </p:extLst>
          </p:nvPr>
        </p:nvGraphicFramePr>
        <p:xfrm>
          <a:off x="337568" y="1700808"/>
          <a:ext cx="3010296" cy="4824536"/>
        </p:xfrm>
        <a:graphic>
          <a:graphicData uri="http://schemas.openxmlformats.org/drawingml/2006/table">
            <a:tbl>
              <a:tblPr firstRow="1" bandRow="1">
                <a:tableStyleId>{2D5ABB26-0587-4C30-8999-92F81FD0307C}</a:tableStyleId>
              </a:tblPr>
              <a:tblGrid>
                <a:gridCol w="3010296"/>
              </a:tblGrid>
              <a:tr h="48245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01 – Creating a CSS Style</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500" kern="1200" dirty="0" smtClean="0">
                        <a:solidFill>
                          <a:schemeClr val="tx1"/>
                        </a:solidFill>
                        <a:latin typeface="Calibri" pitchFamily="34" charset="0"/>
                        <a:ea typeface="+mn-ea"/>
                        <a:cs typeface="Calibri" pitchFamily="34" charset="0"/>
                      </a:endParaRPr>
                    </a:p>
                    <a:p>
                      <a:r>
                        <a:rPr kumimoji="0" lang="en-GB" sz="1800" b="0" kern="1200" baseline="0" dirty="0" smtClean="0">
                          <a:solidFill>
                            <a:schemeClr val="tx1"/>
                          </a:solidFill>
                          <a:effectLst/>
                          <a:latin typeface="+mn-lt"/>
                          <a:ea typeface="+mn-ea"/>
                          <a:cs typeface="+mn-cs"/>
                        </a:rPr>
                        <a:t>The first stage of making a CSS is to start Dreamweaver and choose CSS form the central column.</a:t>
                      </a:r>
                    </a:p>
                    <a:p>
                      <a:endParaRPr kumimoji="0" lang="en-GB" sz="1050" b="0" kern="1200" baseline="0" dirty="0" smtClean="0">
                        <a:solidFill>
                          <a:schemeClr val="tx1"/>
                        </a:solidFill>
                        <a:effectLst/>
                        <a:latin typeface="+mn-lt"/>
                        <a:ea typeface="+mn-ea"/>
                        <a:cs typeface="+mn-cs"/>
                      </a:endParaRPr>
                    </a:p>
                    <a:p>
                      <a:r>
                        <a:rPr kumimoji="0" lang="en-GB" sz="1800" b="0" kern="1200" baseline="0" dirty="0" smtClean="0">
                          <a:solidFill>
                            <a:schemeClr val="tx1"/>
                          </a:solidFill>
                          <a:effectLst/>
                          <a:latin typeface="+mn-lt"/>
                          <a:ea typeface="+mn-ea"/>
                          <a:cs typeface="+mn-cs"/>
                        </a:rPr>
                        <a:t>You will see a blank sheet with just some text, this is the HTML code for the Page.</a:t>
                      </a:r>
                    </a:p>
                    <a:p>
                      <a:endParaRPr kumimoji="0" lang="en-GB" sz="1050" b="0" kern="1200" baseline="0" dirty="0" smtClean="0">
                        <a:solidFill>
                          <a:schemeClr val="tx1"/>
                        </a:solidFill>
                        <a:effectLst/>
                        <a:latin typeface="+mn-lt"/>
                        <a:ea typeface="+mn-ea"/>
                        <a:cs typeface="+mn-cs"/>
                      </a:endParaRPr>
                    </a:p>
                    <a:p>
                      <a:r>
                        <a:rPr kumimoji="0" lang="en-GB" sz="1800" b="0" kern="1200" baseline="0" dirty="0" smtClean="0">
                          <a:solidFill>
                            <a:schemeClr val="tx1"/>
                          </a:solidFill>
                          <a:effectLst/>
                          <a:latin typeface="+mn-lt"/>
                          <a:ea typeface="+mn-ea"/>
                          <a:cs typeface="+mn-cs"/>
                        </a:rPr>
                        <a:t>Click on </a:t>
                      </a:r>
                      <a:r>
                        <a:rPr kumimoji="0" lang="en-GB" sz="1800" b="1" kern="1200" baseline="0" dirty="0" smtClean="0">
                          <a:solidFill>
                            <a:schemeClr val="tx1"/>
                          </a:solidFill>
                          <a:effectLst/>
                          <a:latin typeface="+mn-lt"/>
                          <a:ea typeface="+mn-ea"/>
                          <a:cs typeface="+mn-cs"/>
                        </a:rPr>
                        <a:t>Window</a:t>
                      </a:r>
                      <a:r>
                        <a:rPr kumimoji="0" lang="en-GB" sz="1800" b="0" kern="1200" baseline="0" dirty="0" smtClean="0">
                          <a:solidFill>
                            <a:schemeClr val="tx1"/>
                          </a:solidFill>
                          <a:effectLst/>
                          <a:latin typeface="+mn-lt"/>
                          <a:ea typeface="+mn-ea"/>
                          <a:cs typeface="+mn-cs"/>
                        </a:rPr>
                        <a:t> and select </a:t>
                      </a:r>
                      <a:r>
                        <a:rPr kumimoji="0" lang="en-GB" sz="1800" b="1" kern="1200" baseline="0" dirty="0" smtClean="0">
                          <a:solidFill>
                            <a:schemeClr val="tx1"/>
                          </a:solidFill>
                          <a:effectLst/>
                          <a:latin typeface="+mn-lt"/>
                          <a:ea typeface="+mn-ea"/>
                          <a:cs typeface="+mn-cs"/>
                        </a:rPr>
                        <a:t>CSS Styles </a:t>
                      </a:r>
                      <a:r>
                        <a:rPr kumimoji="0" lang="en-GB" sz="1800" b="0" kern="1200" baseline="0" dirty="0" smtClean="0">
                          <a:solidFill>
                            <a:schemeClr val="tx1"/>
                          </a:solidFill>
                          <a:effectLst/>
                          <a:latin typeface="+mn-lt"/>
                          <a:ea typeface="+mn-ea"/>
                          <a:cs typeface="+mn-cs"/>
                        </a:rPr>
                        <a:t>form the drop down list.</a:t>
                      </a:r>
                      <a:endParaRPr kumimoji="0" lang="en-GB" sz="1800" b="1" kern="1200" baseline="0" dirty="0" smtClean="0">
                        <a:solidFill>
                          <a:schemeClr val="tx1"/>
                        </a:solidFill>
                        <a:effectLst/>
                        <a:latin typeface="+mn-lt"/>
                        <a:ea typeface="+mn-ea"/>
                        <a:cs typeface="+mn-cs"/>
                      </a:endParaRPr>
                    </a:p>
                  </a:txBody>
                  <a:tcPr>
                    <a:noFill/>
                  </a:tcPr>
                </a:tc>
              </a:tr>
            </a:tbl>
          </a:graphicData>
        </a:graphic>
      </p:graphicFrame>
      <p:sp>
        <p:nvSpPr>
          <p:cNvPr id="27" name="Action Button: Forward or Next 26">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5419" t="8395" r="45876" b="50560"/>
          <a:stretch/>
        </p:blipFill>
        <p:spPr bwMode="auto">
          <a:xfrm>
            <a:off x="3507870" y="1722635"/>
            <a:ext cx="3224370" cy="19223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Straight Arrow Connector 19"/>
          <p:cNvCxnSpPr/>
          <p:nvPr/>
        </p:nvCxnSpPr>
        <p:spPr>
          <a:xfrm>
            <a:off x="2771800" y="3356992"/>
            <a:ext cx="2348255" cy="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5123"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r="62197" b="63293"/>
          <a:stretch/>
        </p:blipFill>
        <p:spPr bwMode="auto">
          <a:xfrm>
            <a:off x="3507870" y="3931793"/>
            <a:ext cx="3224370" cy="18734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8" name="Straight Arrow Connector 27"/>
          <p:cNvCxnSpPr/>
          <p:nvPr/>
        </p:nvCxnSpPr>
        <p:spPr>
          <a:xfrm flipV="1">
            <a:off x="2915816" y="4077072"/>
            <a:ext cx="3168352" cy="1197452"/>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2915816" y="4581128"/>
            <a:ext cx="2135044" cy="936104"/>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9648716"/>
      </p:ext>
    </p:extLst>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416824" cy="625434"/>
          </a:xfrm>
        </p:spPr>
        <p:txBody>
          <a:bodyPr>
            <a:noAutofit/>
          </a:bodyPr>
          <a:lstStyle/>
          <a:p>
            <a:r>
              <a:rPr lang="en-GB" sz="2400" dirty="0" smtClean="0"/>
              <a:t>3 - Assignment </a:t>
            </a:r>
            <a:r>
              <a:rPr lang="en-GB" sz="2400" dirty="0"/>
              <a:t>Walkthrough </a:t>
            </a:r>
            <a:r>
              <a:rPr lang="en-GB" sz="2400" dirty="0" smtClean="0"/>
              <a:t>Guide – Creating a CSS Style</a:t>
            </a:r>
            <a:endParaRPr lang="en-GB" sz="24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1265026579"/>
              </p:ext>
            </p:extLst>
          </p:nvPr>
        </p:nvGraphicFramePr>
        <p:xfrm>
          <a:off x="6872039" y="1700808"/>
          <a:ext cx="1948432" cy="4392488"/>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lvl="0"/>
                      <a:r>
                        <a:rPr kumimoji="0" lang="en-GB" sz="1600" kern="1200" dirty="0" smtClean="0">
                          <a:solidFill>
                            <a:schemeClr val="tx1"/>
                          </a:solidFill>
                          <a:effectLst/>
                          <a:latin typeface="+mj-lt"/>
                          <a:ea typeface="+mn-ea"/>
                          <a:cs typeface="+mn-cs"/>
                        </a:rPr>
                        <a:t>CSS Styles shortcut adding things that are repeated</a:t>
                      </a:r>
                      <a:r>
                        <a:rPr kumimoji="0" lang="en-GB" sz="1600" kern="1200" baseline="0" dirty="0" smtClean="0">
                          <a:solidFill>
                            <a:schemeClr val="tx1"/>
                          </a:solidFill>
                          <a:effectLst/>
                          <a:latin typeface="+mj-lt"/>
                          <a:ea typeface="+mn-ea"/>
                          <a:cs typeface="+mn-cs"/>
                        </a:rPr>
                        <a:t> within your Pages</a:t>
                      </a:r>
                      <a:endParaRPr kumimoji="0" lang="en-GB" sz="1600"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Set the standard Font, Size and Colour</a:t>
                      </a:r>
                      <a:endParaRPr kumimoji="0" lang="en-GB" sz="1600" kern="1200" baseline="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Set the Background Colour for all pages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Set the location of elements and buttons.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sz="1600" b="1" dirty="0">
                <a:latin typeface="Calibri" pitchFamily="34" charset="0"/>
                <a:ea typeface="Calibri" pitchFamily="34" charset="0"/>
                <a:cs typeface="Calibri" pitchFamily="34" charset="0"/>
              </a:rPr>
              <a:t>Task </a:t>
            </a:r>
            <a:r>
              <a:rPr lang="en-US" sz="1600" b="1" dirty="0" smtClean="0">
                <a:latin typeface="Calibri" pitchFamily="34" charset="0"/>
                <a:ea typeface="Calibri" pitchFamily="34" charset="0"/>
                <a:cs typeface="Calibri" pitchFamily="34" charset="0"/>
              </a:rPr>
              <a:t>3:</a:t>
            </a:r>
            <a:r>
              <a:rPr lang="en-US" sz="1600" dirty="0" smtClean="0">
                <a:latin typeface="Calibri" pitchFamily="34" charset="0"/>
                <a:ea typeface="Calibri" pitchFamily="34" charset="0"/>
                <a:cs typeface="Calibri" pitchFamily="34" charset="0"/>
              </a:rPr>
              <a:t> </a:t>
            </a:r>
            <a:r>
              <a:rPr lang="en-GB" sz="1600" dirty="0">
                <a:latin typeface="Calibri" pitchFamily="34" charset="0"/>
              </a:rPr>
              <a:t>Be able to Create a </a:t>
            </a:r>
            <a:r>
              <a:rPr lang="en-GB" sz="1600" dirty="0" smtClean="0">
                <a:latin typeface="Calibri" pitchFamily="34" charset="0"/>
              </a:rPr>
              <a:t>CSS Style</a:t>
            </a:r>
            <a:endParaRPr lang="en-ZA" sz="1600"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2217312826"/>
              </p:ext>
            </p:extLst>
          </p:nvPr>
        </p:nvGraphicFramePr>
        <p:xfrm>
          <a:off x="337568" y="1700808"/>
          <a:ext cx="3010296" cy="4824536"/>
        </p:xfrm>
        <a:graphic>
          <a:graphicData uri="http://schemas.openxmlformats.org/drawingml/2006/table">
            <a:tbl>
              <a:tblPr firstRow="1" bandRow="1">
                <a:tableStyleId>{2D5ABB26-0587-4C30-8999-92F81FD0307C}</a:tableStyleId>
              </a:tblPr>
              <a:tblGrid>
                <a:gridCol w="3010296"/>
              </a:tblGrid>
              <a:tr h="48245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02 – Creating a CSS Style</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500" kern="1200" dirty="0" smtClean="0">
                        <a:solidFill>
                          <a:schemeClr val="tx1"/>
                        </a:solidFill>
                        <a:latin typeface="Calibri" pitchFamily="34" charset="0"/>
                        <a:ea typeface="+mn-ea"/>
                        <a:cs typeface="Calibri" pitchFamily="34" charset="0"/>
                      </a:endParaRPr>
                    </a:p>
                    <a:p>
                      <a:r>
                        <a:rPr kumimoji="0" lang="en-GB" sz="1800" b="0" kern="1200" baseline="0" dirty="0" smtClean="0">
                          <a:solidFill>
                            <a:schemeClr val="tx1"/>
                          </a:solidFill>
                          <a:effectLst/>
                          <a:latin typeface="+mn-lt"/>
                          <a:ea typeface="+mn-ea"/>
                          <a:cs typeface="+mn-cs"/>
                        </a:rPr>
                        <a:t>A new tab will have appeared on the right hand side of the screen called CSS Styles. Double click on the </a:t>
                      </a:r>
                      <a:r>
                        <a:rPr kumimoji="0" lang="en-GB" sz="1800" b="1" kern="1200" baseline="0" dirty="0" smtClean="0">
                          <a:solidFill>
                            <a:schemeClr val="tx1"/>
                          </a:solidFill>
                          <a:effectLst/>
                          <a:latin typeface="+mn-lt"/>
                          <a:ea typeface="+mn-ea"/>
                          <a:cs typeface="+mn-cs"/>
                        </a:rPr>
                        <a:t>CSS STYLES  </a:t>
                      </a:r>
                      <a:r>
                        <a:rPr kumimoji="0" lang="en-GB" sz="1800" b="0" kern="1200" baseline="0" dirty="0" smtClean="0">
                          <a:solidFill>
                            <a:schemeClr val="tx1"/>
                          </a:solidFill>
                          <a:effectLst/>
                          <a:latin typeface="+mn-lt"/>
                          <a:ea typeface="+mn-ea"/>
                          <a:cs typeface="+mn-cs"/>
                        </a:rPr>
                        <a:t>Tab. It should then open up.</a:t>
                      </a:r>
                    </a:p>
                    <a:p>
                      <a:endParaRPr kumimoji="0" lang="en-GB" sz="1050" b="0" kern="1200" baseline="0" dirty="0" smtClean="0">
                        <a:solidFill>
                          <a:schemeClr val="tx1"/>
                        </a:solidFill>
                        <a:effectLst/>
                        <a:latin typeface="+mn-lt"/>
                        <a:ea typeface="+mn-ea"/>
                        <a:cs typeface="+mn-cs"/>
                      </a:endParaRPr>
                    </a:p>
                    <a:p>
                      <a:r>
                        <a:rPr kumimoji="0" lang="en-GB" sz="1800" b="0" kern="1200" baseline="0" dirty="0" smtClean="0">
                          <a:solidFill>
                            <a:schemeClr val="tx1"/>
                          </a:solidFill>
                          <a:effectLst/>
                          <a:latin typeface="+mn-lt"/>
                          <a:ea typeface="+mn-ea"/>
                          <a:cs typeface="+mn-cs"/>
                        </a:rPr>
                        <a:t>From this we will stay with the </a:t>
                      </a:r>
                      <a:r>
                        <a:rPr kumimoji="0" lang="en-GB" sz="1800" b="1" kern="1200" baseline="0" dirty="0" smtClean="0">
                          <a:solidFill>
                            <a:schemeClr val="tx1"/>
                          </a:solidFill>
                          <a:effectLst/>
                          <a:latin typeface="+mn-lt"/>
                          <a:ea typeface="+mn-ea"/>
                          <a:cs typeface="+mn-cs"/>
                        </a:rPr>
                        <a:t>ALL </a:t>
                      </a:r>
                      <a:r>
                        <a:rPr kumimoji="0" lang="en-GB" sz="1800" b="0" kern="1200" baseline="0" dirty="0" smtClean="0">
                          <a:solidFill>
                            <a:schemeClr val="tx1"/>
                          </a:solidFill>
                          <a:effectLst/>
                          <a:latin typeface="+mn-lt"/>
                          <a:ea typeface="+mn-ea"/>
                          <a:cs typeface="+mn-cs"/>
                        </a:rPr>
                        <a:t>selection and add in our styles.</a:t>
                      </a:r>
                    </a:p>
                    <a:p>
                      <a:r>
                        <a:rPr kumimoji="0" lang="en-GB" sz="1800" b="0" kern="1200" baseline="0" dirty="0" smtClean="0">
                          <a:solidFill>
                            <a:schemeClr val="tx1"/>
                          </a:solidFill>
                          <a:effectLst/>
                          <a:latin typeface="+mn-lt"/>
                          <a:ea typeface="+mn-ea"/>
                          <a:cs typeface="+mn-cs"/>
                        </a:rPr>
                        <a:t>You will se that no Styles are currently there.</a:t>
                      </a:r>
                    </a:p>
                    <a:p>
                      <a:endParaRPr kumimoji="0" lang="en-GB" sz="1100" b="0" kern="1200" baseline="0" dirty="0" smtClean="0">
                        <a:solidFill>
                          <a:schemeClr val="tx1"/>
                        </a:solidFill>
                        <a:effectLst/>
                        <a:latin typeface="+mn-lt"/>
                        <a:ea typeface="+mn-ea"/>
                        <a:cs typeface="+mn-cs"/>
                      </a:endParaRPr>
                    </a:p>
                  </a:txBody>
                  <a:tcPr>
                    <a:noFill/>
                  </a:tcPr>
                </a:tc>
              </a:tr>
            </a:tbl>
          </a:graphicData>
        </a:graphic>
      </p:graphicFrame>
      <p:sp>
        <p:nvSpPr>
          <p:cNvPr id="24" name="Action Button: Back or Previous 23">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on Button: Forward or Next 26">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4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80551" t="22794" r="-62" b="55834"/>
          <a:stretch/>
        </p:blipFill>
        <p:spPr bwMode="auto">
          <a:xfrm>
            <a:off x="3464090" y="1759979"/>
            <a:ext cx="3214346" cy="19795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Straight Arrow Connector 19"/>
          <p:cNvCxnSpPr/>
          <p:nvPr/>
        </p:nvCxnSpPr>
        <p:spPr>
          <a:xfrm flipV="1">
            <a:off x="3139383" y="2204864"/>
            <a:ext cx="712537" cy="76392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6149"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81712" t="28819" b="52276"/>
          <a:stretch/>
        </p:blipFill>
        <p:spPr bwMode="auto">
          <a:xfrm>
            <a:off x="3470076" y="4021397"/>
            <a:ext cx="3193436" cy="1855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Arrow Connector 16"/>
          <p:cNvCxnSpPr/>
          <p:nvPr/>
        </p:nvCxnSpPr>
        <p:spPr>
          <a:xfrm>
            <a:off x="2923253" y="4653136"/>
            <a:ext cx="712643" cy="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2599323" y="5373216"/>
            <a:ext cx="1396613" cy="36004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763008"/>
      </p:ext>
    </p:extLst>
  </p:cSld>
  <p:clrMapOvr>
    <a:masterClrMapping/>
  </p:clrMapOvr>
  <p:transition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416824" cy="625434"/>
          </a:xfrm>
        </p:spPr>
        <p:txBody>
          <a:bodyPr>
            <a:noAutofit/>
          </a:bodyPr>
          <a:lstStyle/>
          <a:p>
            <a:r>
              <a:rPr lang="en-GB" sz="2400" dirty="0" smtClean="0"/>
              <a:t>3 - Assignment </a:t>
            </a:r>
            <a:r>
              <a:rPr lang="en-GB" sz="2400" dirty="0"/>
              <a:t>Walkthrough </a:t>
            </a:r>
            <a:r>
              <a:rPr lang="en-GB" sz="2400" dirty="0" smtClean="0"/>
              <a:t>Guide – Creating a CSS Style</a:t>
            </a:r>
            <a:endParaRPr lang="en-GB" sz="24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233136424"/>
              </p:ext>
            </p:extLst>
          </p:nvPr>
        </p:nvGraphicFramePr>
        <p:xfrm>
          <a:off x="6872039" y="1700808"/>
          <a:ext cx="1948432" cy="4392488"/>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lvl="0"/>
                      <a:r>
                        <a:rPr kumimoji="0" lang="en-GB" sz="1600" kern="1200" dirty="0" smtClean="0">
                          <a:solidFill>
                            <a:schemeClr val="tx1"/>
                          </a:solidFill>
                          <a:effectLst/>
                          <a:latin typeface="+mj-lt"/>
                          <a:ea typeface="+mn-ea"/>
                          <a:cs typeface="+mn-cs"/>
                        </a:rPr>
                        <a:t>CSS Styles shortcut adding things that are repeated</a:t>
                      </a:r>
                      <a:r>
                        <a:rPr kumimoji="0" lang="en-GB" sz="1600" kern="1200" baseline="0" dirty="0" smtClean="0">
                          <a:solidFill>
                            <a:schemeClr val="tx1"/>
                          </a:solidFill>
                          <a:effectLst/>
                          <a:latin typeface="+mj-lt"/>
                          <a:ea typeface="+mn-ea"/>
                          <a:cs typeface="+mn-cs"/>
                        </a:rPr>
                        <a:t> within your Pages</a:t>
                      </a:r>
                      <a:endParaRPr kumimoji="0" lang="en-GB" sz="1600"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Set the standard Font, Size and Colour</a:t>
                      </a:r>
                      <a:endParaRPr kumimoji="0" lang="en-GB" sz="1600" kern="1200" baseline="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Set the Background Colour for all pages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Set the location of elements and buttons.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sz="1600" b="1" dirty="0">
                <a:latin typeface="Calibri" pitchFamily="34" charset="0"/>
                <a:ea typeface="Calibri" pitchFamily="34" charset="0"/>
                <a:cs typeface="Calibri" pitchFamily="34" charset="0"/>
              </a:rPr>
              <a:t>Task </a:t>
            </a:r>
            <a:r>
              <a:rPr lang="en-US" sz="1600" b="1" dirty="0" smtClean="0">
                <a:latin typeface="Calibri" pitchFamily="34" charset="0"/>
                <a:ea typeface="Calibri" pitchFamily="34" charset="0"/>
                <a:cs typeface="Calibri" pitchFamily="34" charset="0"/>
              </a:rPr>
              <a:t>3:</a:t>
            </a:r>
            <a:r>
              <a:rPr lang="en-US" sz="1600" dirty="0" smtClean="0">
                <a:latin typeface="Calibri" pitchFamily="34" charset="0"/>
                <a:ea typeface="Calibri" pitchFamily="34" charset="0"/>
                <a:cs typeface="Calibri" pitchFamily="34" charset="0"/>
              </a:rPr>
              <a:t> </a:t>
            </a:r>
            <a:r>
              <a:rPr lang="en-GB" sz="1600" dirty="0">
                <a:latin typeface="Calibri" pitchFamily="34" charset="0"/>
              </a:rPr>
              <a:t>Be able to Create a </a:t>
            </a:r>
            <a:r>
              <a:rPr lang="en-GB" sz="1600" dirty="0" smtClean="0">
                <a:latin typeface="Calibri" pitchFamily="34" charset="0"/>
              </a:rPr>
              <a:t>CSS Style</a:t>
            </a:r>
            <a:endParaRPr lang="en-ZA" sz="1600"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1200712176"/>
              </p:ext>
            </p:extLst>
          </p:nvPr>
        </p:nvGraphicFramePr>
        <p:xfrm>
          <a:off x="337568" y="1700808"/>
          <a:ext cx="3010296" cy="4937760"/>
        </p:xfrm>
        <a:graphic>
          <a:graphicData uri="http://schemas.openxmlformats.org/drawingml/2006/table">
            <a:tbl>
              <a:tblPr firstRow="1" bandRow="1">
                <a:tableStyleId>{2D5ABB26-0587-4C30-8999-92F81FD0307C}</a:tableStyleId>
              </a:tblPr>
              <a:tblGrid>
                <a:gridCol w="3010296"/>
              </a:tblGrid>
              <a:tr h="48245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03 – Creating a CSS Style</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500" kern="1200" dirty="0" smtClean="0">
                        <a:solidFill>
                          <a:schemeClr val="tx1"/>
                        </a:solidFill>
                        <a:latin typeface="Calibri" pitchFamily="34" charset="0"/>
                        <a:ea typeface="+mn-ea"/>
                        <a:cs typeface="Calibri" pitchFamily="34" charset="0"/>
                      </a:endParaRPr>
                    </a:p>
                    <a:p>
                      <a:r>
                        <a:rPr kumimoji="0" lang="en-GB" sz="1800" b="0" kern="1200" baseline="0" dirty="0" smtClean="0">
                          <a:solidFill>
                            <a:schemeClr val="tx1"/>
                          </a:solidFill>
                          <a:effectLst/>
                          <a:latin typeface="+mn-lt"/>
                          <a:ea typeface="+mn-ea"/>
                          <a:cs typeface="+mn-cs"/>
                        </a:rPr>
                        <a:t>In the space below the </a:t>
                      </a:r>
                      <a:r>
                        <a:rPr kumimoji="0" lang="en-GB" sz="1800" b="1" kern="1200" baseline="0" dirty="0" smtClean="0">
                          <a:solidFill>
                            <a:schemeClr val="tx1"/>
                          </a:solidFill>
                          <a:effectLst/>
                          <a:latin typeface="+mn-lt"/>
                          <a:ea typeface="+mn-ea"/>
                          <a:cs typeface="+mn-cs"/>
                        </a:rPr>
                        <a:t>(no style defined) </a:t>
                      </a:r>
                      <a:r>
                        <a:rPr kumimoji="0" lang="en-GB" sz="1800" b="0" kern="1200" baseline="0" dirty="0" smtClean="0">
                          <a:solidFill>
                            <a:schemeClr val="tx1"/>
                          </a:solidFill>
                          <a:effectLst/>
                          <a:latin typeface="+mn-lt"/>
                          <a:ea typeface="+mn-ea"/>
                          <a:cs typeface="+mn-cs"/>
                        </a:rPr>
                        <a:t>area, right click and Select </a:t>
                      </a:r>
                      <a:r>
                        <a:rPr kumimoji="0" lang="en-GB" sz="1800" b="1" kern="1200" baseline="0" dirty="0" smtClean="0">
                          <a:solidFill>
                            <a:schemeClr val="tx1"/>
                          </a:solidFill>
                          <a:effectLst/>
                          <a:latin typeface="+mn-lt"/>
                          <a:ea typeface="+mn-ea"/>
                          <a:cs typeface="+mn-cs"/>
                        </a:rPr>
                        <a:t>New</a:t>
                      </a:r>
                      <a:r>
                        <a:rPr kumimoji="0" lang="en-GB" sz="1800" b="0" kern="1200" baseline="0" dirty="0" smtClean="0">
                          <a:solidFill>
                            <a:schemeClr val="tx1"/>
                          </a:solidFill>
                          <a:effectLst/>
                          <a:latin typeface="+mn-lt"/>
                          <a:ea typeface="+mn-ea"/>
                          <a:cs typeface="+mn-cs"/>
                        </a:rPr>
                        <a:t> for a new style.</a:t>
                      </a:r>
                    </a:p>
                    <a:p>
                      <a:endParaRPr kumimoji="0" lang="en-GB" sz="1050" b="0" kern="1200" baseline="0" dirty="0" smtClean="0">
                        <a:solidFill>
                          <a:schemeClr val="tx1"/>
                        </a:solidFill>
                        <a:effectLst/>
                        <a:latin typeface="+mn-lt"/>
                        <a:ea typeface="+mn-ea"/>
                        <a:cs typeface="+mn-cs"/>
                      </a:endParaRPr>
                    </a:p>
                    <a:p>
                      <a:r>
                        <a:rPr kumimoji="0" lang="en-GB" sz="1800" b="0" kern="1200" baseline="0" dirty="0" smtClean="0">
                          <a:solidFill>
                            <a:schemeClr val="tx1"/>
                          </a:solidFill>
                          <a:effectLst/>
                          <a:latin typeface="+mn-lt"/>
                          <a:ea typeface="+mn-ea"/>
                          <a:cs typeface="+mn-cs"/>
                        </a:rPr>
                        <a:t>You may need to cancel at this point and try again, there is a bug.</a:t>
                      </a:r>
                    </a:p>
                    <a:p>
                      <a:endParaRPr kumimoji="0" lang="en-GB" sz="1050" b="0" kern="1200" baseline="0" dirty="0" smtClean="0">
                        <a:solidFill>
                          <a:schemeClr val="tx1"/>
                        </a:solidFill>
                        <a:effectLst/>
                        <a:latin typeface="+mn-lt"/>
                        <a:ea typeface="+mn-ea"/>
                        <a:cs typeface="+mn-cs"/>
                      </a:endParaRPr>
                    </a:p>
                    <a:p>
                      <a:r>
                        <a:rPr kumimoji="0" lang="en-GB" sz="1800" b="0" kern="1200" baseline="0" dirty="0" smtClean="0">
                          <a:solidFill>
                            <a:schemeClr val="tx1"/>
                          </a:solidFill>
                          <a:effectLst/>
                          <a:latin typeface="+mn-lt"/>
                          <a:ea typeface="+mn-ea"/>
                          <a:cs typeface="+mn-cs"/>
                        </a:rPr>
                        <a:t>Give the Style a Name that is appropriate like </a:t>
                      </a:r>
                      <a:r>
                        <a:rPr kumimoji="0" lang="en-GB" sz="1800" b="1" kern="1200" baseline="0" dirty="0" err="1" smtClean="0">
                          <a:solidFill>
                            <a:schemeClr val="tx1"/>
                          </a:solidFill>
                          <a:effectLst/>
                          <a:latin typeface="+mn-lt"/>
                          <a:ea typeface="+mn-ea"/>
                          <a:cs typeface="+mn-cs"/>
                        </a:rPr>
                        <a:t>MainText</a:t>
                      </a:r>
                      <a:r>
                        <a:rPr kumimoji="0" lang="en-GB" sz="1800" b="1" kern="1200" baseline="0" dirty="0" smtClean="0">
                          <a:solidFill>
                            <a:schemeClr val="tx1"/>
                          </a:solidFill>
                          <a:effectLst/>
                          <a:latin typeface="+mn-lt"/>
                          <a:ea typeface="+mn-ea"/>
                          <a:cs typeface="+mn-cs"/>
                        </a:rPr>
                        <a:t> </a:t>
                      </a:r>
                      <a:r>
                        <a:rPr kumimoji="0" lang="en-GB" sz="1800" b="0" kern="1200" baseline="0" dirty="0" smtClean="0">
                          <a:solidFill>
                            <a:schemeClr val="tx1"/>
                          </a:solidFill>
                          <a:effectLst/>
                          <a:latin typeface="+mn-lt"/>
                          <a:ea typeface="+mn-ea"/>
                          <a:cs typeface="+mn-cs"/>
                        </a:rPr>
                        <a:t>(cannot have space in the name) and choose </a:t>
                      </a:r>
                      <a:r>
                        <a:rPr kumimoji="0" lang="en-GB" sz="1800" b="1" kern="1200" baseline="0" dirty="0" smtClean="0">
                          <a:solidFill>
                            <a:schemeClr val="tx1"/>
                          </a:solidFill>
                          <a:effectLst/>
                          <a:latin typeface="+mn-lt"/>
                          <a:ea typeface="+mn-ea"/>
                          <a:cs typeface="+mn-cs"/>
                        </a:rPr>
                        <a:t>New Style Sheet File </a:t>
                      </a:r>
                      <a:r>
                        <a:rPr kumimoji="0" lang="en-GB" sz="1800" b="0" kern="1200" baseline="0" dirty="0" smtClean="0">
                          <a:solidFill>
                            <a:schemeClr val="tx1"/>
                          </a:solidFill>
                          <a:effectLst/>
                          <a:latin typeface="+mn-lt"/>
                          <a:ea typeface="+mn-ea"/>
                          <a:cs typeface="+mn-cs"/>
                        </a:rPr>
                        <a:t>from the drop down menu at the bottom.</a:t>
                      </a:r>
                      <a:endParaRPr kumimoji="0" lang="en-GB" sz="1800" b="1" kern="1200" baseline="0" dirty="0" smtClean="0">
                        <a:solidFill>
                          <a:schemeClr val="tx1"/>
                        </a:solidFill>
                        <a:effectLst/>
                        <a:latin typeface="+mn-lt"/>
                        <a:ea typeface="+mn-ea"/>
                        <a:cs typeface="+mn-cs"/>
                      </a:endParaRPr>
                    </a:p>
                  </a:txBody>
                  <a:tcPr>
                    <a:noFill/>
                  </a:tcPr>
                </a:tc>
              </a:tr>
            </a:tbl>
          </a:graphicData>
        </a:graphic>
      </p:graphicFrame>
      <p:sp>
        <p:nvSpPr>
          <p:cNvPr id="24" name="Action Button: Back or Previous 23">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on Button: Forward or Next 26">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17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81816" t="28023" b="46995"/>
          <a:stretch/>
        </p:blipFill>
        <p:spPr bwMode="auto">
          <a:xfrm>
            <a:off x="3572654" y="1716479"/>
            <a:ext cx="3149218" cy="24326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Straight Arrow Connector 19"/>
          <p:cNvCxnSpPr/>
          <p:nvPr/>
        </p:nvCxnSpPr>
        <p:spPr>
          <a:xfrm>
            <a:off x="2771800" y="3392996"/>
            <a:ext cx="1440160" cy="252028"/>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71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8485" y="4365104"/>
            <a:ext cx="3133755" cy="20507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5" name="Straight Arrow Connector 34"/>
          <p:cNvCxnSpPr/>
          <p:nvPr/>
        </p:nvCxnSpPr>
        <p:spPr>
          <a:xfrm>
            <a:off x="3059832" y="5949280"/>
            <a:ext cx="864096" cy="36004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059832" y="5085184"/>
            <a:ext cx="864096" cy="18934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2802902"/>
      </p:ext>
    </p:extLst>
  </p:cSld>
  <p:clrMapOvr>
    <a:masterClrMapping/>
  </p:clrMapOvr>
  <p:transition advClick="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416824" cy="625434"/>
          </a:xfrm>
        </p:spPr>
        <p:txBody>
          <a:bodyPr>
            <a:noAutofit/>
          </a:bodyPr>
          <a:lstStyle/>
          <a:p>
            <a:r>
              <a:rPr lang="en-GB" sz="2400" dirty="0" smtClean="0"/>
              <a:t>3 - Assignment </a:t>
            </a:r>
            <a:r>
              <a:rPr lang="en-GB" sz="2400" dirty="0"/>
              <a:t>Walkthrough </a:t>
            </a:r>
            <a:r>
              <a:rPr lang="en-GB" sz="2400" dirty="0" smtClean="0"/>
              <a:t>Guide – Creating a CSS Style</a:t>
            </a:r>
            <a:endParaRPr lang="en-GB" sz="24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3497687646"/>
              </p:ext>
            </p:extLst>
          </p:nvPr>
        </p:nvGraphicFramePr>
        <p:xfrm>
          <a:off x="6872039" y="1700808"/>
          <a:ext cx="1948432" cy="4392488"/>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lvl="0"/>
                      <a:r>
                        <a:rPr kumimoji="0" lang="en-GB" sz="1600" kern="1200" dirty="0" smtClean="0">
                          <a:solidFill>
                            <a:schemeClr val="tx1"/>
                          </a:solidFill>
                          <a:effectLst/>
                          <a:latin typeface="+mj-lt"/>
                          <a:ea typeface="+mn-ea"/>
                          <a:cs typeface="+mn-cs"/>
                        </a:rPr>
                        <a:t>CSS Styles shortcut adding things that are repeated</a:t>
                      </a:r>
                      <a:r>
                        <a:rPr kumimoji="0" lang="en-GB" sz="1600" kern="1200" baseline="0" dirty="0" smtClean="0">
                          <a:solidFill>
                            <a:schemeClr val="tx1"/>
                          </a:solidFill>
                          <a:effectLst/>
                          <a:latin typeface="+mj-lt"/>
                          <a:ea typeface="+mn-ea"/>
                          <a:cs typeface="+mn-cs"/>
                        </a:rPr>
                        <a:t> within your Pages</a:t>
                      </a:r>
                      <a:endParaRPr kumimoji="0" lang="en-GB" sz="1600"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Set the standard Font, Size and Colour</a:t>
                      </a:r>
                      <a:endParaRPr kumimoji="0" lang="en-GB" sz="1600" kern="1200" baseline="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Set the Background Colour for all pages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Set the location of elements and buttons.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sz="1600" b="1" dirty="0">
                <a:latin typeface="Calibri" pitchFamily="34" charset="0"/>
                <a:ea typeface="Calibri" pitchFamily="34" charset="0"/>
                <a:cs typeface="Calibri" pitchFamily="34" charset="0"/>
              </a:rPr>
              <a:t>Task </a:t>
            </a:r>
            <a:r>
              <a:rPr lang="en-US" sz="1600" b="1" dirty="0" smtClean="0">
                <a:latin typeface="Calibri" pitchFamily="34" charset="0"/>
                <a:ea typeface="Calibri" pitchFamily="34" charset="0"/>
                <a:cs typeface="Calibri" pitchFamily="34" charset="0"/>
              </a:rPr>
              <a:t>3:</a:t>
            </a:r>
            <a:r>
              <a:rPr lang="en-US" sz="1600" dirty="0" smtClean="0">
                <a:latin typeface="Calibri" pitchFamily="34" charset="0"/>
                <a:ea typeface="Calibri" pitchFamily="34" charset="0"/>
                <a:cs typeface="Calibri" pitchFamily="34" charset="0"/>
              </a:rPr>
              <a:t> </a:t>
            </a:r>
            <a:r>
              <a:rPr lang="en-GB" sz="1600" dirty="0">
                <a:latin typeface="Calibri" pitchFamily="34" charset="0"/>
              </a:rPr>
              <a:t>Be able to Create a </a:t>
            </a:r>
            <a:r>
              <a:rPr lang="en-GB" sz="1600" dirty="0" smtClean="0">
                <a:latin typeface="Calibri" pitchFamily="34" charset="0"/>
              </a:rPr>
              <a:t>CSS Style</a:t>
            </a:r>
            <a:endParaRPr lang="en-ZA" sz="1600"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3759552379"/>
              </p:ext>
            </p:extLst>
          </p:nvPr>
        </p:nvGraphicFramePr>
        <p:xfrm>
          <a:off x="337568" y="1700808"/>
          <a:ext cx="3010296" cy="4824536"/>
        </p:xfrm>
        <a:graphic>
          <a:graphicData uri="http://schemas.openxmlformats.org/drawingml/2006/table">
            <a:tbl>
              <a:tblPr firstRow="1" bandRow="1">
                <a:tableStyleId>{2D5ABB26-0587-4C30-8999-92F81FD0307C}</a:tableStyleId>
              </a:tblPr>
              <a:tblGrid>
                <a:gridCol w="3010296"/>
              </a:tblGrid>
              <a:tr h="48245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04 – Creating a CSS Style</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500" kern="1200" dirty="0" smtClean="0">
                        <a:solidFill>
                          <a:schemeClr val="tx1"/>
                        </a:solidFill>
                        <a:latin typeface="Calibri" pitchFamily="34" charset="0"/>
                        <a:ea typeface="+mn-ea"/>
                        <a:cs typeface="Calibri" pitchFamily="34" charset="0"/>
                      </a:endParaRPr>
                    </a:p>
                    <a:p>
                      <a:r>
                        <a:rPr kumimoji="0" lang="en-GB" sz="1800" b="0" kern="1200" baseline="0" dirty="0" smtClean="0">
                          <a:solidFill>
                            <a:schemeClr val="tx1"/>
                          </a:solidFill>
                          <a:effectLst/>
                          <a:latin typeface="+mn-lt"/>
                          <a:ea typeface="+mn-ea"/>
                          <a:cs typeface="+mn-cs"/>
                        </a:rPr>
                        <a:t>Click on OK. It will now ask you to give the Style Sheet a </a:t>
                      </a:r>
                      <a:r>
                        <a:rPr kumimoji="0" lang="en-GB" sz="1800" b="1" kern="1200" baseline="0" dirty="0" smtClean="0">
                          <a:solidFill>
                            <a:schemeClr val="tx1"/>
                          </a:solidFill>
                          <a:effectLst/>
                          <a:latin typeface="+mn-lt"/>
                          <a:ea typeface="+mn-ea"/>
                          <a:cs typeface="+mn-cs"/>
                        </a:rPr>
                        <a:t>Name</a:t>
                      </a:r>
                      <a:r>
                        <a:rPr kumimoji="0" lang="en-GB" sz="1800" b="0" kern="1200" baseline="0" dirty="0" smtClean="0">
                          <a:solidFill>
                            <a:schemeClr val="tx1"/>
                          </a:solidFill>
                          <a:effectLst/>
                          <a:latin typeface="+mn-lt"/>
                          <a:ea typeface="+mn-ea"/>
                          <a:cs typeface="+mn-cs"/>
                        </a:rPr>
                        <a:t>, make sure you save it in the same folder as your pages are going to go.</a:t>
                      </a:r>
                    </a:p>
                    <a:p>
                      <a:r>
                        <a:rPr kumimoji="0" lang="en-GB" sz="1800" b="0" kern="1200" baseline="0" dirty="0" smtClean="0">
                          <a:solidFill>
                            <a:schemeClr val="tx1"/>
                          </a:solidFill>
                          <a:effectLst/>
                          <a:latin typeface="+mn-lt"/>
                          <a:ea typeface="+mn-ea"/>
                          <a:cs typeface="+mn-cs"/>
                        </a:rPr>
                        <a:t>Again you may have to cancel and do it again, there is a bug.</a:t>
                      </a:r>
                    </a:p>
                    <a:p>
                      <a:endParaRPr kumimoji="0" lang="en-GB" sz="1050" b="0" kern="1200" baseline="0" dirty="0" smtClean="0">
                        <a:solidFill>
                          <a:schemeClr val="tx1"/>
                        </a:solidFill>
                        <a:effectLst/>
                        <a:latin typeface="+mn-lt"/>
                        <a:ea typeface="+mn-ea"/>
                        <a:cs typeface="+mn-cs"/>
                      </a:endParaRPr>
                    </a:p>
                    <a:p>
                      <a:r>
                        <a:rPr kumimoji="0" lang="en-GB" sz="1800" b="0" kern="1200" baseline="0" dirty="0" smtClean="0">
                          <a:solidFill>
                            <a:schemeClr val="tx1"/>
                          </a:solidFill>
                          <a:effectLst/>
                          <a:latin typeface="+mn-lt"/>
                          <a:ea typeface="+mn-ea"/>
                          <a:cs typeface="+mn-cs"/>
                        </a:rPr>
                        <a:t>Choose the font, size and colour of the main text you will want to use for your website</a:t>
                      </a:r>
                    </a:p>
                    <a:p>
                      <a:endParaRPr kumimoji="0" lang="en-GB" sz="1050" b="0" kern="1200" baseline="0" dirty="0" smtClean="0">
                        <a:solidFill>
                          <a:schemeClr val="tx1"/>
                        </a:solidFill>
                        <a:effectLst/>
                        <a:latin typeface="+mn-lt"/>
                        <a:ea typeface="+mn-ea"/>
                        <a:cs typeface="+mn-cs"/>
                      </a:endParaRPr>
                    </a:p>
                  </a:txBody>
                  <a:tcPr>
                    <a:noFill/>
                  </a:tcPr>
                </a:tc>
              </a:tr>
            </a:tbl>
          </a:graphicData>
        </a:graphic>
      </p:graphicFrame>
      <p:sp>
        <p:nvSpPr>
          <p:cNvPr id="24" name="Action Button: Back or Previous 23">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on Button: Forward or Next 26">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4830" y="1716479"/>
            <a:ext cx="3409417" cy="25766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Arrow Connector 16"/>
          <p:cNvCxnSpPr/>
          <p:nvPr/>
        </p:nvCxnSpPr>
        <p:spPr>
          <a:xfrm>
            <a:off x="3301009" y="3140968"/>
            <a:ext cx="478903" cy="36004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3203848" y="2204864"/>
            <a:ext cx="432048" cy="576064"/>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819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94830" y="4430280"/>
            <a:ext cx="3409417" cy="20695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8" name="Straight Arrow Connector 27"/>
          <p:cNvCxnSpPr/>
          <p:nvPr/>
        </p:nvCxnSpPr>
        <p:spPr>
          <a:xfrm>
            <a:off x="3059832" y="5301208"/>
            <a:ext cx="1656184" cy="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6412137"/>
      </p:ext>
    </p:extLst>
  </p:cSld>
  <p:clrMapOvr>
    <a:masterClrMapping/>
  </p:clrMapOvr>
  <p:transition advClick="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416824" cy="625434"/>
          </a:xfrm>
        </p:spPr>
        <p:txBody>
          <a:bodyPr>
            <a:noAutofit/>
          </a:bodyPr>
          <a:lstStyle/>
          <a:p>
            <a:r>
              <a:rPr lang="en-GB" sz="2400" dirty="0" smtClean="0"/>
              <a:t>3 - Assignment </a:t>
            </a:r>
            <a:r>
              <a:rPr lang="en-GB" sz="2400" dirty="0"/>
              <a:t>Walkthrough </a:t>
            </a:r>
            <a:r>
              <a:rPr lang="en-GB" sz="2400" dirty="0" smtClean="0"/>
              <a:t>Guide – Creating a CSS Style</a:t>
            </a:r>
            <a:endParaRPr lang="en-GB" sz="24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2371962272"/>
              </p:ext>
            </p:extLst>
          </p:nvPr>
        </p:nvGraphicFramePr>
        <p:xfrm>
          <a:off x="6872039" y="1700808"/>
          <a:ext cx="1948432" cy="4392488"/>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Font should be consistent therefor not too large, not more than Size 14</a:t>
                      </a:r>
                      <a:endParaRPr kumimoji="0" lang="en-GB" sz="1600" kern="1200" baseline="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Colour should be something that stands out against the background colour you choose, dark against light, light against dark.</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sz="1600" b="1" dirty="0">
                <a:latin typeface="Calibri" pitchFamily="34" charset="0"/>
                <a:ea typeface="Calibri" pitchFamily="34" charset="0"/>
                <a:cs typeface="Calibri" pitchFamily="34" charset="0"/>
              </a:rPr>
              <a:t>Task </a:t>
            </a:r>
            <a:r>
              <a:rPr lang="en-US" sz="1600" b="1" dirty="0" smtClean="0">
                <a:latin typeface="Calibri" pitchFamily="34" charset="0"/>
                <a:ea typeface="Calibri" pitchFamily="34" charset="0"/>
                <a:cs typeface="Calibri" pitchFamily="34" charset="0"/>
              </a:rPr>
              <a:t>3:</a:t>
            </a:r>
            <a:r>
              <a:rPr lang="en-US" sz="1600" dirty="0" smtClean="0">
                <a:latin typeface="Calibri" pitchFamily="34" charset="0"/>
                <a:ea typeface="Calibri" pitchFamily="34" charset="0"/>
                <a:cs typeface="Calibri" pitchFamily="34" charset="0"/>
              </a:rPr>
              <a:t> </a:t>
            </a:r>
            <a:r>
              <a:rPr lang="en-GB" sz="1600" dirty="0">
                <a:latin typeface="Calibri" pitchFamily="34" charset="0"/>
              </a:rPr>
              <a:t>Be able to Create a </a:t>
            </a:r>
            <a:r>
              <a:rPr lang="en-GB" sz="1600" dirty="0" smtClean="0">
                <a:latin typeface="Calibri" pitchFamily="34" charset="0"/>
              </a:rPr>
              <a:t>CSS Style</a:t>
            </a:r>
            <a:endParaRPr lang="en-ZA" sz="1600"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2684872876"/>
              </p:ext>
            </p:extLst>
          </p:nvPr>
        </p:nvGraphicFramePr>
        <p:xfrm>
          <a:off x="337568" y="1700808"/>
          <a:ext cx="3010296" cy="4824536"/>
        </p:xfrm>
        <a:graphic>
          <a:graphicData uri="http://schemas.openxmlformats.org/drawingml/2006/table">
            <a:tbl>
              <a:tblPr firstRow="1" bandRow="1">
                <a:tableStyleId>{2D5ABB26-0587-4C30-8999-92F81FD0307C}</a:tableStyleId>
              </a:tblPr>
              <a:tblGrid>
                <a:gridCol w="3010296"/>
              </a:tblGrid>
              <a:tr h="48245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05 – Creating a CSS Style</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500" kern="1200" dirty="0" smtClean="0">
                        <a:solidFill>
                          <a:schemeClr val="tx1"/>
                        </a:solidFill>
                        <a:latin typeface="Calibri" pitchFamily="34" charset="0"/>
                        <a:ea typeface="+mn-ea"/>
                        <a:cs typeface="Calibri" pitchFamily="34" charset="0"/>
                      </a:endParaRPr>
                    </a:p>
                    <a:p>
                      <a:r>
                        <a:rPr kumimoji="0" lang="en-GB" sz="1800" b="0" kern="1200" baseline="0" dirty="0" smtClean="0">
                          <a:solidFill>
                            <a:schemeClr val="tx1"/>
                          </a:solidFill>
                          <a:effectLst/>
                          <a:latin typeface="+mn-lt"/>
                          <a:ea typeface="+mn-ea"/>
                          <a:cs typeface="+mn-cs"/>
                        </a:rPr>
                        <a:t>Then choose the </a:t>
                      </a:r>
                      <a:r>
                        <a:rPr kumimoji="0" lang="en-GB" sz="1800" b="1" kern="1200" baseline="0" dirty="0" smtClean="0">
                          <a:solidFill>
                            <a:schemeClr val="tx1"/>
                          </a:solidFill>
                          <a:effectLst/>
                          <a:latin typeface="+mn-lt"/>
                          <a:ea typeface="+mn-ea"/>
                          <a:cs typeface="+mn-cs"/>
                        </a:rPr>
                        <a:t>colour</a:t>
                      </a:r>
                      <a:r>
                        <a:rPr kumimoji="0" lang="en-GB" sz="1800" b="0" kern="1200" baseline="0" dirty="0" smtClean="0">
                          <a:solidFill>
                            <a:schemeClr val="tx1"/>
                          </a:solidFill>
                          <a:effectLst/>
                          <a:latin typeface="+mn-lt"/>
                          <a:ea typeface="+mn-ea"/>
                          <a:cs typeface="+mn-cs"/>
                        </a:rPr>
                        <a:t>, </a:t>
                      </a:r>
                      <a:r>
                        <a:rPr kumimoji="0" lang="en-GB" sz="1800" b="1" kern="1200" baseline="0" dirty="0" smtClean="0">
                          <a:solidFill>
                            <a:schemeClr val="tx1"/>
                          </a:solidFill>
                          <a:effectLst/>
                          <a:latin typeface="+mn-lt"/>
                          <a:ea typeface="+mn-ea"/>
                          <a:cs typeface="+mn-cs"/>
                        </a:rPr>
                        <a:t>size</a:t>
                      </a:r>
                      <a:r>
                        <a:rPr kumimoji="0" lang="en-GB" sz="1800" b="0" kern="1200" baseline="0" dirty="0" smtClean="0">
                          <a:solidFill>
                            <a:schemeClr val="tx1"/>
                          </a:solidFill>
                          <a:effectLst/>
                          <a:latin typeface="+mn-lt"/>
                          <a:ea typeface="+mn-ea"/>
                          <a:cs typeface="+mn-cs"/>
                        </a:rPr>
                        <a:t> other options you want. Best to stick to the basics though.</a:t>
                      </a:r>
                    </a:p>
                    <a:p>
                      <a:endParaRPr kumimoji="0" lang="en-GB" sz="1050" b="0" kern="1200" baseline="0" dirty="0" smtClean="0">
                        <a:solidFill>
                          <a:schemeClr val="tx1"/>
                        </a:solidFill>
                        <a:effectLst/>
                        <a:latin typeface="+mn-lt"/>
                        <a:ea typeface="+mn-ea"/>
                        <a:cs typeface="+mn-cs"/>
                      </a:endParaRPr>
                    </a:p>
                    <a:p>
                      <a:r>
                        <a:rPr kumimoji="0" lang="en-GB" sz="1800" b="0" kern="1200" baseline="0" dirty="0" smtClean="0">
                          <a:solidFill>
                            <a:schemeClr val="tx1"/>
                          </a:solidFill>
                          <a:effectLst/>
                          <a:latin typeface="+mn-lt"/>
                          <a:ea typeface="+mn-ea"/>
                          <a:cs typeface="+mn-cs"/>
                        </a:rPr>
                        <a:t>Then click on </a:t>
                      </a:r>
                      <a:r>
                        <a:rPr kumimoji="0" lang="en-GB" sz="1800" b="1" kern="1200" baseline="0" dirty="0" smtClean="0">
                          <a:solidFill>
                            <a:schemeClr val="tx1"/>
                          </a:solidFill>
                          <a:effectLst/>
                          <a:latin typeface="+mn-lt"/>
                          <a:ea typeface="+mn-ea"/>
                          <a:cs typeface="+mn-cs"/>
                        </a:rPr>
                        <a:t>Background</a:t>
                      </a:r>
                      <a:r>
                        <a:rPr kumimoji="0" lang="en-GB" sz="1800" b="0" kern="1200" baseline="0" dirty="0" smtClean="0">
                          <a:solidFill>
                            <a:schemeClr val="tx1"/>
                          </a:solidFill>
                          <a:effectLst/>
                          <a:latin typeface="+mn-lt"/>
                          <a:ea typeface="+mn-ea"/>
                          <a:cs typeface="+mn-cs"/>
                        </a:rPr>
                        <a:t> and select the Background colour. Make sure you choose a colour that stands out against the main text.</a:t>
                      </a:r>
                    </a:p>
                    <a:p>
                      <a:endParaRPr kumimoji="0" lang="en-GB" sz="1050" b="0" kern="1200" baseline="0" dirty="0" smtClean="0">
                        <a:solidFill>
                          <a:schemeClr val="tx1"/>
                        </a:solidFill>
                        <a:effectLst/>
                        <a:latin typeface="+mn-lt"/>
                        <a:ea typeface="+mn-ea"/>
                        <a:cs typeface="+mn-cs"/>
                      </a:endParaRPr>
                    </a:p>
                    <a:p>
                      <a:r>
                        <a:rPr kumimoji="0" lang="en-GB" sz="1800" b="0" kern="1200" baseline="0" dirty="0" smtClean="0">
                          <a:solidFill>
                            <a:schemeClr val="tx1"/>
                          </a:solidFill>
                          <a:effectLst/>
                          <a:latin typeface="+mn-lt"/>
                          <a:ea typeface="+mn-ea"/>
                          <a:cs typeface="+mn-cs"/>
                        </a:rPr>
                        <a:t>Then Click on </a:t>
                      </a:r>
                      <a:r>
                        <a:rPr kumimoji="0" lang="en-GB" sz="1800" b="1" kern="1200" baseline="0" dirty="0" smtClean="0">
                          <a:solidFill>
                            <a:schemeClr val="tx1"/>
                          </a:solidFill>
                          <a:effectLst/>
                          <a:latin typeface="+mn-lt"/>
                          <a:ea typeface="+mn-ea"/>
                          <a:cs typeface="+mn-cs"/>
                        </a:rPr>
                        <a:t>OK</a:t>
                      </a:r>
                      <a:r>
                        <a:rPr kumimoji="0" lang="en-GB" sz="1800" b="0" kern="1200" baseline="0" dirty="0" smtClean="0">
                          <a:solidFill>
                            <a:schemeClr val="tx1"/>
                          </a:solidFill>
                          <a:effectLst/>
                          <a:latin typeface="+mn-lt"/>
                          <a:ea typeface="+mn-ea"/>
                          <a:cs typeface="+mn-cs"/>
                        </a:rPr>
                        <a:t> to go back to the main screen.</a:t>
                      </a:r>
                    </a:p>
                  </a:txBody>
                  <a:tcPr>
                    <a:noFill/>
                  </a:tcPr>
                </a:tc>
              </a:tr>
            </a:tbl>
          </a:graphicData>
        </a:graphic>
      </p:graphicFrame>
      <p:sp>
        <p:nvSpPr>
          <p:cNvPr id="24" name="Action Button: Back or Previous 23">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on Button: Forward or Next 26">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1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0187" t="25743" r="23218" b="26492"/>
          <a:stretch/>
        </p:blipFill>
        <p:spPr bwMode="auto">
          <a:xfrm>
            <a:off x="3419872" y="1776726"/>
            <a:ext cx="3347512" cy="19293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Straight Arrow Connector 19"/>
          <p:cNvCxnSpPr/>
          <p:nvPr/>
        </p:nvCxnSpPr>
        <p:spPr>
          <a:xfrm flipV="1">
            <a:off x="3203848" y="2132856"/>
            <a:ext cx="1296144" cy="432048"/>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203848" y="2741382"/>
            <a:ext cx="2160240" cy="327578"/>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9220"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30070" t="24406" r="29523" b="23368"/>
          <a:stretch/>
        </p:blipFill>
        <p:spPr bwMode="auto">
          <a:xfrm>
            <a:off x="3375482" y="3988508"/>
            <a:ext cx="3391902" cy="24648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8" name="Straight Arrow Connector 27"/>
          <p:cNvCxnSpPr/>
          <p:nvPr/>
        </p:nvCxnSpPr>
        <p:spPr>
          <a:xfrm>
            <a:off x="2985011" y="4221088"/>
            <a:ext cx="434861" cy="18002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3059483" y="4509120"/>
            <a:ext cx="2011950" cy="133022"/>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431521"/>
      </p:ext>
    </p:extLst>
  </p:cSld>
  <p:clrMapOvr>
    <a:masterClrMapping/>
  </p:clrMapOvr>
  <p:transition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416824" cy="625434"/>
          </a:xfrm>
        </p:spPr>
        <p:txBody>
          <a:bodyPr>
            <a:noAutofit/>
          </a:bodyPr>
          <a:lstStyle/>
          <a:p>
            <a:r>
              <a:rPr lang="en-GB" sz="2400" dirty="0" smtClean="0"/>
              <a:t>3 - Assignment </a:t>
            </a:r>
            <a:r>
              <a:rPr lang="en-GB" sz="2400" dirty="0"/>
              <a:t>Walkthrough </a:t>
            </a:r>
            <a:r>
              <a:rPr lang="en-GB" sz="2400" dirty="0" smtClean="0"/>
              <a:t>Guide – Creating a CSS Style</a:t>
            </a:r>
            <a:endParaRPr lang="en-GB" sz="24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1961026269"/>
              </p:ext>
            </p:extLst>
          </p:nvPr>
        </p:nvGraphicFramePr>
        <p:xfrm>
          <a:off x="6872039" y="1700808"/>
          <a:ext cx="1948432" cy="4392488"/>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lvl="0"/>
                      <a:r>
                        <a:rPr kumimoji="0" lang="en-GB" sz="1600" kern="1200" dirty="0" smtClean="0">
                          <a:solidFill>
                            <a:schemeClr val="tx1"/>
                          </a:solidFill>
                          <a:effectLst/>
                          <a:latin typeface="+mj-lt"/>
                          <a:ea typeface="+mn-ea"/>
                          <a:cs typeface="+mn-cs"/>
                        </a:rPr>
                        <a:t>CSS Styles shortcut adding things that are repeated</a:t>
                      </a:r>
                      <a:r>
                        <a:rPr kumimoji="0" lang="en-GB" sz="1600" kern="1200" baseline="0" dirty="0" smtClean="0">
                          <a:solidFill>
                            <a:schemeClr val="tx1"/>
                          </a:solidFill>
                          <a:effectLst/>
                          <a:latin typeface="+mj-lt"/>
                          <a:ea typeface="+mn-ea"/>
                          <a:cs typeface="+mn-cs"/>
                        </a:rPr>
                        <a:t> within your Pages</a:t>
                      </a:r>
                      <a:endParaRPr kumimoji="0" lang="en-GB" sz="1600"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Set the standard Font, Size and Colour</a:t>
                      </a:r>
                      <a:endParaRPr kumimoji="0" lang="en-GB" sz="1600" kern="1200" baseline="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Set the Background Colour for all pages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Set the location of elements and buttons.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sz="1600" b="1" dirty="0">
                <a:latin typeface="Calibri" pitchFamily="34" charset="0"/>
                <a:ea typeface="Calibri" pitchFamily="34" charset="0"/>
                <a:cs typeface="Calibri" pitchFamily="34" charset="0"/>
              </a:rPr>
              <a:t>Task </a:t>
            </a:r>
            <a:r>
              <a:rPr lang="en-US" sz="1600" b="1" dirty="0" smtClean="0">
                <a:latin typeface="Calibri" pitchFamily="34" charset="0"/>
                <a:ea typeface="Calibri" pitchFamily="34" charset="0"/>
                <a:cs typeface="Calibri" pitchFamily="34" charset="0"/>
              </a:rPr>
              <a:t>3:</a:t>
            </a:r>
            <a:r>
              <a:rPr lang="en-US" sz="1600" dirty="0" smtClean="0">
                <a:latin typeface="Calibri" pitchFamily="34" charset="0"/>
                <a:ea typeface="Calibri" pitchFamily="34" charset="0"/>
                <a:cs typeface="Calibri" pitchFamily="34" charset="0"/>
              </a:rPr>
              <a:t> </a:t>
            </a:r>
            <a:r>
              <a:rPr lang="en-GB" sz="1600" dirty="0">
                <a:latin typeface="Calibri" pitchFamily="34" charset="0"/>
              </a:rPr>
              <a:t>Be able to Create a </a:t>
            </a:r>
            <a:r>
              <a:rPr lang="en-GB" sz="1600" dirty="0" smtClean="0">
                <a:latin typeface="Calibri" pitchFamily="34" charset="0"/>
              </a:rPr>
              <a:t>CSS Style</a:t>
            </a:r>
            <a:endParaRPr lang="en-ZA" sz="1600"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2835162014"/>
              </p:ext>
            </p:extLst>
          </p:nvPr>
        </p:nvGraphicFramePr>
        <p:xfrm>
          <a:off x="337568" y="1700808"/>
          <a:ext cx="3279440" cy="4824536"/>
        </p:xfrm>
        <a:graphic>
          <a:graphicData uri="http://schemas.openxmlformats.org/drawingml/2006/table">
            <a:tbl>
              <a:tblPr firstRow="1" bandRow="1">
                <a:tableStyleId>{2D5ABB26-0587-4C30-8999-92F81FD0307C}</a:tableStyleId>
              </a:tblPr>
              <a:tblGrid>
                <a:gridCol w="3279440"/>
              </a:tblGrid>
              <a:tr h="48245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06 – Creating a CSS Style</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500" kern="1200" dirty="0" smtClean="0">
                        <a:solidFill>
                          <a:schemeClr val="tx1"/>
                        </a:solidFill>
                        <a:latin typeface="Calibri" pitchFamily="34" charset="0"/>
                        <a:ea typeface="+mn-ea"/>
                        <a:cs typeface="Calibri" pitchFamily="34" charset="0"/>
                      </a:endParaRPr>
                    </a:p>
                    <a:p>
                      <a:r>
                        <a:rPr kumimoji="0" lang="en-GB" sz="1800" b="0" kern="1200" baseline="0" dirty="0" smtClean="0">
                          <a:solidFill>
                            <a:schemeClr val="tx1"/>
                          </a:solidFill>
                          <a:effectLst/>
                          <a:latin typeface="+mn-lt"/>
                          <a:ea typeface="+mn-ea"/>
                          <a:cs typeface="+mn-cs"/>
                        </a:rPr>
                        <a:t>Once done you will have the style on the right hand side with the style defines underneath it.</a:t>
                      </a:r>
                    </a:p>
                    <a:p>
                      <a:endParaRPr kumimoji="0" lang="en-GB" sz="1050" b="0" kern="1200" baseline="0" dirty="0" smtClean="0">
                        <a:solidFill>
                          <a:schemeClr val="tx1"/>
                        </a:solidFill>
                        <a:effectLst/>
                        <a:latin typeface="+mn-lt"/>
                        <a:ea typeface="+mn-ea"/>
                        <a:cs typeface="+mn-cs"/>
                      </a:endParaRPr>
                    </a:p>
                    <a:p>
                      <a:r>
                        <a:rPr kumimoji="0" lang="en-GB" sz="1800" b="0" kern="1200" baseline="0" dirty="0" smtClean="0">
                          <a:solidFill>
                            <a:schemeClr val="tx1"/>
                          </a:solidFill>
                          <a:effectLst/>
                          <a:latin typeface="+mn-lt"/>
                          <a:ea typeface="+mn-ea"/>
                          <a:cs typeface="+mn-cs"/>
                        </a:rPr>
                        <a:t>Back at the main screen we need to Add a </a:t>
                      </a:r>
                      <a:r>
                        <a:rPr kumimoji="0" lang="en-GB" sz="1800" b="1" kern="1200" baseline="0" dirty="0" smtClean="0">
                          <a:solidFill>
                            <a:schemeClr val="tx1"/>
                          </a:solidFill>
                          <a:effectLst/>
                          <a:latin typeface="+mn-lt"/>
                          <a:ea typeface="+mn-ea"/>
                          <a:cs typeface="+mn-cs"/>
                        </a:rPr>
                        <a:t>New</a:t>
                      </a:r>
                      <a:r>
                        <a:rPr kumimoji="0" lang="en-GB" sz="1800" b="0" kern="1200" baseline="0" dirty="0" smtClean="0">
                          <a:solidFill>
                            <a:schemeClr val="tx1"/>
                          </a:solidFill>
                          <a:effectLst/>
                          <a:latin typeface="+mn-lt"/>
                          <a:ea typeface="+mn-ea"/>
                          <a:cs typeface="+mn-cs"/>
                        </a:rPr>
                        <a:t> style for the </a:t>
                      </a:r>
                      <a:r>
                        <a:rPr kumimoji="0" lang="en-GB" sz="1800" b="1" kern="1200" baseline="0" dirty="0" smtClean="0">
                          <a:solidFill>
                            <a:schemeClr val="tx1"/>
                          </a:solidFill>
                          <a:effectLst/>
                          <a:latin typeface="+mn-lt"/>
                          <a:ea typeface="+mn-ea"/>
                          <a:cs typeface="+mn-cs"/>
                        </a:rPr>
                        <a:t>Main Headings</a:t>
                      </a:r>
                      <a:r>
                        <a:rPr kumimoji="0" lang="en-GB" sz="1800" b="0" kern="1200" baseline="0" dirty="0" smtClean="0">
                          <a:solidFill>
                            <a:schemeClr val="tx1"/>
                          </a:solidFill>
                          <a:effectLst/>
                          <a:latin typeface="+mn-lt"/>
                          <a:ea typeface="+mn-ea"/>
                          <a:cs typeface="+mn-cs"/>
                        </a:rPr>
                        <a:t> by Right Clicking in the space and selecting New from the list. </a:t>
                      </a:r>
                    </a:p>
                    <a:p>
                      <a:endParaRPr kumimoji="0" lang="en-GB" sz="1050" b="0" kern="1200" baseline="0" dirty="0" smtClean="0">
                        <a:solidFill>
                          <a:schemeClr val="tx1"/>
                        </a:solidFill>
                        <a:effectLst/>
                        <a:latin typeface="+mn-lt"/>
                        <a:ea typeface="+mn-ea"/>
                        <a:cs typeface="+mn-cs"/>
                      </a:endParaRPr>
                    </a:p>
                  </a:txBody>
                  <a:tcPr>
                    <a:noFill/>
                  </a:tcPr>
                </a:tc>
              </a:tr>
            </a:tbl>
          </a:graphicData>
        </a:graphic>
      </p:graphicFrame>
      <p:sp>
        <p:nvSpPr>
          <p:cNvPr id="24" name="Action Button: Back or Previous 23">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on Button: Forward or Next 26">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4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81482" t="30298" b="34436"/>
          <a:stretch/>
        </p:blipFill>
        <p:spPr bwMode="auto">
          <a:xfrm>
            <a:off x="3851920" y="1736109"/>
            <a:ext cx="2733283" cy="2340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Arrow Connector 16"/>
          <p:cNvCxnSpPr/>
          <p:nvPr/>
        </p:nvCxnSpPr>
        <p:spPr>
          <a:xfrm>
            <a:off x="2995397" y="3440216"/>
            <a:ext cx="2296683" cy="282424"/>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3139383" y="2636912"/>
            <a:ext cx="1144585" cy="360042"/>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10243"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81363" t="28868" b="45865"/>
          <a:stretch/>
        </p:blipFill>
        <p:spPr bwMode="auto">
          <a:xfrm>
            <a:off x="3851920" y="4365104"/>
            <a:ext cx="2733283" cy="20833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8" name="Straight Arrow Connector 27"/>
          <p:cNvCxnSpPr/>
          <p:nvPr/>
        </p:nvCxnSpPr>
        <p:spPr>
          <a:xfrm>
            <a:off x="2676664" y="4256594"/>
            <a:ext cx="1751320" cy="190871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7958971"/>
      </p:ext>
    </p:extLst>
  </p:cSld>
  <p:clrMapOvr>
    <a:masterClrMapping/>
  </p:clrMapOvr>
  <p:transition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416824" cy="625434"/>
          </a:xfrm>
        </p:spPr>
        <p:txBody>
          <a:bodyPr>
            <a:noAutofit/>
          </a:bodyPr>
          <a:lstStyle/>
          <a:p>
            <a:r>
              <a:rPr lang="en-GB" sz="2400" dirty="0" smtClean="0"/>
              <a:t>3 - Assignment </a:t>
            </a:r>
            <a:r>
              <a:rPr lang="en-GB" sz="2400" dirty="0"/>
              <a:t>Walkthrough </a:t>
            </a:r>
            <a:r>
              <a:rPr lang="en-GB" sz="2400" dirty="0" smtClean="0"/>
              <a:t>Guide – Creating a CSS Style</a:t>
            </a:r>
            <a:endParaRPr lang="en-GB" sz="24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1152167887"/>
              </p:ext>
            </p:extLst>
          </p:nvPr>
        </p:nvGraphicFramePr>
        <p:xfrm>
          <a:off x="6872039" y="1700808"/>
          <a:ext cx="1948432" cy="4392488"/>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lvl="0"/>
                      <a:r>
                        <a:rPr kumimoji="0" lang="en-GB" sz="1600" kern="1200" dirty="0" smtClean="0">
                          <a:solidFill>
                            <a:schemeClr val="tx1"/>
                          </a:solidFill>
                          <a:effectLst/>
                          <a:latin typeface="+mj-lt"/>
                          <a:ea typeface="+mn-ea"/>
                          <a:cs typeface="+mn-cs"/>
                        </a:rPr>
                        <a:t>CSS Styles shortcut adding things that are repeated</a:t>
                      </a:r>
                      <a:r>
                        <a:rPr kumimoji="0" lang="en-GB" sz="1600" kern="1200" baseline="0" dirty="0" smtClean="0">
                          <a:solidFill>
                            <a:schemeClr val="tx1"/>
                          </a:solidFill>
                          <a:effectLst/>
                          <a:latin typeface="+mj-lt"/>
                          <a:ea typeface="+mn-ea"/>
                          <a:cs typeface="+mn-cs"/>
                        </a:rPr>
                        <a:t> within your Pages</a:t>
                      </a:r>
                      <a:endParaRPr kumimoji="0" lang="en-GB" sz="1600"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Set the Title Font, Size and Colour</a:t>
                      </a:r>
                      <a:endParaRPr kumimoji="0" lang="en-GB" sz="1600" kern="1200" baseline="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Set the Background Colour for all pages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Set the location of elements and buttons.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sz="1600" b="1" dirty="0">
                <a:latin typeface="Calibri" pitchFamily="34" charset="0"/>
                <a:ea typeface="Calibri" pitchFamily="34" charset="0"/>
                <a:cs typeface="Calibri" pitchFamily="34" charset="0"/>
              </a:rPr>
              <a:t>Task </a:t>
            </a:r>
            <a:r>
              <a:rPr lang="en-US" sz="1600" b="1" dirty="0" smtClean="0">
                <a:latin typeface="Calibri" pitchFamily="34" charset="0"/>
                <a:ea typeface="Calibri" pitchFamily="34" charset="0"/>
                <a:cs typeface="Calibri" pitchFamily="34" charset="0"/>
              </a:rPr>
              <a:t>3:</a:t>
            </a:r>
            <a:r>
              <a:rPr lang="en-US" sz="1600" dirty="0" smtClean="0">
                <a:latin typeface="Calibri" pitchFamily="34" charset="0"/>
                <a:ea typeface="Calibri" pitchFamily="34" charset="0"/>
                <a:cs typeface="Calibri" pitchFamily="34" charset="0"/>
              </a:rPr>
              <a:t> </a:t>
            </a:r>
            <a:r>
              <a:rPr lang="en-GB" sz="1600" dirty="0">
                <a:latin typeface="Calibri" pitchFamily="34" charset="0"/>
              </a:rPr>
              <a:t>Be able to Create a </a:t>
            </a:r>
            <a:r>
              <a:rPr lang="en-GB" sz="1600" dirty="0" smtClean="0">
                <a:latin typeface="Calibri" pitchFamily="34" charset="0"/>
              </a:rPr>
              <a:t>CSS Style</a:t>
            </a:r>
            <a:endParaRPr lang="en-ZA" sz="1600"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3682862373"/>
              </p:ext>
            </p:extLst>
          </p:nvPr>
        </p:nvGraphicFramePr>
        <p:xfrm>
          <a:off x="337568" y="1700808"/>
          <a:ext cx="3010296" cy="4824536"/>
        </p:xfrm>
        <a:graphic>
          <a:graphicData uri="http://schemas.openxmlformats.org/drawingml/2006/table">
            <a:tbl>
              <a:tblPr firstRow="1" bandRow="1">
                <a:tableStyleId>{2D5ABB26-0587-4C30-8999-92F81FD0307C}</a:tableStyleId>
              </a:tblPr>
              <a:tblGrid>
                <a:gridCol w="3010296"/>
              </a:tblGrid>
              <a:tr h="48245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07 – Creating a CSS Style</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500" kern="1200" dirty="0" smtClean="0">
                        <a:solidFill>
                          <a:schemeClr val="tx1"/>
                        </a:solidFill>
                        <a:latin typeface="Calibri" pitchFamily="34" charset="0"/>
                        <a:ea typeface="+mn-ea"/>
                        <a:cs typeface="Calibri" pitchFamily="34" charset="0"/>
                      </a:endParaRPr>
                    </a:p>
                    <a:p>
                      <a:r>
                        <a:rPr kumimoji="0" lang="en-GB" sz="1800" b="0" kern="1200" baseline="0" dirty="0" smtClean="0">
                          <a:solidFill>
                            <a:schemeClr val="tx1"/>
                          </a:solidFill>
                          <a:effectLst/>
                          <a:latin typeface="+mn-lt"/>
                          <a:ea typeface="+mn-ea"/>
                          <a:cs typeface="+mn-cs"/>
                        </a:rPr>
                        <a:t>Give the Style a name again like </a:t>
                      </a:r>
                      <a:r>
                        <a:rPr kumimoji="0" lang="en-GB" sz="1800" b="1" kern="1200" baseline="0" dirty="0" err="1" smtClean="0">
                          <a:solidFill>
                            <a:schemeClr val="tx1"/>
                          </a:solidFill>
                          <a:effectLst/>
                          <a:latin typeface="+mn-lt"/>
                          <a:ea typeface="+mn-ea"/>
                          <a:cs typeface="+mn-cs"/>
                        </a:rPr>
                        <a:t>TitleText</a:t>
                      </a:r>
                      <a:r>
                        <a:rPr kumimoji="0" lang="en-GB" sz="1800" b="0" kern="1200" baseline="0" dirty="0" smtClean="0">
                          <a:solidFill>
                            <a:schemeClr val="tx1"/>
                          </a:solidFill>
                          <a:effectLst/>
                          <a:latin typeface="+mn-lt"/>
                          <a:ea typeface="+mn-ea"/>
                          <a:cs typeface="+mn-cs"/>
                        </a:rPr>
                        <a:t> (No spaces)</a:t>
                      </a:r>
                    </a:p>
                    <a:p>
                      <a:endParaRPr kumimoji="0" lang="en-GB" sz="1050" b="0" kern="1200" baseline="0" dirty="0" smtClean="0">
                        <a:solidFill>
                          <a:schemeClr val="tx1"/>
                        </a:solidFill>
                        <a:effectLst/>
                        <a:latin typeface="+mn-lt"/>
                        <a:ea typeface="+mn-ea"/>
                        <a:cs typeface="+mn-cs"/>
                      </a:endParaRPr>
                    </a:p>
                    <a:p>
                      <a:r>
                        <a:rPr kumimoji="0" lang="en-GB" sz="1800" b="0" kern="1200" baseline="0" dirty="0" smtClean="0">
                          <a:solidFill>
                            <a:schemeClr val="tx1"/>
                          </a:solidFill>
                          <a:effectLst/>
                          <a:latin typeface="+mn-lt"/>
                          <a:ea typeface="+mn-ea"/>
                          <a:cs typeface="+mn-cs"/>
                        </a:rPr>
                        <a:t>Change the bottom section, it needs to say CSS Style, choose it from the list. </a:t>
                      </a:r>
                    </a:p>
                    <a:p>
                      <a:endParaRPr kumimoji="0" lang="en-GB" sz="1050" b="0" kern="1200" baseline="0" dirty="0" smtClean="0">
                        <a:solidFill>
                          <a:schemeClr val="tx1"/>
                        </a:solidFill>
                        <a:effectLst/>
                        <a:latin typeface="+mn-lt"/>
                        <a:ea typeface="+mn-ea"/>
                        <a:cs typeface="+mn-cs"/>
                      </a:endParaRPr>
                    </a:p>
                    <a:p>
                      <a:r>
                        <a:rPr kumimoji="0" lang="en-GB" sz="1800" b="0" kern="1200" baseline="0" dirty="0" smtClean="0">
                          <a:solidFill>
                            <a:schemeClr val="tx1"/>
                          </a:solidFill>
                          <a:effectLst/>
                          <a:latin typeface="+mn-lt"/>
                          <a:ea typeface="+mn-ea"/>
                          <a:cs typeface="+mn-cs"/>
                        </a:rPr>
                        <a:t>Choose a larger </a:t>
                      </a:r>
                      <a:r>
                        <a:rPr kumimoji="0" lang="en-GB" sz="1800" b="1" kern="1200" baseline="0" dirty="0" smtClean="0">
                          <a:solidFill>
                            <a:schemeClr val="tx1"/>
                          </a:solidFill>
                          <a:effectLst/>
                          <a:latin typeface="+mn-lt"/>
                          <a:ea typeface="+mn-ea"/>
                          <a:cs typeface="+mn-cs"/>
                        </a:rPr>
                        <a:t>font</a:t>
                      </a:r>
                      <a:r>
                        <a:rPr kumimoji="0" lang="en-GB" sz="1800" b="0" kern="1200" baseline="0" dirty="0" smtClean="0">
                          <a:solidFill>
                            <a:schemeClr val="tx1"/>
                          </a:solidFill>
                          <a:effectLst/>
                          <a:latin typeface="+mn-lt"/>
                          <a:ea typeface="+mn-ea"/>
                          <a:cs typeface="+mn-cs"/>
                        </a:rPr>
                        <a:t> </a:t>
                      </a:r>
                      <a:r>
                        <a:rPr kumimoji="0" lang="en-GB" sz="1800" b="1" kern="1200" baseline="0" dirty="0" smtClean="0">
                          <a:solidFill>
                            <a:schemeClr val="tx1"/>
                          </a:solidFill>
                          <a:effectLst/>
                          <a:latin typeface="+mn-lt"/>
                          <a:ea typeface="+mn-ea"/>
                          <a:cs typeface="+mn-cs"/>
                        </a:rPr>
                        <a:t>size</a:t>
                      </a:r>
                      <a:r>
                        <a:rPr kumimoji="0" lang="en-GB" sz="1800" b="0" kern="1200" baseline="0" dirty="0" smtClean="0">
                          <a:solidFill>
                            <a:schemeClr val="tx1"/>
                          </a:solidFill>
                          <a:effectLst/>
                          <a:latin typeface="+mn-lt"/>
                          <a:ea typeface="+mn-ea"/>
                          <a:cs typeface="+mn-cs"/>
                        </a:rPr>
                        <a:t>, about 18, choose the same </a:t>
                      </a:r>
                      <a:r>
                        <a:rPr kumimoji="0" lang="en-GB" sz="1800" b="1" kern="1200" baseline="0" dirty="0" smtClean="0">
                          <a:solidFill>
                            <a:schemeClr val="tx1"/>
                          </a:solidFill>
                          <a:effectLst/>
                          <a:latin typeface="+mn-lt"/>
                          <a:ea typeface="+mn-ea"/>
                          <a:cs typeface="+mn-cs"/>
                        </a:rPr>
                        <a:t>font</a:t>
                      </a:r>
                      <a:r>
                        <a:rPr kumimoji="0" lang="en-GB" sz="1800" b="0" kern="1200" baseline="0" dirty="0" smtClean="0">
                          <a:solidFill>
                            <a:schemeClr val="tx1"/>
                          </a:solidFill>
                          <a:effectLst/>
                          <a:latin typeface="+mn-lt"/>
                          <a:ea typeface="+mn-ea"/>
                          <a:cs typeface="+mn-cs"/>
                        </a:rPr>
                        <a:t> as before and choose a similar </a:t>
                      </a:r>
                      <a:r>
                        <a:rPr kumimoji="0" lang="en-GB" sz="1800" b="1" kern="1200" baseline="0" dirty="0" smtClean="0">
                          <a:solidFill>
                            <a:schemeClr val="tx1"/>
                          </a:solidFill>
                          <a:effectLst/>
                          <a:latin typeface="+mn-lt"/>
                          <a:ea typeface="+mn-ea"/>
                          <a:cs typeface="+mn-cs"/>
                        </a:rPr>
                        <a:t>colour</a:t>
                      </a:r>
                      <a:r>
                        <a:rPr kumimoji="0" lang="en-GB" sz="1800" b="0" kern="1200" baseline="0" dirty="0" smtClean="0">
                          <a:solidFill>
                            <a:schemeClr val="tx1"/>
                          </a:solidFill>
                          <a:effectLst/>
                          <a:latin typeface="+mn-lt"/>
                          <a:ea typeface="+mn-ea"/>
                          <a:cs typeface="+mn-cs"/>
                        </a:rPr>
                        <a:t> that stands out against the background.</a:t>
                      </a:r>
                      <a:endParaRPr kumimoji="0" lang="en-GB" sz="1800" b="1" kern="1200" baseline="0" dirty="0" smtClean="0">
                        <a:solidFill>
                          <a:schemeClr val="tx1"/>
                        </a:solidFill>
                        <a:effectLst/>
                        <a:latin typeface="+mn-lt"/>
                        <a:ea typeface="+mn-ea"/>
                        <a:cs typeface="+mn-cs"/>
                      </a:endParaRPr>
                    </a:p>
                  </a:txBody>
                  <a:tcPr>
                    <a:noFill/>
                  </a:tcPr>
                </a:tc>
              </a:tr>
            </a:tbl>
          </a:graphicData>
        </a:graphic>
      </p:graphicFrame>
      <p:sp>
        <p:nvSpPr>
          <p:cNvPr id="24" name="Action Button: Back or Previous 23">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on Button: Forward or Next 26">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896" y="1773888"/>
            <a:ext cx="3096344" cy="2467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Arrow Connector 16"/>
          <p:cNvCxnSpPr/>
          <p:nvPr/>
        </p:nvCxnSpPr>
        <p:spPr>
          <a:xfrm>
            <a:off x="3211780" y="3800033"/>
            <a:ext cx="788316" cy="205031"/>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3139383" y="2737579"/>
            <a:ext cx="788316" cy="115357"/>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1126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30175" t="24406" r="22881" b="27360"/>
          <a:stretch/>
        </p:blipFill>
        <p:spPr bwMode="auto">
          <a:xfrm>
            <a:off x="3491880" y="4507392"/>
            <a:ext cx="3240360" cy="19459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8" name="Straight Arrow Connector 27"/>
          <p:cNvCxnSpPr/>
          <p:nvPr/>
        </p:nvCxnSpPr>
        <p:spPr>
          <a:xfrm flipV="1">
            <a:off x="3049401" y="4941168"/>
            <a:ext cx="1522599" cy="11129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2915816" y="5157192"/>
            <a:ext cx="1656214" cy="648072"/>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3211780" y="5589240"/>
            <a:ext cx="2296324" cy="54006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625534"/>
      </p:ext>
    </p:extLst>
  </p:cSld>
  <p:clrMapOvr>
    <a:masterClrMapping/>
  </p:clrMapOvr>
  <p:transition advClick="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416824" cy="625434"/>
          </a:xfrm>
        </p:spPr>
        <p:txBody>
          <a:bodyPr>
            <a:noAutofit/>
          </a:bodyPr>
          <a:lstStyle/>
          <a:p>
            <a:r>
              <a:rPr lang="en-GB" sz="2400" dirty="0" smtClean="0"/>
              <a:t>3 - Assignment </a:t>
            </a:r>
            <a:r>
              <a:rPr lang="en-GB" sz="2400" dirty="0"/>
              <a:t>Walkthrough </a:t>
            </a:r>
            <a:r>
              <a:rPr lang="en-GB" sz="2400" dirty="0" smtClean="0"/>
              <a:t>Guide – Creating a CSS Style</a:t>
            </a:r>
            <a:endParaRPr lang="en-GB" sz="24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880163204"/>
              </p:ext>
            </p:extLst>
          </p:nvPr>
        </p:nvGraphicFramePr>
        <p:xfrm>
          <a:off x="6872039" y="1700808"/>
          <a:ext cx="1948432" cy="4392488"/>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lvl="0"/>
                      <a:r>
                        <a:rPr kumimoji="0" lang="en-GB" sz="1600" kern="1200" dirty="0" smtClean="0">
                          <a:solidFill>
                            <a:schemeClr val="tx1"/>
                          </a:solidFill>
                          <a:effectLst/>
                          <a:latin typeface="+mj-lt"/>
                          <a:ea typeface="+mn-ea"/>
                          <a:cs typeface="+mn-cs"/>
                        </a:rPr>
                        <a:t>CSS Styles shortcut adding things that are repeated</a:t>
                      </a:r>
                      <a:r>
                        <a:rPr kumimoji="0" lang="en-GB" sz="1600" kern="1200" baseline="0" dirty="0" smtClean="0">
                          <a:solidFill>
                            <a:schemeClr val="tx1"/>
                          </a:solidFill>
                          <a:effectLst/>
                          <a:latin typeface="+mj-lt"/>
                          <a:ea typeface="+mn-ea"/>
                          <a:cs typeface="+mn-cs"/>
                        </a:rPr>
                        <a:t> within your Pages</a:t>
                      </a:r>
                      <a:endParaRPr kumimoji="0" lang="en-GB" sz="1600"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Set the standard Font, Size and Colour</a:t>
                      </a:r>
                      <a:endParaRPr kumimoji="0" lang="en-GB" sz="1600" kern="1200" baseline="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Set the Background Colour for all pages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Set the location of elements and buttons.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sz="1600" b="1" dirty="0">
                <a:latin typeface="Calibri" pitchFamily="34" charset="0"/>
                <a:ea typeface="Calibri" pitchFamily="34" charset="0"/>
                <a:cs typeface="Calibri" pitchFamily="34" charset="0"/>
              </a:rPr>
              <a:t>Task </a:t>
            </a:r>
            <a:r>
              <a:rPr lang="en-US" sz="1600" b="1" dirty="0" smtClean="0">
                <a:latin typeface="Calibri" pitchFamily="34" charset="0"/>
                <a:ea typeface="Calibri" pitchFamily="34" charset="0"/>
                <a:cs typeface="Calibri" pitchFamily="34" charset="0"/>
              </a:rPr>
              <a:t>3:</a:t>
            </a:r>
            <a:r>
              <a:rPr lang="en-US" sz="1600" dirty="0" smtClean="0">
                <a:latin typeface="Calibri" pitchFamily="34" charset="0"/>
                <a:ea typeface="Calibri" pitchFamily="34" charset="0"/>
                <a:cs typeface="Calibri" pitchFamily="34" charset="0"/>
              </a:rPr>
              <a:t> </a:t>
            </a:r>
            <a:r>
              <a:rPr lang="en-GB" sz="1600" dirty="0">
                <a:latin typeface="Calibri" pitchFamily="34" charset="0"/>
              </a:rPr>
              <a:t>Be able to Create a </a:t>
            </a:r>
            <a:r>
              <a:rPr lang="en-GB" sz="1600" dirty="0" smtClean="0">
                <a:latin typeface="Calibri" pitchFamily="34" charset="0"/>
              </a:rPr>
              <a:t>CSS Style</a:t>
            </a:r>
            <a:endParaRPr lang="en-ZA" sz="1600"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408648170"/>
              </p:ext>
            </p:extLst>
          </p:nvPr>
        </p:nvGraphicFramePr>
        <p:xfrm>
          <a:off x="337568" y="1700808"/>
          <a:ext cx="3010296" cy="4824536"/>
        </p:xfrm>
        <a:graphic>
          <a:graphicData uri="http://schemas.openxmlformats.org/drawingml/2006/table">
            <a:tbl>
              <a:tblPr firstRow="1" bandRow="1">
                <a:tableStyleId>{2D5ABB26-0587-4C30-8999-92F81FD0307C}</a:tableStyleId>
              </a:tblPr>
              <a:tblGrid>
                <a:gridCol w="3010296"/>
              </a:tblGrid>
              <a:tr h="48245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08 – Creating a CSS Style</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500" kern="1200" dirty="0" smtClean="0">
                        <a:solidFill>
                          <a:schemeClr val="tx1"/>
                        </a:solidFill>
                        <a:latin typeface="Calibri" pitchFamily="34" charset="0"/>
                        <a:ea typeface="+mn-ea"/>
                        <a:cs typeface="Calibri" pitchFamily="34" charset="0"/>
                      </a:endParaRPr>
                    </a:p>
                    <a:p>
                      <a:r>
                        <a:rPr kumimoji="0" lang="en-GB" sz="1800" b="0" kern="1200" baseline="0" dirty="0" smtClean="0">
                          <a:solidFill>
                            <a:schemeClr val="tx1"/>
                          </a:solidFill>
                          <a:effectLst/>
                          <a:latin typeface="+mn-lt"/>
                          <a:ea typeface="+mn-ea"/>
                          <a:cs typeface="+mn-cs"/>
                        </a:rPr>
                        <a:t>You should now have two styles defined on the right hand side.</a:t>
                      </a:r>
                    </a:p>
                    <a:p>
                      <a:endParaRPr kumimoji="0" lang="en-GB" sz="1050" b="0" kern="1200" baseline="0" dirty="0" smtClean="0">
                        <a:solidFill>
                          <a:schemeClr val="tx1"/>
                        </a:solidFill>
                        <a:effectLst/>
                        <a:latin typeface="+mn-lt"/>
                        <a:ea typeface="+mn-ea"/>
                        <a:cs typeface="+mn-cs"/>
                      </a:endParaRPr>
                    </a:p>
                    <a:p>
                      <a:r>
                        <a:rPr kumimoji="0" lang="en-GB" sz="1800" b="0" kern="1200" baseline="0" dirty="0" smtClean="0">
                          <a:solidFill>
                            <a:schemeClr val="tx1"/>
                          </a:solidFill>
                          <a:effectLst/>
                          <a:latin typeface="+mn-lt"/>
                          <a:ea typeface="+mn-ea"/>
                          <a:cs typeface="+mn-cs"/>
                        </a:rPr>
                        <a:t>Next you need to Save the File as a CSS style sheet</a:t>
                      </a:r>
                    </a:p>
                    <a:p>
                      <a:endParaRPr kumimoji="0" lang="en-GB" sz="1050" b="0" kern="1200" baseline="0" dirty="0" smtClean="0">
                        <a:solidFill>
                          <a:schemeClr val="tx1"/>
                        </a:solidFill>
                        <a:effectLst/>
                        <a:latin typeface="+mn-lt"/>
                        <a:ea typeface="+mn-ea"/>
                        <a:cs typeface="+mn-cs"/>
                      </a:endParaRPr>
                    </a:p>
                    <a:p>
                      <a:r>
                        <a:rPr kumimoji="0" lang="en-GB" sz="1800" b="0" kern="1200" baseline="0" dirty="0" smtClean="0">
                          <a:solidFill>
                            <a:schemeClr val="tx1"/>
                          </a:solidFill>
                          <a:effectLst/>
                          <a:latin typeface="+mn-lt"/>
                          <a:ea typeface="+mn-ea"/>
                          <a:cs typeface="+mn-cs"/>
                        </a:rPr>
                        <a:t>Click on </a:t>
                      </a:r>
                      <a:r>
                        <a:rPr kumimoji="0" lang="en-GB" sz="1800" b="1" kern="1200" baseline="0" dirty="0" smtClean="0">
                          <a:solidFill>
                            <a:schemeClr val="tx1"/>
                          </a:solidFill>
                          <a:effectLst/>
                          <a:latin typeface="+mn-lt"/>
                          <a:ea typeface="+mn-ea"/>
                          <a:cs typeface="+mn-cs"/>
                        </a:rPr>
                        <a:t>File</a:t>
                      </a:r>
                      <a:r>
                        <a:rPr kumimoji="0" lang="en-GB" sz="1800" b="0" kern="1200" baseline="0" dirty="0" smtClean="0">
                          <a:solidFill>
                            <a:schemeClr val="tx1"/>
                          </a:solidFill>
                          <a:effectLst/>
                          <a:latin typeface="+mn-lt"/>
                          <a:ea typeface="+mn-ea"/>
                          <a:cs typeface="+mn-cs"/>
                        </a:rPr>
                        <a:t> and </a:t>
                      </a:r>
                      <a:r>
                        <a:rPr kumimoji="0" lang="en-GB" sz="1800" b="1" kern="1200" baseline="0" dirty="0" smtClean="0">
                          <a:solidFill>
                            <a:schemeClr val="tx1"/>
                          </a:solidFill>
                          <a:effectLst/>
                          <a:latin typeface="+mn-lt"/>
                          <a:ea typeface="+mn-ea"/>
                          <a:cs typeface="+mn-cs"/>
                        </a:rPr>
                        <a:t>Save As</a:t>
                      </a:r>
                    </a:p>
                    <a:p>
                      <a:r>
                        <a:rPr kumimoji="0" lang="en-GB" sz="1800" b="0" kern="1200" baseline="0" dirty="0" smtClean="0">
                          <a:solidFill>
                            <a:schemeClr val="tx1"/>
                          </a:solidFill>
                          <a:effectLst/>
                          <a:latin typeface="+mn-lt"/>
                          <a:ea typeface="+mn-ea"/>
                          <a:cs typeface="+mn-cs"/>
                        </a:rPr>
                        <a:t>Choose</a:t>
                      </a:r>
                      <a:r>
                        <a:rPr kumimoji="0" lang="en-GB" sz="1800" b="1" kern="1200" baseline="0" dirty="0" smtClean="0">
                          <a:solidFill>
                            <a:schemeClr val="tx1"/>
                          </a:solidFill>
                          <a:effectLst/>
                          <a:latin typeface="+mn-lt"/>
                          <a:ea typeface="+mn-ea"/>
                          <a:cs typeface="+mn-cs"/>
                        </a:rPr>
                        <a:t> </a:t>
                      </a:r>
                      <a:r>
                        <a:rPr kumimoji="0" lang="en-GB" sz="1800" b="0" kern="1200" baseline="0" dirty="0" smtClean="0">
                          <a:solidFill>
                            <a:schemeClr val="tx1"/>
                          </a:solidFill>
                          <a:effectLst/>
                          <a:latin typeface="+mn-lt"/>
                          <a:ea typeface="+mn-ea"/>
                          <a:cs typeface="+mn-cs"/>
                        </a:rPr>
                        <a:t>the same folder your pages are stored in, they should be in the same folder as the Assets you will be using.</a:t>
                      </a:r>
                    </a:p>
                  </a:txBody>
                  <a:tcPr>
                    <a:noFill/>
                  </a:tcPr>
                </a:tc>
              </a:tr>
            </a:tbl>
          </a:graphicData>
        </a:graphic>
      </p:graphicFrame>
      <p:sp>
        <p:nvSpPr>
          <p:cNvPr id="24" name="Action Button: Back or Previous 23">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on Button: Forward or Next 26">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29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81712" t="29015" b="50000"/>
          <a:stretch/>
        </p:blipFill>
        <p:spPr bwMode="auto">
          <a:xfrm>
            <a:off x="3537928" y="1717896"/>
            <a:ext cx="3210463" cy="20711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Straight Arrow Connector 19"/>
          <p:cNvCxnSpPr/>
          <p:nvPr/>
        </p:nvCxnSpPr>
        <p:spPr>
          <a:xfrm flipV="1">
            <a:off x="2267744" y="2996952"/>
            <a:ext cx="1659955" cy="72008"/>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12291"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r="78111" b="59235"/>
          <a:stretch/>
        </p:blipFill>
        <p:spPr bwMode="auto">
          <a:xfrm>
            <a:off x="3598292" y="4077072"/>
            <a:ext cx="3150099" cy="23928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Arrow Connector 16"/>
          <p:cNvCxnSpPr/>
          <p:nvPr/>
        </p:nvCxnSpPr>
        <p:spPr>
          <a:xfrm>
            <a:off x="2699792" y="4653136"/>
            <a:ext cx="1227907" cy="1368152"/>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4443695"/>
      </p:ext>
    </p:extLst>
  </p:cSld>
  <p:clrMapOvr>
    <a:masterClrMapping/>
  </p:clrMapOvr>
  <p:transition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416824" cy="625434"/>
          </a:xfrm>
        </p:spPr>
        <p:txBody>
          <a:bodyPr>
            <a:noAutofit/>
          </a:bodyPr>
          <a:lstStyle/>
          <a:p>
            <a:r>
              <a:rPr lang="en-GB" sz="2400" dirty="0" smtClean="0"/>
              <a:t>3 - Assignment </a:t>
            </a:r>
            <a:r>
              <a:rPr lang="en-GB" sz="2400" dirty="0"/>
              <a:t>Walkthrough </a:t>
            </a:r>
            <a:r>
              <a:rPr lang="en-GB" sz="2400" dirty="0" smtClean="0"/>
              <a:t>Guide – Creating a CSS Style</a:t>
            </a:r>
            <a:endParaRPr lang="en-GB" sz="24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827625105"/>
              </p:ext>
            </p:extLst>
          </p:nvPr>
        </p:nvGraphicFramePr>
        <p:xfrm>
          <a:off x="6872039" y="1700808"/>
          <a:ext cx="1948432" cy="4392488"/>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lvl="0"/>
                      <a:r>
                        <a:rPr kumimoji="0" lang="en-GB" sz="1600" kern="1200" dirty="0" smtClean="0">
                          <a:solidFill>
                            <a:schemeClr val="tx1"/>
                          </a:solidFill>
                          <a:effectLst/>
                          <a:latin typeface="+mj-lt"/>
                          <a:ea typeface="+mn-ea"/>
                          <a:cs typeface="+mn-cs"/>
                        </a:rPr>
                        <a:t>CSS Styles shortcut adding things that are repeated</a:t>
                      </a:r>
                      <a:r>
                        <a:rPr kumimoji="0" lang="en-GB" sz="1600" kern="1200" baseline="0" dirty="0" smtClean="0">
                          <a:solidFill>
                            <a:schemeClr val="tx1"/>
                          </a:solidFill>
                          <a:effectLst/>
                          <a:latin typeface="+mj-lt"/>
                          <a:ea typeface="+mn-ea"/>
                          <a:cs typeface="+mn-cs"/>
                        </a:rPr>
                        <a:t> within your Pages</a:t>
                      </a:r>
                      <a:endParaRPr kumimoji="0" lang="en-GB" sz="1600"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Set the standard Font, Size and Colour</a:t>
                      </a:r>
                      <a:endParaRPr kumimoji="0" lang="en-GB" sz="1600" kern="1200" baseline="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Set the Background Colour for all pages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Set the location of elements and buttons.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sz="1600" b="1" dirty="0">
                <a:latin typeface="Calibri" pitchFamily="34" charset="0"/>
                <a:ea typeface="Calibri" pitchFamily="34" charset="0"/>
                <a:cs typeface="Calibri" pitchFamily="34" charset="0"/>
              </a:rPr>
              <a:t>Task </a:t>
            </a:r>
            <a:r>
              <a:rPr lang="en-US" sz="1600" b="1" dirty="0" smtClean="0">
                <a:latin typeface="Calibri" pitchFamily="34" charset="0"/>
                <a:ea typeface="Calibri" pitchFamily="34" charset="0"/>
                <a:cs typeface="Calibri" pitchFamily="34" charset="0"/>
              </a:rPr>
              <a:t>3:</a:t>
            </a:r>
            <a:r>
              <a:rPr lang="en-US" sz="1600" dirty="0" smtClean="0">
                <a:latin typeface="Calibri" pitchFamily="34" charset="0"/>
                <a:ea typeface="Calibri" pitchFamily="34" charset="0"/>
                <a:cs typeface="Calibri" pitchFamily="34" charset="0"/>
              </a:rPr>
              <a:t> </a:t>
            </a:r>
            <a:r>
              <a:rPr lang="en-GB" sz="1600" dirty="0">
                <a:latin typeface="Calibri" pitchFamily="34" charset="0"/>
              </a:rPr>
              <a:t>Be able to Create a </a:t>
            </a:r>
            <a:r>
              <a:rPr lang="en-GB" sz="1600" dirty="0" smtClean="0">
                <a:latin typeface="Calibri" pitchFamily="34" charset="0"/>
              </a:rPr>
              <a:t>CSS Style</a:t>
            </a:r>
            <a:endParaRPr lang="en-ZA" sz="1600"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4164772486"/>
              </p:ext>
            </p:extLst>
          </p:nvPr>
        </p:nvGraphicFramePr>
        <p:xfrm>
          <a:off x="337568" y="1700808"/>
          <a:ext cx="3010296" cy="4824536"/>
        </p:xfrm>
        <a:graphic>
          <a:graphicData uri="http://schemas.openxmlformats.org/drawingml/2006/table">
            <a:tbl>
              <a:tblPr firstRow="1" bandRow="1">
                <a:tableStyleId>{2D5ABB26-0587-4C30-8999-92F81FD0307C}</a:tableStyleId>
              </a:tblPr>
              <a:tblGrid>
                <a:gridCol w="3010296"/>
              </a:tblGrid>
              <a:tr h="48245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09 – Creating a CSS Style</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500" kern="1200" dirty="0" smtClean="0">
                        <a:solidFill>
                          <a:schemeClr val="tx1"/>
                        </a:solidFill>
                        <a:latin typeface="Calibri" pitchFamily="34" charset="0"/>
                        <a:ea typeface="+mn-ea"/>
                        <a:cs typeface="Calibri" pitchFamily="34" charset="0"/>
                      </a:endParaRPr>
                    </a:p>
                    <a:p>
                      <a:r>
                        <a:rPr kumimoji="0" lang="en-GB" sz="1800" b="0" kern="1200" baseline="0" dirty="0" smtClean="0">
                          <a:solidFill>
                            <a:schemeClr val="tx1"/>
                          </a:solidFill>
                          <a:effectLst/>
                          <a:latin typeface="+mn-lt"/>
                          <a:ea typeface="+mn-ea"/>
                          <a:cs typeface="+mn-cs"/>
                        </a:rPr>
                        <a:t>Give the CSS a name like </a:t>
                      </a:r>
                      <a:r>
                        <a:rPr kumimoji="0" lang="en-GB" sz="1800" b="1" kern="1200" baseline="0" dirty="0" smtClean="0">
                          <a:solidFill>
                            <a:schemeClr val="tx1"/>
                          </a:solidFill>
                          <a:effectLst/>
                          <a:latin typeface="+mn-lt"/>
                          <a:ea typeface="+mn-ea"/>
                          <a:cs typeface="+mn-cs"/>
                        </a:rPr>
                        <a:t>Style Sheet </a:t>
                      </a:r>
                      <a:r>
                        <a:rPr kumimoji="0" lang="en-GB" sz="1800" b="0" kern="1200" baseline="0" dirty="0" smtClean="0">
                          <a:solidFill>
                            <a:schemeClr val="tx1"/>
                          </a:solidFill>
                          <a:effectLst/>
                          <a:latin typeface="+mn-lt"/>
                          <a:ea typeface="+mn-ea"/>
                          <a:cs typeface="+mn-cs"/>
                        </a:rPr>
                        <a:t>and then choose </a:t>
                      </a:r>
                      <a:r>
                        <a:rPr kumimoji="0" lang="en-GB" sz="1800" b="1" kern="1200" baseline="0" dirty="0" smtClean="0">
                          <a:solidFill>
                            <a:schemeClr val="tx1"/>
                          </a:solidFill>
                          <a:effectLst/>
                          <a:latin typeface="+mn-lt"/>
                          <a:ea typeface="+mn-ea"/>
                          <a:cs typeface="+mn-cs"/>
                        </a:rPr>
                        <a:t>Style Sheets </a:t>
                      </a:r>
                      <a:r>
                        <a:rPr kumimoji="0" lang="en-GB" sz="1800" b="0" kern="1200" baseline="0" dirty="0" smtClean="0">
                          <a:solidFill>
                            <a:schemeClr val="tx1"/>
                          </a:solidFill>
                          <a:effectLst/>
                          <a:latin typeface="+mn-lt"/>
                          <a:ea typeface="+mn-ea"/>
                          <a:cs typeface="+mn-cs"/>
                        </a:rPr>
                        <a:t>(*.CSS) from the </a:t>
                      </a:r>
                      <a:r>
                        <a:rPr kumimoji="0" lang="en-GB" sz="1800" b="1" kern="1200" baseline="0" dirty="0" smtClean="0">
                          <a:solidFill>
                            <a:schemeClr val="tx1"/>
                          </a:solidFill>
                          <a:effectLst/>
                          <a:latin typeface="+mn-lt"/>
                          <a:ea typeface="+mn-ea"/>
                          <a:cs typeface="+mn-cs"/>
                        </a:rPr>
                        <a:t>Save as Type </a:t>
                      </a:r>
                      <a:r>
                        <a:rPr kumimoji="0" lang="en-GB" sz="1800" b="0" kern="1200" baseline="0" dirty="0" smtClean="0">
                          <a:solidFill>
                            <a:schemeClr val="tx1"/>
                          </a:solidFill>
                          <a:effectLst/>
                          <a:latin typeface="+mn-lt"/>
                          <a:ea typeface="+mn-ea"/>
                          <a:cs typeface="+mn-cs"/>
                        </a:rPr>
                        <a:t>Menu</a:t>
                      </a:r>
                    </a:p>
                    <a:p>
                      <a:endParaRPr kumimoji="0" lang="en-GB" sz="1050" b="0" kern="1200" baseline="0" dirty="0" smtClean="0">
                        <a:solidFill>
                          <a:schemeClr val="tx1"/>
                        </a:solidFill>
                        <a:effectLst/>
                        <a:latin typeface="+mn-lt"/>
                        <a:ea typeface="+mn-ea"/>
                        <a:cs typeface="+mn-cs"/>
                      </a:endParaRPr>
                    </a:p>
                    <a:p>
                      <a:r>
                        <a:rPr kumimoji="0" lang="en-GB" sz="1800" b="0" kern="1200" baseline="0" dirty="0" smtClean="0">
                          <a:solidFill>
                            <a:schemeClr val="tx1"/>
                          </a:solidFill>
                          <a:effectLst/>
                          <a:latin typeface="+mn-lt"/>
                          <a:ea typeface="+mn-ea"/>
                          <a:cs typeface="+mn-cs"/>
                        </a:rPr>
                        <a:t>Make sure the name is appropriate and that it is saved where the rest of your pages are going to be saved, preferable in </a:t>
                      </a:r>
                      <a:r>
                        <a:rPr kumimoji="0" lang="en-GB" sz="1800" b="1" kern="1200" baseline="0" dirty="0" err="1" smtClean="0">
                          <a:solidFill>
                            <a:schemeClr val="tx1"/>
                          </a:solidFill>
                          <a:effectLst/>
                          <a:latin typeface="+mn-lt"/>
                          <a:ea typeface="+mn-ea"/>
                          <a:cs typeface="+mn-cs"/>
                        </a:rPr>
                        <a:t>CiDA</a:t>
                      </a:r>
                      <a:r>
                        <a:rPr kumimoji="0" lang="en-GB" sz="1800" b="0" kern="1200" baseline="0" dirty="0" smtClean="0">
                          <a:solidFill>
                            <a:schemeClr val="tx1"/>
                          </a:solidFill>
                          <a:effectLst/>
                          <a:latin typeface="+mn-lt"/>
                          <a:ea typeface="+mn-ea"/>
                          <a:cs typeface="+mn-cs"/>
                        </a:rPr>
                        <a:t> but not in the Assets folder.</a:t>
                      </a:r>
                    </a:p>
                  </a:txBody>
                  <a:tcPr>
                    <a:noFill/>
                  </a:tcPr>
                </a:tc>
              </a:tr>
            </a:tbl>
          </a:graphicData>
        </a:graphic>
      </p:graphicFrame>
      <p:sp>
        <p:nvSpPr>
          <p:cNvPr id="24" name="Action Button: Back or Previous 23">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on Button: Forward or Next 26">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371" t="1866" r="19013" b="24248"/>
          <a:stretch/>
        </p:blipFill>
        <p:spPr bwMode="auto">
          <a:xfrm>
            <a:off x="3617008" y="1762915"/>
            <a:ext cx="3115232" cy="232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Straight Arrow Connector 19"/>
          <p:cNvCxnSpPr/>
          <p:nvPr/>
        </p:nvCxnSpPr>
        <p:spPr>
          <a:xfrm>
            <a:off x="1763688" y="3645024"/>
            <a:ext cx="1872208" cy="72008"/>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35896" y="4221088"/>
            <a:ext cx="3051211" cy="2305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Straight Arrow Connector 16"/>
          <p:cNvCxnSpPr/>
          <p:nvPr/>
        </p:nvCxnSpPr>
        <p:spPr>
          <a:xfrm flipV="1">
            <a:off x="3164929" y="4437112"/>
            <a:ext cx="614983" cy="36004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2669012" y="5517232"/>
            <a:ext cx="1326924" cy="504056"/>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2141936"/>
      </p:ext>
    </p:extLst>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205053" cy="625434"/>
          </a:xfrm>
        </p:spPr>
        <p:txBody>
          <a:bodyPr>
            <a:normAutofit/>
          </a:bodyPr>
          <a:lstStyle/>
          <a:p>
            <a:r>
              <a:rPr lang="en-GB" sz="2800" dirty="0" smtClean="0"/>
              <a:t>1 - Assignment </a:t>
            </a:r>
            <a:r>
              <a:rPr lang="en-GB" sz="2800" dirty="0"/>
              <a:t>Walkthrough </a:t>
            </a:r>
            <a:r>
              <a:rPr lang="en-GB" sz="2800" dirty="0" smtClean="0"/>
              <a:t>Guide - Banner</a:t>
            </a:r>
            <a:endParaRPr lang="en-GB" sz="28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4039415069"/>
              </p:ext>
            </p:extLst>
          </p:nvPr>
        </p:nvGraphicFramePr>
        <p:xfrm>
          <a:off x="6872038" y="1772816"/>
          <a:ext cx="1948433" cy="4365547"/>
        </p:xfrm>
        <a:graphic>
          <a:graphicData uri="http://schemas.openxmlformats.org/drawingml/2006/table">
            <a:tbl>
              <a:tblPr firstRow="1" firstCol="1" lastRow="1" lastCol="1" bandRow="1" bandCol="1">
                <a:tableStyleId>{2D5ABB26-0587-4C30-8999-92F81FD0307C}</a:tableStyleId>
              </a:tblPr>
              <a:tblGrid>
                <a:gridCol w="1948433"/>
              </a:tblGrid>
              <a:tr h="357427">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399918">
                <a:tc>
                  <a:txBody>
                    <a:bodyPr/>
                    <a:lstStyle/>
                    <a:p>
                      <a:pPr marL="177800" indent="-177800" algn="l">
                        <a:spcAft>
                          <a:spcPts val="0"/>
                        </a:spcAft>
                        <a:buFontTx/>
                        <a:buBlip>
                          <a:blip r:embed="rId3"/>
                        </a:buBlip>
                      </a:pPr>
                      <a:endParaRPr lang="en-GB" sz="900" dirty="0" smtClean="0">
                        <a:effectLst/>
                        <a:latin typeface="Calibri" pitchFamily="34" charset="0"/>
                        <a:ea typeface="Times New Roman"/>
                        <a:cs typeface="Calibri" pitchFamily="34" charset="0"/>
                      </a:endParaRPr>
                    </a:p>
                    <a:p>
                      <a:pPr lvl="0"/>
                      <a:r>
                        <a:rPr kumimoji="0" lang="en-GB" sz="1600" kern="1200" dirty="0" smtClean="0">
                          <a:solidFill>
                            <a:schemeClr val="tx1"/>
                          </a:solidFill>
                          <a:effectLst/>
                          <a:latin typeface="+mj-lt"/>
                          <a:ea typeface="+mn-ea"/>
                          <a:cs typeface="+mn-cs"/>
                        </a:rPr>
                        <a:t>Think about what a company hopes</a:t>
                      </a:r>
                      <a:r>
                        <a:rPr kumimoji="0" lang="en-GB" sz="1600" kern="1200" baseline="0" dirty="0" smtClean="0">
                          <a:solidFill>
                            <a:schemeClr val="tx1"/>
                          </a:solidFill>
                          <a:effectLst/>
                          <a:latin typeface="+mj-lt"/>
                          <a:ea typeface="+mn-ea"/>
                          <a:cs typeface="+mn-cs"/>
                        </a:rPr>
                        <a:t> to achieve</a:t>
                      </a:r>
                      <a:endParaRPr kumimoji="0" lang="en-GB" sz="1600"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Less than 350kb</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Saved as a JPG file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30cm wide at least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Not tall to avoid scrolling</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Contains images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Has the logo</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Good resolution</a:t>
                      </a:r>
                      <a:endParaRPr lang="en-GB" sz="1600" baseline="0" dirty="0">
                        <a:solidFill>
                          <a:schemeClr val="tx1"/>
                        </a:solidFill>
                        <a:effectLst/>
                        <a:latin typeface="+mj-lt"/>
                        <a:ea typeface="Times New Roma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88488"/>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sz="1600" b="1" dirty="0" smtClean="0">
                <a:latin typeface="Calibri" pitchFamily="34" charset="0"/>
                <a:ea typeface="Calibri" pitchFamily="34" charset="0"/>
                <a:cs typeface="Calibri" pitchFamily="34" charset="0"/>
              </a:rPr>
              <a:t>Task 1</a:t>
            </a:r>
            <a:r>
              <a:rPr lang="en-US" sz="1600" b="1" dirty="0">
                <a:latin typeface="Calibri" pitchFamily="34" charset="0"/>
                <a:ea typeface="Calibri" pitchFamily="34" charset="0"/>
                <a:cs typeface="Calibri" pitchFamily="34" charset="0"/>
              </a:rPr>
              <a:t>:</a:t>
            </a:r>
            <a:r>
              <a:rPr lang="en-US" sz="1600" dirty="0">
                <a:latin typeface="Calibri" pitchFamily="34" charset="0"/>
                <a:ea typeface="Calibri" pitchFamily="34" charset="0"/>
                <a:cs typeface="Calibri" pitchFamily="34" charset="0"/>
              </a:rPr>
              <a:t> </a:t>
            </a:r>
            <a:r>
              <a:rPr lang="en-GB" sz="1600" dirty="0">
                <a:latin typeface="Calibri" pitchFamily="34" charset="0"/>
              </a:rPr>
              <a:t>Be able to </a:t>
            </a:r>
            <a:r>
              <a:rPr lang="en-GB" sz="1600" dirty="0" smtClean="0"/>
              <a:t>Make the Banner for your Website</a:t>
            </a:r>
            <a:endParaRPr lang="en-ZA" sz="1600" dirty="0">
              <a:latin typeface="Calibri" pitchFamily="34" charset="0"/>
              <a:ea typeface="Calibri" pitchFamily="34" charset="0"/>
              <a:cs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1434133643"/>
              </p:ext>
            </p:extLst>
          </p:nvPr>
        </p:nvGraphicFramePr>
        <p:xfrm>
          <a:off x="337566" y="1700808"/>
          <a:ext cx="3478350" cy="4464496"/>
        </p:xfrm>
        <a:graphic>
          <a:graphicData uri="http://schemas.openxmlformats.org/drawingml/2006/table">
            <a:tbl>
              <a:tblPr firstRow="1" bandRow="1">
                <a:tableStyleId>{2D5ABB26-0587-4C30-8999-92F81FD0307C}</a:tableStyleId>
              </a:tblPr>
              <a:tblGrid>
                <a:gridCol w="3478350"/>
              </a:tblGrid>
              <a:tr h="44644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2 – Setting the Page</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500" kern="1200" dirty="0" smtClean="0">
                        <a:solidFill>
                          <a:schemeClr val="tx1"/>
                        </a:solidFill>
                        <a:latin typeface="Calibri" pitchFamily="34" charset="0"/>
                        <a:ea typeface="+mn-ea"/>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kern="1200" dirty="0" smtClean="0">
                          <a:solidFill>
                            <a:schemeClr val="tx1"/>
                          </a:solidFill>
                          <a:latin typeface="Calibri" pitchFamily="34" charset="0"/>
                          <a:ea typeface="+mn-ea"/>
                          <a:cs typeface="Calibri" pitchFamily="34" charset="0"/>
                        </a:rPr>
                        <a:t>Change the width</a:t>
                      </a:r>
                      <a:r>
                        <a:rPr kumimoji="0" lang="en-GB" sz="2000" kern="1200" baseline="0" dirty="0" smtClean="0">
                          <a:solidFill>
                            <a:schemeClr val="tx1"/>
                          </a:solidFill>
                          <a:latin typeface="Calibri" pitchFamily="34" charset="0"/>
                          <a:ea typeface="+mn-ea"/>
                          <a:cs typeface="Calibri" pitchFamily="34" charset="0"/>
                        </a:rPr>
                        <a:t> to:</a:t>
                      </a:r>
                    </a:p>
                    <a:p>
                      <a:pPr marL="342900" marR="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2000" kern="1200" baseline="0" dirty="0" smtClean="0">
                          <a:solidFill>
                            <a:schemeClr val="tx1"/>
                          </a:solidFill>
                          <a:latin typeface="Calibri" pitchFamily="34" charset="0"/>
                          <a:ea typeface="+mn-ea"/>
                          <a:cs typeface="Calibri" pitchFamily="34" charset="0"/>
                        </a:rPr>
                        <a:t>Width 4200 pixels </a:t>
                      </a:r>
                    </a:p>
                    <a:p>
                      <a:pPr marL="342900" marR="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2000" kern="1200" baseline="0" dirty="0" smtClean="0">
                          <a:solidFill>
                            <a:schemeClr val="tx1"/>
                          </a:solidFill>
                          <a:latin typeface="Calibri" pitchFamily="34" charset="0"/>
                          <a:ea typeface="+mn-ea"/>
                          <a:cs typeface="Calibri" pitchFamily="34" charset="0"/>
                        </a:rPr>
                        <a:t>Height 472 and </a:t>
                      </a:r>
                    </a:p>
                    <a:p>
                      <a:pPr marL="342900" marR="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2000" kern="1200" baseline="0" dirty="0" smtClean="0">
                          <a:solidFill>
                            <a:schemeClr val="tx1"/>
                          </a:solidFill>
                          <a:latin typeface="Calibri" pitchFamily="34" charset="0"/>
                          <a:ea typeface="+mn-ea"/>
                          <a:cs typeface="Calibri" pitchFamily="34" charset="0"/>
                        </a:rPr>
                        <a:t>Resolution 300 Pixels/inch</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2000" kern="1200" baseline="0" dirty="0" smtClean="0">
                        <a:solidFill>
                          <a:schemeClr val="tx1"/>
                        </a:solidFill>
                        <a:latin typeface="Calibri" pitchFamily="34" charset="0"/>
                        <a:ea typeface="+mn-ea"/>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kern="1200" baseline="0" dirty="0" smtClean="0">
                          <a:solidFill>
                            <a:schemeClr val="tx1"/>
                          </a:solidFill>
                          <a:latin typeface="Calibri" pitchFamily="34" charset="0"/>
                          <a:ea typeface="+mn-ea"/>
                          <a:cs typeface="Calibri" pitchFamily="34" charset="0"/>
                        </a:rPr>
                        <a:t>Or change it to:</a:t>
                      </a:r>
                    </a:p>
                    <a:p>
                      <a:pPr marL="342900" marR="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2000" kern="1200" baseline="0" dirty="0" smtClean="0">
                          <a:solidFill>
                            <a:schemeClr val="tx1"/>
                          </a:solidFill>
                          <a:latin typeface="Calibri" pitchFamily="34" charset="0"/>
                          <a:ea typeface="+mn-ea"/>
                          <a:cs typeface="Calibri" pitchFamily="34" charset="0"/>
                        </a:rPr>
                        <a:t>Width 36cm</a:t>
                      </a:r>
                    </a:p>
                    <a:p>
                      <a:pPr marL="342900" marR="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2000" kern="1200" baseline="0" dirty="0" smtClean="0">
                          <a:solidFill>
                            <a:schemeClr val="tx1"/>
                          </a:solidFill>
                          <a:latin typeface="Calibri" pitchFamily="34" charset="0"/>
                          <a:ea typeface="+mn-ea"/>
                          <a:cs typeface="Calibri" pitchFamily="34" charset="0"/>
                        </a:rPr>
                        <a:t>Height 4cm</a:t>
                      </a:r>
                    </a:p>
                    <a:p>
                      <a:pPr marL="342900" marR="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2000" kern="1200" baseline="0" dirty="0" smtClean="0">
                          <a:solidFill>
                            <a:schemeClr val="tx1"/>
                          </a:solidFill>
                          <a:latin typeface="Calibri" pitchFamily="34" charset="0"/>
                          <a:ea typeface="+mn-ea"/>
                          <a:cs typeface="Calibri" pitchFamily="34" charset="0"/>
                        </a:rPr>
                        <a:t>Resolution 300 pixels/inch</a:t>
                      </a:r>
                    </a:p>
                    <a:p>
                      <a:pPr marL="342900" marR="0" indent="-34290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GB" sz="2000" kern="1200" baseline="0" dirty="0" smtClean="0">
                        <a:solidFill>
                          <a:schemeClr val="tx1"/>
                        </a:solidFill>
                        <a:latin typeface="Calibri" pitchFamily="34" charset="0"/>
                        <a:ea typeface="+mn-ea"/>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2000" kern="1200" baseline="0" dirty="0" smtClean="0">
                          <a:solidFill>
                            <a:schemeClr val="tx1"/>
                          </a:solidFill>
                          <a:latin typeface="Calibri" pitchFamily="34" charset="0"/>
                          <a:ea typeface="+mn-ea"/>
                          <a:cs typeface="Calibri" pitchFamily="34" charset="0"/>
                        </a:rPr>
                        <a:t>Do not worry about the background colour</a:t>
                      </a:r>
                      <a:endParaRPr kumimoji="0" lang="en-GB" sz="2000" kern="1200" dirty="0" smtClean="0">
                        <a:solidFill>
                          <a:schemeClr val="tx1"/>
                        </a:solidFill>
                        <a:latin typeface="Calibri" pitchFamily="34" charset="0"/>
                        <a:ea typeface="+mn-ea"/>
                        <a:cs typeface="Calibri" pitchFamily="34" charset="0"/>
                      </a:endParaRPr>
                    </a:p>
                  </a:txBody>
                  <a:tcPr>
                    <a:noFill/>
                  </a:tcPr>
                </a:tc>
              </a:tr>
            </a:tbl>
          </a:graphicData>
        </a:graphic>
      </p:graphicFrame>
      <p:pic>
        <p:nvPicPr>
          <p:cNvPr id="11" name="Picture 10"/>
          <p:cNvPicPr/>
          <p:nvPr/>
        </p:nvPicPr>
        <p:blipFill>
          <a:blip r:embed="rId5"/>
          <a:srcRect/>
          <a:stretch>
            <a:fillRect/>
          </a:stretch>
        </p:blipFill>
        <p:spPr bwMode="auto">
          <a:xfrm>
            <a:off x="4008904" y="1700808"/>
            <a:ext cx="2651328" cy="2504608"/>
          </a:xfrm>
          <a:prstGeom prst="rect">
            <a:avLst/>
          </a:prstGeom>
          <a:ln>
            <a:noFill/>
          </a:ln>
          <a:effectLst>
            <a:outerShdw blurRad="292100" dist="139700" dir="2700000" algn="tl" rotWithShape="0">
              <a:srgbClr val="333333">
                <a:alpha val="65000"/>
              </a:srgbClr>
            </a:outerShdw>
          </a:effectLst>
        </p:spPr>
      </p:pic>
      <p:cxnSp>
        <p:nvCxnSpPr>
          <p:cNvPr id="3" name="Straight Arrow Connector 2"/>
          <p:cNvCxnSpPr/>
          <p:nvPr/>
        </p:nvCxnSpPr>
        <p:spPr>
          <a:xfrm flipV="1">
            <a:off x="2843808" y="2276872"/>
            <a:ext cx="1584176" cy="342038"/>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16" name="Picture 15"/>
          <p:cNvPicPr/>
          <p:nvPr/>
        </p:nvPicPr>
        <p:blipFill>
          <a:blip r:embed="rId6"/>
          <a:srcRect/>
          <a:stretch>
            <a:fillRect/>
          </a:stretch>
        </p:blipFill>
        <p:spPr bwMode="auto">
          <a:xfrm>
            <a:off x="4008904" y="4293096"/>
            <a:ext cx="2651328" cy="2236053"/>
          </a:xfrm>
          <a:prstGeom prst="rect">
            <a:avLst/>
          </a:prstGeom>
          <a:ln>
            <a:noFill/>
          </a:ln>
          <a:effectLst>
            <a:outerShdw blurRad="292100" dist="139700" dir="2700000" algn="tl" rotWithShape="0">
              <a:srgbClr val="333333">
                <a:alpha val="65000"/>
              </a:srgbClr>
            </a:outerShdw>
          </a:effectLst>
        </p:spPr>
      </p:pic>
      <p:cxnSp>
        <p:nvCxnSpPr>
          <p:cNvPr id="21" name="Straight Arrow Connector 20"/>
          <p:cNvCxnSpPr/>
          <p:nvPr/>
        </p:nvCxnSpPr>
        <p:spPr>
          <a:xfrm flipV="1">
            <a:off x="3570372" y="2826716"/>
            <a:ext cx="1145644" cy="171019"/>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195736" y="4194868"/>
            <a:ext cx="2226523" cy="636858"/>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276615" y="4831726"/>
            <a:ext cx="1145644" cy="274139"/>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Action Button: Back or Previous 14">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ction Button: Forward or Next 17">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57886667"/>
      </p:ext>
    </p:extLst>
  </p:cSld>
  <p:clrMapOvr>
    <a:masterClrMapping/>
  </p:clrMapOvr>
  <p:transition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416824" cy="625434"/>
          </a:xfrm>
        </p:spPr>
        <p:txBody>
          <a:bodyPr>
            <a:noAutofit/>
          </a:bodyPr>
          <a:lstStyle/>
          <a:p>
            <a:r>
              <a:rPr lang="en-GB" sz="2400" dirty="0" smtClean="0"/>
              <a:t>3 - Assignment </a:t>
            </a:r>
            <a:r>
              <a:rPr lang="en-GB" sz="2400" dirty="0"/>
              <a:t>Walkthrough </a:t>
            </a:r>
            <a:r>
              <a:rPr lang="en-GB" sz="2400" dirty="0" smtClean="0"/>
              <a:t>Guide – Creating a CSS Style</a:t>
            </a:r>
            <a:endParaRPr lang="en-GB" sz="24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3606549703"/>
              </p:ext>
            </p:extLst>
          </p:nvPr>
        </p:nvGraphicFramePr>
        <p:xfrm>
          <a:off x="6872039" y="1700808"/>
          <a:ext cx="1948432" cy="4392488"/>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lvl="0"/>
                      <a:r>
                        <a:rPr kumimoji="0" lang="en-GB" sz="1600" kern="1200" dirty="0" smtClean="0">
                          <a:solidFill>
                            <a:schemeClr val="tx1"/>
                          </a:solidFill>
                          <a:effectLst/>
                          <a:latin typeface="+mj-lt"/>
                          <a:ea typeface="+mn-ea"/>
                          <a:cs typeface="+mn-cs"/>
                        </a:rPr>
                        <a:t>CSS Styles shortcut adding things that are repeated</a:t>
                      </a:r>
                      <a:r>
                        <a:rPr kumimoji="0" lang="en-GB" sz="1600" kern="1200" baseline="0" dirty="0" smtClean="0">
                          <a:solidFill>
                            <a:schemeClr val="tx1"/>
                          </a:solidFill>
                          <a:effectLst/>
                          <a:latin typeface="+mj-lt"/>
                          <a:ea typeface="+mn-ea"/>
                          <a:cs typeface="+mn-cs"/>
                        </a:rPr>
                        <a:t> within your Pages</a:t>
                      </a:r>
                      <a:endParaRPr kumimoji="0" lang="en-GB" sz="1600"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Set the standard Font, Size and Colour</a:t>
                      </a:r>
                      <a:endParaRPr kumimoji="0" lang="en-GB" sz="1600" kern="1200" baseline="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Set the Background Colour for all pages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Set the location of elements and buttons.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sz="1600" b="1" dirty="0">
                <a:latin typeface="Calibri" pitchFamily="34" charset="0"/>
                <a:ea typeface="Calibri" pitchFamily="34" charset="0"/>
                <a:cs typeface="Calibri" pitchFamily="34" charset="0"/>
              </a:rPr>
              <a:t>Task </a:t>
            </a:r>
            <a:r>
              <a:rPr lang="en-US" sz="1600" b="1" dirty="0" smtClean="0">
                <a:latin typeface="Calibri" pitchFamily="34" charset="0"/>
                <a:ea typeface="Calibri" pitchFamily="34" charset="0"/>
                <a:cs typeface="Calibri" pitchFamily="34" charset="0"/>
              </a:rPr>
              <a:t>3:</a:t>
            </a:r>
            <a:r>
              <a:rPr lang="en-US" sz="1600" dirty="0" smtClean="0">
                <a:latin typeface="Calibri" pitchFamily="34" charset="0"/>
                <a:ea typeface="Calibri" pitchFamily="34" charset="0"/>
                <a:cs typeface="Calibri" pitchFamily="34" charset="0"/>
              </a:rPr>
              <a:t> </a:t>
            </a:r>
            <a:r>
              <a:rPr lang="en-GB" sz="1600" dirty="0">
                <a:latin typeface="Calibri" pitchFamily="34" charset="0"/>
              </a:rPr>
              <a:t>Be able to Create a </a:t>
            </a:r>
            <a:r>
              <a:rPr lang="en-GB" sz="1600" dirty="0" smtClean="0">
                <a:latin typeface="Calibri" pitchFamily="34" charset="0"/>
              </a:rPr>
              <a:t>CSS Style</a:t>
            </a:r>
            <a:endParaRPr lang="en-ZA" sz="1600"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365177016"/>
              </p:ext>
            </p:extLst>
          </p:nvPr>
        </p:nvGraphicFramePr>
        <p:xfrm>
          <a:off x="331782" y="1772816"/>
          <a:ext cx="3010296" cy="4824536"/>
        </p:xfrm>
        <a:graphic>
          <a:graphicData uri="http://schemas.openxmlformats.org/drawingml/2006/table">
            <a:tbl>
              <a:tblPr firstRow="1" bandRow="1">
                <a:tableStyleId>{2D5ABB26-0587-4C30-8999-92F81FD0307C}</a:tableStyleId>
              </a:tblPr>
              <a:tblGrid>
                <a:gridCol w="3010296"/>
              </a:tblGrid>
              <a:tr h="48245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10 – Creating a CSS Style</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500" kern="1200" dirty="0" smtClean="0">
                        <a:solidFill>
                          <a:schemeClr val="tx1"/>
                        </a:solidFill>
                        <a:latin typeface="Calibri" pitchFamily="34" charset="0"/>
                        <a:ea typeface="+mn-ea"/>
                        <a:cs typeface="Calibri" pitchFamily="34" charset="0"/>
                      </a:endParaRPr>
                    </a:p>
                    <a:p>
                      <a:r>
                        <a:rPr kumimoji="0" lang="en-GB" sz="1800" b="0" kern="1200" baseline="0" dirty="0" smtClean="0">
                          <a:solidFill>
                            <a:schemeClr val="tx1"/>
                          </a:solidFill>
                          <a:effectLst/>
                          <a:latin typeface="+mn-lt"/>
                          <a:ea typeface="+mn-ea"/>
                          <a:cs typeface="+mn-cs"/>
                        </a:rPr>
                        <a:t>Once you have opened one of your pages, look over to the right hand side of the screen. You should see a little icon of a chain link.</a:t>
                      </a:r>
                    </a:p>
                    <a:p>
                      <a:endParaRPr kumimoji="0" lang="en-GB" sz="1050" b="0" kern="1200" baseline="0" dirty="0" smtClean="0">
                        <a:solidFill>
                          <a:schemeClr val="tx1"/>
                        </a:solidFill>
                        <a:effectLst/>
                        <a:latin typeface="+mn-lt"/>
                        <a:ea typeface="+mn-ea"/>
                        <a:cs typeface="+mn-cs"/>
                      </a:endParaRPr>
                    </a:p>
                    <a:p>
                      <a:r>
                        <a:rPr kumimoji="0" lang="en-GB" sz="1800" b="0" kern="1200" baseline="0" dirty="0" smtClean="0">
                          <a:solidFill>
                            <a:schemeClr val="tx1"/>
                          </a:solidFill>
                          <a:effectLst/>
                          <a:latin typeface="+mn-lt"/>
                          <a:ea typeface="+mn-ea"/>
                          <a:cs typeface="+mn-cs"/>
                        </a:rPr>
                        <a:t>Click on it and find the CSS file you just saved by clicking on </a:t>
                      </a:r>
                      <a:r>
                        <a:rPr kumimoji="0" lang="en-GB" sz="1800" b="1" kern="1200" baseline="0" dirty="0" smtClean="0">
                          <a:solidFill>
                            <a:schemeClr val="tx1"/>
                          </a:solidFill>
                          <a:effectLst/>
                          <a:latin typeface="+mn-lt"/>
                          <a:ea typeface="+mn-ea"/>
                          <a:cs typeface="+mn-cs"/>
                        </a:rPr>
                        <a:t>Browse</a:t>
                      </a:r>
                      <a:r>
                        <a:rPr kumimoji="0" lang="en-GB" sz="1800" b="0" kern="1200" baseline="0" dirty="0" smtClean="0">
                          <a:solidFill>
                            <a:schemeClr val="tx1"/>
                          </a:solidFill>
                          <a:effectLst/>
                          <a:latin typeface="+mn-lt"/>
                          <a:ea typeface="+mn-ea"/>
                          <a:cs typeface="+mn-cs"/>
                        </a:rPr>
                        <a:t>.</a:t>
                      </a:r>
                    </a:p>
                    <a:p>
                      <a:endParaRPr kumimoji="0" lang="en-GB" sz="1800" b="0" kern="1200" baseline="0" dirty="0" smtClean="0">
                        <a:solidFill>
                          <a:schemeClr val="tx1"/>
                        </a:solidFill>
                        <a:effectLst/>
                        <a:latin typeface="+mn-lt"/>
                        <a:ea typeface="+mn-ea"/>
                        <a:cs typeface="+mn-cs"/>
                      </a:endParaRPr>
                    </a:p>
                    <a:p>
                      <a:r>
                        <a:rPr kumimoji="0" lang="en-GB" sz="1800" b="0" kern="1200" baseline="0" dirty="0" smtClean="0">
                          <a:solidFill>
                            <a:schemeClr val="tx1"/>
                          </a:solidFill>
                          <a:effectLst/>
                          <a:latin typeface="+mn-lt"/>
                          <a:ea typeface="+mn-ea"/>
                          <a:cs typeface="+mn-cs"/>
                        </a:rPr>
                        <a:t>Make sure the </a:t>
                      </a:r>
                      <a:r>
                        <a:rPr kumimoji="0" lang="en-GB" sz="1800" b="1" kern="1200" baseline="0" dirty="0" smtClean="0">
                          <a:solidFill>
                            <a:schemeClr val="tx1"/>
                          </a:solidFill>
                          <a:effectLst/>
                          <a:latin typeface="+mn-lt"/>
                          <a:ea typeface="+mn-ea"/>
                          <a:cs typeface="+mn-cs"/>
                        </a:rPr>
                        <a:t>Files as Type</a:t>
                      </a:r>
                      <a:r>
                        <a:rPr kumimoji="0" lang="en-GB" sz="1800" b="0" kern="1200" baseline="0" dirty="0" smtClean="0">
                          <a:solidFill>
                            <a:schemeClr val="tx1"/>
                          </a:solidFill>
                          <a:effectLst/>
                          <a:latin typeface="+mn-lt"/>
                          <a:ea typeface="+mn-ea"/>
                          <a:cs typeface="+mn-cs"/>
                        </a:rPr>
                        <a:t> box says </a:t>
                      </a:r>
                      <a:r>
                        <a:rPr kumimoji="0" lang="en-GB" sz="1800" b="1" kern="1200" baseline="0" dirty="0" smtClean="0">
                          <a:solidFill>
                            <a:schemeClr val="tx1"/>
                          </a:solidFill>
                          <a:effectLst/>
                          <a:latin typeface="+mn-lt"/>
                          <a:ea typeface="+mn-ea"/>
                          <a:cs typeface="+mn-cs"/>
                        </a:rPr>
                        <a:t>Style Sheet Files (*.CSS)</a:t>
                      </a:r>
                    </a:p>
                    <a:p>
                      <a:endParaRPr kumimoji="0" lang="en-GB" sz="1050" b="0" kern="1200" baseline="0" dirty="0" smtClean="0">
                        <a:solidFill>
                          <a:schemeClr val="tx1"/>
                        </a:solidFill>
                        <a:effectLst/>
                        <a:latin typeface="+mn-lt"/>
                        <a:ea typeface="+mn-ea"/>
                        <a:cs typeface="+mn-cs"/>
                      </a:endParaRPr>
                    </a:p>
                  </a:txBody>
                  <a:tcPr>
                    <a:noFill/>
                  </a:tcPr>
                </a:tc>
              </a:tr>
            </a:tbl>
          </a:graphicData>
        </a:graphic>
      </p:graphicFrame>
      <p:sp>
        <p:nvSpPr>
          <p:cNvPr id="24" name="Action Button: Back or Previous 23">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on Button: Forward or Next 26">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81397" t="62282" b="19352"/>
          <a:stretch/>
        </p:blipFill>
        <p:spPr bwMode="auto">
          <a:xfrm>
            <a:off x="3635896" y="1725720"/>
            <a:ext cx="3068559" cy="170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Straight Arrow Connector 19"/>
          <p:cNvCxnSpPr/>
          <p:nvPr/>
        </p:nvCxnSpPr>
        <p:spPr>
          <a:xfrm flipV="1">
            <a:off x="2985011" y="2049856"/>
            <a:ext cx="2739117" cy="1091112"/>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896" y="3689573"/>
            <a:ext cx="3075704" cy="1363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Straight Arrow Connector 16"/>
          <p:cNvCxnSpPr/>
          <p:nvPr/>
        </p:nvCxnSpPr>
        <p:spPr>
          <a:xfrm flipV="1">
            <a:off x="3203848" y="4005064"/>
            <a:ext cx="2304256" cy="576064"/>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2053"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t="66200" r="55027" b="16900"/>
          <a:stretch/>
        </p:blipFill>
        <p:spPr bwMode="auto">
          <a:xfrm>
            <a:off x="3635896" y="5407868"/>
            <a:ext cx="3024336" cy="901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9" name="Straight Arrow Connector 28"/>
          <p:cNvCxnSpPr/>
          <p:nvPr/>
        </p:nvCxnSpPr>
        <p:spPr>
          <a:xfrm flipV="1">
            <a:off x="2699792" y="5906661"/>
            <a:ext cx="1704764" cy="186635"/>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7629334"/>
      </p:ext>
    </p:extLst>
  </p:cSld>
  <p:clrMapOvr>
    <a:masterClrMapping/>
  </p:clrMapOvr>
  <p:transition advClick="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416824" cy="625434"/>
          </a:xfrm>
        </p:spPr>
        <p:txBody>
          <a:bodyPr>
            <a:noAutofit/>
          </a:bodyPr>
          <a:lstStyle/>
          <a:p>
            <a:r>
              <a:rPr lang="en-GB" sz="2400" dirty="0" smtClean="0"/>
              <a:t>3 - Assignment </a:t>
            </a:r>
            <a:r>
              <a:rPr lang="en-GB" sz="2400" dirty="0"/>
              <a:t>Walkthrough </a:t>
            </a:r>
            <a:r>
              <a:rPr lang="en-GB" sz="2400" dirty="0" smtClean="0"/>
              <a:t>Guide – Creating a CSS Style</a:t>
            </a:r>
            <a:endParaRPr lang="en-GB" sz="24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2188800430"/>
              </p:ext>
            </p:extLst>
          </p:nvPr>
        </p:nvGraphicFramePr>
        <p:xfrm>
          <a:off x="6872039" y="1700808"/>
          <a:ext cx="1948432" cy="4392488"/>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lvl="0"/>
                      <a:r>
                        <a:rPr kumimoji="0" lang="en-GB" sz="1600" kern="1200" dirty="0" smtClean="0">
                          <a:solidFill>
                            <a:schemeClr val="tx1"/>
                          </a:solidFill>
                          <a:effectLst/>
                          <a:latin typeface="+mj-lt"/>
                          <a:ea typeface="+mn-ea"/>
                          <a:cs typeface="+mn-cs"/>
                        </a:rPr>
                        <a:t>CSS Styles shortcut adding things that are repeated</a:t>
                      </a:r>
                      <a:r>
                        <a:rPr kumimoji="0" lang="en-GB" sz="1600" kern="1200" baseline="0" dirty="0" smtClean="0">
                          <a:solidFill>
                            <a:schemeClr val="tx1"/>
                          </a:solidFill>
                          <a:effectLst/>
                          <a:latin typeface="+mj-lt"/>
                          <a:ea typeface="+mn-ea"/>
                          <a:cs typeface="+mn-cs"/>
                        </a:rPr>
                        <a:t> within your Pages</a:t>
                      </a:r>
                      <a:endParaRPr kumimoji="0" lang="en-GB" sz="1600"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Set the standard Font, Size and Colour</a:t>
                      </a:r>
                      <a:endParaRPr kumimoji="0" lang="en-GB" sz="1600" kern="1200" baseline="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Set the Background Colour for all pages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Set the location of elements and buttons.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sz="1600" b="1" dirty="0">
                <a:latin typeface="Calibri" pitchFamily="34" charset="0"/>
                <a:ea typeface="Calibri" pitchFamily="34" charset="0"/>
                <a:cs typeface="Calibri" pitchFamily="34" charset="0"/>
              </a:rPr>
              <a:t>Task </a:t>
            </a:r>
            <a:r>
              <a:rPr lang="en-US" sz="1600" b="1" dirty="0" smtClean="0">
                <a:latin typeface="Calibri" pitchFamily="34" charset="0"/>
                <a:ea typeface="Calibri" pitchFamily="34" charset="0"/>
                <a:cs typeface="Calibri" pitchFamily="34" charset="0"/>
              </a:rPr>
              <a:t>3:</a:t>
            </a:r>
            <a:r>
              <a:rPr lang="en-US" sz="1600" dirty="0" smtClean="0">
                <a:latin typeface="Calibri" pitchFamily="34" charset="0"/>
                <a:ea typeface="Calibri" pitchFamily="34" charset="0"/>
                <a:cs typeface="Calibri" pitchFamily="34" charset="0"/>
              </a:rPr>
              <a:t> </a:t>
            </a:r>
            <a:r>
              <a:rPr lang="en-GB" sz="1600" dirty="0">
                <a:latin typeface="Calibri" pitchFamily="34" charset="0"/>
              </a:rPr>
              <a:t>Be able to Create a </a:t>
            </a:r>
            <a:r>
              <a:rPr lang="en-GB" sz="1600" dirty="0" smtClean="0">
                <a:latin typeface="Calibri" pitchFamily="34" charset="0"/>
              </a:rPr>
              <a:t>CSS Style</a:t>
            </a:r>
            <a:endParaRPr lang="en-ZA" sz="1600"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3406485038"/>
              </p:ext>
            </p:extLst>
          </p:nvPr>
        </p:nvGraphicFramePr>
        <p:xfrm>
          <a:off x="331782" y="1772816"/>
          <a:ext cx="3010296" cy="4697076"/>
        </p:xfrm>
        <a:graphic>
          <a:graphicData uri="http://schemas.openxmlformats.org/drawingml/2006/table">
            <a:tbl>
              <a:tblPr firstRow="1" bandRow="1">
                <a:tableStyleId>{2D5ABB26-0587-4C30-8999-92F81FD0307C}</a:tableStyleId>
              </a:tblPr>
              <a:tblGrid>
                <a:gridCol w="3010296"/>
              </a:tblGrid>
              <a:tr h="46970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11 – Creating a CSS Style</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500" kern="1200" dirty="0" smtClean="0">
                        <a:solidFill>
                          <a:schemeClr val="tx1"/>
                        </a:solidFill>
                        <a:latin typeface="Calibri" pitchFamily="34" charset="0"/>
                        <a:ea typeface="+mn-ea"/>
                        <a:cs typeface="Calibri" pitchFamily="34" charset="0"/>
                      </a:endParaRPr>
                    </a:p>
                    <a:p>
                      <a:r>
                        <a:rPr kumimoji="0" lang="en-GB" sz="1800" b="0" kern="1200" baseline="0" dirty="0" smtClean="0">
                          <a:solidFill>
                            <a:schemeClr val="tx1"/>
                          </a:solidFill>
                          <a:effectLst/>
                          <a:latin typeface="+mn-lt"/>
                          <a:ea typeface="+mn-ea"/>
                          <a:cs typeface="+mn-cs"/>
                        </a:rPr>
                        <a:t>Once you have found it, select it so the </a:t>
                      </a:r>
                      <a:r>
                        <a:rPr kumimoji="0" lang="en-GB" sz="1800" b="1" kern="1200" baseline="0" dirty="0" smtClean="0">
                          <a:solidFill>
                            <a:schemeClr val="tx1"/>
                          </a:solidFill>
                          <a:effectLst/>
                          <a:latin typeface="+mn-lt"/>
                          <a:ea typeface="+mn-ea"/>
                          <a:cs typeface="+mn-cs"/>
                        </a:rPr>
                        <a:t>file/</a:t>
                      </a:r>
                      <a:r>
                        <a:rPr kumimoji="0" lang="en-GB" sz="1800" b="1" kern="1200" baseline="0" dirty="0" err="1" smtClean="0">
                          <a:solidFill>
                            <a:schemeClr val="tx1"/>
                          </a:solidFill>
                          <a:effectLst/>
                          <a:latin typeface="+mn-lt"/>
                          <a:ea typeface="+mn-ea"/>
                          <a:cs typeface="+mn-cs"/>
                        </a:rPr>
                        <a:t>url</a:t>
                      </a:r>
                      <a:r>
                        <a:rPr kumimoji="0" lang="en-GB" sz="1800" b="0" kern="1200" baseline="0" dirty="0" smtClean="0">
                          <a:solidFill>
                            <a:schemeClr val="tx1"/>
                          </a:solidFill>
                          <a:effectLst/>
                          <a:latin typeface="+mn-lt"/>
                          <a:ea typeface="+mn-ea"/>
                          <a:cs typeface="+mn-cs"/>
                        </a:rPr>
                        <a:t> has the name of it there. Any question it asks about the file say yes.</a:t>
                      </a:r>
                    </a:p>
                    <a:p>
                      <a:r>
                        <a:rPr kumimoji="0" lang="en-GB" sz="1800" b="0" kern="1200" baseline="0" dirty="0" smtClean="0">
                          <a:solidFill>
                            <a:schemeClr val="tx1"/>
                          </a:solidFill>
                          <a:effectLst/>
                          <a:latin typeface="+mn-lt"/>
                          <a:ea typeface="+mn-ea"/>
                          <a:cs typeface="+mn-cs"/>
                        </a:rPr>
                        <a:t>Then click on</a:t>
                      </a:r>
                      <a:r>
                        <a:rPr kumimoji="0" lang="en-GB" sz="1800" b="1" kern="1200" baseline="0" dirty="0" smtClean="0">
                          <a:solidFill>
                            <a:schemeClr val="tx1"/>
                          </a:solidFill>
                          <a:effectLst/>
                          <a:latin typeface="+mn-lt"/>
                          <a:ea typeface="+mn-ea"/>
                          <a:cs typeface="+mn-cs"/>
                        </a:rPr>
                        <a:t> OK.</a:t>
                      </a:r>
                    </a:p>
                    <a:p>
                      <a:endParaRPr kumimoji="0" lang="en-GB" sz="1050" b="0" kern="1200" baseline="0" dirty="0" smtClean="0">
                        <a:solidFill>
                          <a:schemeClr val="tx1"/>
                        </a:solidFill>
                        <a:effectLst/>
                        <a:latin typeface="+mn-lt"/>
                        <a:ea typeface="+mn-ea"/>
                        <a:cs typeface="+mn-cs"/>
                      </a:endParaRPr>
                    </a:p>
                    <a:p>
                      <a:r>
                        <a:rPr kumimoji="0" lang="en-GB" sz="1800" b="0" kern="1200" baseline="0" dirty="0" smtClean="0">
                          <a:solidFill>
                            <a:schemeClr val="tx1"/>
                          </a:solidFill>
                          <a:effectLst/>
                          <a:latin typeface="+mn-lt"/>
                          <a:ea typeface="+mn-ea"/>
                          <a:cs typeface="+mn-cs"/>
                        </a:rPr>
                        <a:t>It may not seem as though much has happened but you should now have the two style available from the bottom </a:t>
                      </a:r>
                      <a:r>
                        <a:rPr kumimoji="0" lang="en-GB" sz="1800" b="1" kern="1200" baseline="0" dirty="0" smtClean="0">
                          <a:solidFill>
                            <a:schemeClr val="tx1"/>
                          </a:solidFill>
                          <a:effectLst/>
                          <a:latin typeface="+mn-lt"/>
                          <a:ea typeface="+mn-ea"/>
                          <a:cs typeface="+mn-cs"/>
                        </a:rPr>
                        <a:t>Class</a:t>
                      </a:r>
                      <a:r>
                        <a:rPr kumimoji="0" lang="en-GB" sz="1800" b="0" kern="1200" baseline="0" dirty="0" smtClean="0">
                          <a:solidFill>
                            <a:schemeClr val="tx1"/>
                          </a:solidFill>
                          <a:effectLst/>
                          <a:latin typeface="+mn-lt"/>
                          <a:ea typeface="+mn-ea"/>
                          <a:cs typeface="+mn-cs"/>
                        </a:rPr>
                        <a:t> link on the </a:t>
                      </a:r>
                      <a:r>
                        <a:rPr kumimoji="0" lang="en-GB" sz="1800" b="1" kern="1200" baseline="0" dirty="0" smtClean="0">
                          <a:solidFill>
                            <a:schemeClr val="tx1"/>
                          </a:solidFill>
                          <a:effectLst/>
                          <a:latin typeface="+mn-lt"/>
                          <a:ea typeface="+mn-ea"/>
                          <a:cs typeface="+mn-cs"/>
                        </a:rPr>
                        <a:t>Properties</a:t>
                      </a:r>
                      <a:r>
                        <a:rPr kumimoji="0" lang="en-GB" sz="1800" b="0" kern="1200" baseline="0" dirty="0" smtClean="0">
                          <a:solidFill>
                            <a:schemeClr val="tx1"/>
                          </a:solidFill>
                          <a:effectLst/>
                          <a:latin typeface="+mn-lt"/>
                          <a:ea typeface="+mn-ea"/>
                          <a:cs typeface="+mn-cs"/>
                        </a:rPr>
                        <a:t> toolbar.</a:t>
                      </a:r>
                      <a:endParaRPr kumimoji="0" lang="en-GB" sz="1050" b="0" kern="1200" baseline="0" dirty="0" smtClean="0">
                        <a:solidFill>
                          <a:schemeClr val="tx1"/>
                        </a:solidFill>
                        <a:effectLst/>
                        <a:latin typeface="+mn-lt"/>
                        <a:ea typeface="+mn-ea"/>
                        <a:cs typeface="+mn-cs"/>
                      </a:endParaRPr>
                    </a:p>
                  </a:txBody>
                  <a:tcPr>
                    <a:noFill/>
                  </a:tcPr>
                </a:tc>
              </a:tr>
            </a:tbl>
          </a:graphicData>
        </a:graphic>
      </p:graphicFrame>
      <p:sp>
        <p:nvSpPr>
          <p:cNvPr id="24" name="Action Button: Back or Previous 23">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6822" y="1775154"/>
            <a:ext cx="3213702" cy="1424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Straight Arrow Connector 19"/>
          <p:cNvCxnSpPr/>
          <p:nvPr/>
        </p:nvCxnSpPr>
        <p:spPr>
          <a:xfrm flipV="1">
            <a:off x="2985011" y="2204864"/>
            <a:ext cx="938917" cy="720081"/>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3137411" y="2204864"/>
            <a:ext cx="2370693" cy="872482"/>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307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15419" t="76549" r="64861"/>
          <a:stretch/>
        </p:blipFill>
        <p:spPr bwMode="auto">
          <a:xfrm>
            <a:off x="3477826" y="3435376"/>
            <a:ext cx="3237301" cy="2164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9" name="Straight Arrow Connector 28"/>
          <p:cNvCxnSpPr/>
          <p:nvPr/>
        </p:nvCxnSpPr>
        <p:spPr>
          <a:xfrm flipV="1">
            <a:off x="2555776" y="4005064"/>
            <a:ext cx="1848780" cy="936104"/>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054835" y="4725144"/>
            <a:ext cx="1517195" cy="85502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9521237"/>
      </p:ext>
    </p:extLst>
  </p:cSld>
  <p:clrMapOvr>
    <a:masterClrMapping/>
  </p:clrMapOvr>
  <p:transition advClick="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416824" cy="625434"/>
          </a:xfrm>
        </p:spPr>
        <p:txBody>
          <a:bodyPr>
            <a:noAutofit/>
          </a:bodyPr>
          <a:lstStyle/>
          <a:p>
            <a:r>
              <a:rPr lang="en-GB" sz="2100" dirty="0"/>
              <a:t>4</a:t>
            </a:r>
            <a:r>
              <a:rPr lang="en-GB" sz="2100" dirty="0" smtClean="0"/>
              <a:t> - Assignment </a:t>
            </a:r>
            <a:r>
              <a:rPr lang="en-GB" sz="2100" dirty="0"/>
              <a:t>Walkthrough </a:t>
            </a:r>
            <a:r>
              <a:rPr lang="en-GB" sz="2100" dirty="0" smtClean="0"/>
              <a:t>Guide – Creating the Internal Links</a:t>
            </a:r>
            <a:endParaRPr lang="en-GB" sz="21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3547003303"/>
              </p:ext>
            </p:extLst>
          </p:nvPr>
        </p:nvGraphicFramePr>
        <p:xfrm>
          <a:off x="6872039" y="1700808"/>
          <a:ext cx="1948432" cy="4403702"/>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lvl="0"/>
                      <a:r>
                        <a:rPr kumimoji="0" lang="en-GB" sz="1600" kern="1200" dirty="0" smtClean="0">
                          <a:solidFill>
                            <a:schemeClr val="tx1"/>
                          </a:solidFill>
                          <a:effectLst/>
                          <a:latin typeface="+mj-lt"/>
                          <a:ea typeface="+mn-ea"/>
                          <a:cs typeface="+mn-cs"/>
                        </a:rPr>
                        <a:t>You need links on each page to navigate to all the other pages.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You will need to make at least</a:t>
                      </a:r>
                      <a:r>
                        <a:rPr kumimoji="0" lang="en-GB" sz="1600" kern="1200" baseline="0" dirty="0" smtClean="0">
                          <a:solidFill>
                            <a:schemeClr val="tx1"/>
                          </a:solidFill>
                          <a:effectLst/>
                          <a:latin typeface="+mj-lt"/>
                          <a:ea typeface="+mn-ea"/>
                          <a:cs typeface="+mn-cs"/>
                        </a:rPr>
                        <a:t> 3 pages for this to work</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You can change the link colours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Make one set and copy to the other two pages, the links will copy with them.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a:latin typeface="Calibri" pitchFamily="34" charset="0"/>
                <a:ea typeface="Calibri" pitchFamily="34" charset="0"/>
                <a:cs typeface="Calibri" pitchFamily="34" charset="0"/>
              </a:rPr>
              <a:t>Task </a:t>
            </a:r>
            <a:r>
              <a:rPr lang="en-US" b="1" dirty="0" smtClean="0">
                <a:latin typeface="Calibri" pitchFamily="34" charset="0"/>
                <a:ea typeface="Calibri" pitchFamily="34" charset="0"/>
                <a:cs typeface="Calibri" pitchFamily="34" charset="0"/>
              </a:rPr>
              <a:t>4:</a:t>
            </a:r>
            <a:r>
              <a:rPr lang="en-US" dirty="0" smtClean="0">
                <a:latin typeface="Calibri" pitchFamily="34" charset="0"/>
                <a:ea typeface="Calibri" pitchFamily="34" charset="0"/>
                <a:cs typeface="Calibri" pitchFamily="34" charset="0"/>
              </a:rPr>
              <a:t> </a:t>
            </a:r>
            <a:r>
              <a:rPr lang="en-GB" dirty="0" smtClean="0">
                <a:latin typeface="Calibri" pitchFamily="34" charset="0"/>
              </a:rPr>
              <a:t>Creating the Internal Links</a:t>
            </a:r>
            <a:endParaRPr lang="en-ZA"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1806836989"/>
              </p:ext>
            </p:extLst>
          </p:nvPr>
        </p:nvGraphicFramePr>
        <p:xfrm>
          <a:off x="331782" y="1772816"/>
          <a:ext cx="3010296" cy="4697076"/>
        </p:xfrm>
        <a:graphic>
          <a:graphicData uri="http://schemas.openxmlformats.org/drawingml/2006/table">
            <a:tbl>
              <a:tblPr firstRow="1" bandRow="1">
                <a:tableStyleId>{2D5ABB26-0587-4C30-8999-92F81FD0307C}</a:tableStyleId>
              </a:tblPr>
              <a:tblGrid>
                <a:gridCol w="3010296"/>
              </a:tblGrid>
              <a:tr h="46970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01 – Creating links</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400" kern="1200" dirty="0" smtClean="0">
                        <a:solidFill>
                          <a:schemeClr val="tx1"/>
                        </a:solidFill>
                        <a:latin typeface="Calibri" pitchFamily="34" charset="0"/>
                        <a:ea typeface="+mn-ea"/>
                        <a:cs typeface="Calibri" pitchFamily="34" charset="0"/>
                      </a:endParaRPr>
                    </a:p>
                    <a:p>
                      <a:r>
                        <a:rPr kumimoji="0" lang="en-GB" sz="1600" b="0" kern="1200" baseline="0" dirty="0" smtClean="0">
                          <a:solidFill>
                            <a:schemeClr val="tx1"/>
                          </a:solidFill>
                          <a:effectLst/>
                          <a:latin typeface="+mn-lt"/>
                          <a:ea typeface="+mn-ea"/>
                          <a:cs typeface="+mn-cs"/>
                        </a:rPr>
                        <a:t>All 3 pages will need to have links and the links should be consistent on each page in terms of location.</a:t>
                      </a:r>
                      <a:endParaRPr kumimoji="0" lang="en-GB" sz="1600" b="1" kern="1200" baseline="0" dirty="0" smtClean="0">
                        <a:solidFill>
                          <a:schemeClr val="tx1"/>
                        </a:solidFill>
                        <a:effectLst/>
                        <a:latin typeface="+mn-lt"/>
                        <a:ea typeface="+mn-ea"/>
                        <a:cs typeface="+mn-cs"/>
                      </a:endParaRPr>
                    </a:p>
                    <a:p>
                      <a:endParaRPr kumimoji="0" lang="en-GB" sz="1000" b="0" kern="1200" baseline="0" dirty="0" smtClean="0">
                        <a:solidFill>
                          <a:schemeClr val="tx1"/>
                        </a:solidFill>
                        <a:effectLst/>
                        <a:latin typeface="+mn-lt"/>
                        <a:ea typeface="+mn-ea"/>
                        <a:cs typeface="+mn-cs"/>
                      </a:endParaRPr>
                    </a:p>
                    <a:p>
                      <a:r>
                        <a:rPr kumimoji="0" lang="en-GB" sz="1600" b="0" kern="1200" baseline="0" dirty="0" smtClean="0">
                          <a:solidFill>
                            <a:schemeClr val="tx1"/>
                          </a:solidFill>
                          <a:effectLst/>
                          <a:latin typeface="+mn-lt"/>
                          <a:ea typeface="+mn-ea"/>
                          <a:cs typeface="+mn-cs"/>
                        </a:rPr>
                        <a:t>Click in the cell where you want the links to go.</a:t>
                      </a:r>
                    </a:p>
                    <a:p>
                      <a:endParaRPr kumimoji="0" lang="en-GB" sz="1600" b="0" kern="1200" baseline="0" dirty="0" smtClean="0">
                        <a:solidFill>
                          <a:schemeClr val="tx1"/>
                        </a:solidFill>
                        <a:effectLst/>
                        <a:latin typeface="+mn-lt"/>
                        <a:ea typeface="+mn-ea"/>
                        <a:cs typeface="+mn-cs"/>
                      </a:endParaRPr>
                    </a:p>
                    <a:p>
                      <a:r>
                        <a:rPr kumimoji="0" lang="en-GB" sz="1600" b="0" kern="1200" baseline="0" dirty="0" smtClean="0">
                          <a:solidFill>
                            <a:schemeClr val="tx1"/>
                          </a:solidFill>
                          <a:effectLst/>
                          <a:latin typeface="+mn-lt"/>
                          <a:ea typeface="+mn-ea"/>
                          <a:cs typeface="+mn-cs"/>
                        </a:rPr>
                        <a:t>Write down the names of the three pages, press enter after each one.</a:t>
                      </a:r>
                    </a:p>
                    <a:p>
                      <a:r>
                        <a:rPr kumimoji="0" lang="en-GB" sz="1600" b="0" kern="1200" baseline="0" dirty="0" smtClean="0">
                          <a:solidFill>
                            <a:schemeClr val="tx1"/>
                          </a:solidFill>
                          <a:effectLst/>
                          <a:latin typeface="+mn-lt"/>
                          <a:ea typeface="+mn-ea"/>
                          <a:cs typeface="+mn-cs"/>
                        </a:rPr>
                        <a:t>Change the </a:t>
                      </a:r>
                      <a:r>
                        <a:rPr kumimoji="0" lang="en-GB" sz="1600" b="1" kern="1200" baseline="0" dirty="0" smtClean="0">
                          <a:solidFill>
                            <a:schemeClr val="tx1"/>
                          </a:solidFill>
                          <a:effectLst/>
                          <a:latin typeface="+mn-lt"/>
                          <a:ea typeface="+mn-ea"/>
                          <a:cs typeface="+mn-cs"/>
                        </a:rPr>
                        <a:t>fonts</a:t>
                      </a:r>
                      <a:r>
                        <a:rPr kumimoji="0" lang="en-GB" sz="1600" b="0" kern="1200" baseline="0" dirty="0" smtClean="0">
                          <a:solidFill>
                            <a:schemeClr val="tx1"/>
                          </a:solidFill>
                          <a:effectLst/>
                          <a:latin typeface="+mn-lt"/>
                          <a:ea typeface="+mn-ea"/>
                          <a:cs typeface="+mn-cs"/>
                        </a:rPr>
                        <a:t>, </a:t>
                      </a:r>
                      <a:r>
                        <a:rPr kumimoji="0" lang="en-GB" sz="1600" b="1" kern="1200" baseline="0" dirty="0" smtClean="0">
                          <a:solidFill>
                            <a:schemeClr val="tx1"/>
                          </a:solidFill>
                          <a:effectLst/>
                          <a:latin typeface="+mn-lt"/>
                          <a:ea typeface="+mn-ea"/>
                          <a:cs typeface="+mn-cs"/>
                        </a:rPr>
                        <a:t>sizes</a:t>
                      </a:r>
                      <a:r>
                        <a:rPr kumimoji="0" lang="en-GB" sz="1600" b="0" kern="1200" baseline="0" dirty="0" smtClean="0">
                          <a:solidFill>
                            <a:schemeClr val="tx1"/>
                          </a:solidFill>
                          <a:effectLst/>
                          <a:latin typeface="+mn-lt"/>
                          <a:ea typeface="+mn-ea"/>
                          <a:cs typeface="+mn-cs"/>
                        </a:rPr>
                        <a:t> and </a:t>
                      </a:r>
                      <a:r>
                        <a:rPr kumimoji="0" lang="en-GB" sz="1600" b="1" kern="1200" baseline="0" dirty="0" smtClean="0">
                          <a:solidFill>
                            <a:schemeClr val="tx1"/>
                          </a:solidFill>
                          <a:effectLst/>
                          <a:latin typeface="+mn-lt"/>
                          <a:ea typeface="+mn-ea"/>
                          <a:cs typeface="+mn-cs"/>
                        </a:rPr>
                        <a:t>colours</a:t>
                      </a:r>
                      <a:r>
                        <a:rPr kumimoji="0" lang="en-GB" sz="1600" b="0" kern="1200" baseline="0" dirty="0" smtClean="0">
                          <a:solidFill>
                            <a:schemeClr val="tx1"/>
                          </a:solidFill>
                          <a:effectLst/>
                          <a:latin typeface="+mn-lt"/>
                          <a:ea typeface="+mn-ea"/>
                          <a:cs typeface="+mn-cs"/>
                        </a:rPr>
                        <a:t> as you wish.</a:t>
                      </a:r>
                    </a:p>
                    <a:p>
                      <a:r>
                        <a:rPr kumimoji="0" lang="en-GB" sz="1600" b="0" kern="1200" baseline="0" dirty="0" smtClean="0">
                          <a:solidFill>
                            <a:schemeClr val="tx1"/>
                          </a:solidFill>
                          <a:effectLst/>
                          <a:latin typeface="+mn-lt"/>
                          <a:ea typeface="+mn-ea"/>
                          <a:cs typeface="+mn-cs"/>
                        </a:rPr>
                        <a:t>Next save the Page </a:t>
                      </a:r>
                      <a:r>
                        <a:rPr kumimoji="0" lang="en-GB" sz="1600" b="1" kern="1200" baseline="0" dirty="0" smtClean="0">
                          <a:solidFill>
                            <a:schemeClr val="tx1"/>
                          </a:solidFill>
                          <a:effectLst/>
                          <a:latin typeface="+mn-lt"/>
                          <a:ea typeface="+mn-ea"/>
                          <a:cs typeface="+mn-cs"/>
                        </a:rPr>
                        <a:t>3 times </a:t>
                      </a:r>
                      <a:r>
                        <a:rPr kumimoji="0" lang="en-GB" sz="1600" b="0" kern="1200" baseline="0" dirty="0" smtClean="0">
                          <a:solidFill>
                            <a:schemeClr val="tx1"/>
                          </a:solidFill>
                          <a:effectLst/>
                          <a:latin typeface="+mn-lt"/>
                          <a:ea typeface="+mn-ea"/>
                          <a:cs typeface="+mn-cs"/>
                        </a:rPr>
                        <a:t>in the same folder as the Assets.</a:t>
                      </a:r>
                      <a:endParaRPr kumimoji="0" lang="en-GB" sz="1000" b="0" kern="1200" baseline="0" dirty="0" smtClean="0">
                        <a:solidFill>
                          <a:schemeClr val="tx1"/>
                        </a:solidFill>
                        <a:effectLst/>
                        <a:latin typeface="+mn-lt"/>
                        <a:ea typeface="+mn-ea"/>
                        <a:cs typeface="+mn-cs"/>
                      </a:endParaRPr>
                    </a:p>
                  </a:txBody>
                  <a:tcPr>
                    <a:noFill/>
                  </a:tcPr>
                </a:tc>
              </a:tr>
            </a:tbl>
          </a:graphicData>
        </a:graphic>
      </p:graphicFrame>
      <p:sp>
        <p:nvSpPr>
          <p:cNvPr id="16" name="Action Button: Forward or Next 15">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5667" r="62464" b="42434"/>
          <a:stretch/>
        </p:blipFill>
        <p:spPr bwMode="auto">
          <a:xfrm>
            <a:off x="3405886" y="1761822"/>
            <a:ext cx="3326354" cy="23640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Straight Arrow Connector 19"/>
          <p:cNvCxnSpPr/>
          <p:nvPr/>
        </p:nvCxnSpPr>
        <p:spPr>
          <a:xfrm>
            <a:off x="2985011" y="3877381"/>
            <a:ext cx="938917" cy="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42118" r="71293"/>
          <a:stretch/>
        </p:blipFill>
        <p:spPr bwMode="auto">
          <a:xfrm>
            <a:off x="4232478" y="4253318"/>
            <a:ext cx="2067714" cy="23440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Arrow Connector 16"/>
          <p:cNvCxnSpPr/>
          <p:nvPr/>
        </p:nvCxnSpPr>
        <p:spPr>
          <a:xfrm flipV="1">
            <a:off x="3054835" y="4581128"/>
            <a:ext cx="1805197" cy="432048"/>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985011" y="5301208"/>
            <a:ext cx="1875021" cy="544252"/>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2483768" y="5301208"/>
            <a:ext cx="2376264" cy="792088"/>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4719368"/>
      </p:ext>
    </p:extLst>
  </p:cSld>
  <p:clrMapOvr>
    <a:masterClrMapping/>
  </p:clrMapOvr>
  <p:transition advClick="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416824" cy="625434"/>
          </a:xfrm>
        </p:spPr>
        <p:txBody>
          <a:bodyPr>
            <a:noAutofit/>
          </a:bodyPr>
          <a:lstStyle/>
          <a:p>
            <a:r>
              <a:rPr lang="en-GB" sz="2100" dirty="0"/>
              <a:t>4</a:t>
            </a:r>
            <a:r>
              <a:rPr lang="en-GB" sz="2100" dirty="0" smtClean="0"/>
              <a:t> - Assignment </a:t>
            </a:r>
            <a:r>
              <a:rPr lang="en-GB" sz="2100" dirty="0"/>
              <a:t>Walkthrough </a:t>
            </a:r>
            <a:r>
              <a:rPr lang="en-GB" sz="2100" dirty="0" smtClean="0"/>
              <a:t>Guide – Creating the Internal Links</a:t>
            </a:r>
            <a:endParaRPr lang="en-GB" sz="21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2338606092"/>
              </p:ext>
            </p:extLst>
          </p:nvPr>
        </p:nvGraphicFramePr>
        <p:xfrm>
          <a:off x="6872039" y="1700808"/>
          <a:ext cx="1948432" cy="4403702"/>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lvl="0"/>
                      <a:r>
                        <a:rPr kumimoji="0" lang="en-GB" sz="1600" kern="1200" dirty="0" smtClean="0">
                          <a:solidFill>
                            <a:schemeClr val="tx1"/>
                          </a:solidFill>
                          <a:effectLst/>
                          <a:latin typeface="+mj-lt"/>
                          <a:ea typeface="+mn-ea"/>
                          <a:cs typeface="+mn-cs"/>
                        </a:rPr>
                        <a:t>You need links on each page to navigate to all the other pages.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You will need to make at least</a:t>
                      </a:r>
                      <a:r>
                        <a:rPr kumimoji="0" lang="en-GB" sz="1600" kern="1200" baseline="0" dirty="0" smtClean="0">
                          <a:solidFill>
                            <a:schemeClr val="tx1"/>
                          </a:solidFill>
                          <a:effectLst/>
                          <a:latin typeface="+mj-lt"/>
                          <a:ea typeface="+mn-ea"/>
                          <a:cs typeface="+mn-cs"/>
                        </a:rPr>
                        <a:t> 3 pages for this to work</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You can change the link colours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Make one set and copy to the other two pages, the links will copy with them.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a:latin typeface="Calibri" pitchFamily="34" charset="0"/>
                <a:ea typeface="Calibri" pitchFamily="34" charset="0"/>
                <a:cs typeface="Calibri" pitchFamily="34" charset="0"/>
              </a:rPr>
              <a:t>Task </a:t>
            </a:r>
            <a:r>
              <a:rPr lang="en-US" b="1" dirty="0" smtClean="0">
                <a:latin typeface="Calibri" pitchFamily="34" charset="0"/>
                <a:ea typeface="Calibri" pitchFamily="34" charset="0"/>
                <a:cs typeface="Calibri" pitchFamily="34" charset="0"/>
              </a:rPr>
              <a:t>4:</a:t>
            </a:r>
            <a:r>
              <a:rPr lang="en-US" dirty="0" smtClean="0">
                <a:latin typeface="Calibri" pitchFamily="34" charset="0"/>
                <a:ea typeface="Calibri" pitchFamily="34" charset="0"/>
                <a:cs typeface="Calibri" pitchFamily="34" charset="0"/>
              </a:rPr>
              <a:t> </a:t>
            </a:r>
            <a:r>
              <a:rPr lang="en-GB" dirty="0" smtClean="0">
                <a:latin typeface="Calibri" pitchFamily="34" charset="0"/>
              </a:rPr>
              <a:t>Creating the Internal Links</a:t>
            </a:r>
            <a:endParaRPr lang="en-ZA"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599739666"/>
              </p:ext>
            </p:extLst>
          </p:nvPr>
        </p:nvGraphicFramePr>
        <p:xfrm>
          <a:off x="331782" y="1772816"/>
          <a:ext cx="3010296" cy="4697076"/>
        </p:xfrm>
        <a:graphic>
          <a:graphicData uri="http://schemas.openxmlformats.org/drawingml/2006/table">
            <a:tbl>
              <a:tblPr firstRow="1" bandRow="1">
                <a:tableStyleId>{2D5ABB26-0587-4C30-8999-92F81FD0307C}</a:tableStyleId>
              </a:tblPr>
              <a:tblGrid>
                <a:gridCol w="3010296"/>
              </a:tblGrid>
              <a:tr h="46970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02 – Creating links</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500" kern="1200" dirty="0" smtClean="0">
                        <a:solidFill>
                          <a:schemeClr val="tx1"/>
                        </a:solidFill>
                        <a:latin typeface="Calibri" pitchFamily="34" charset="0"/>
                        <a:ea typeface="+mn-ea"/>
                        <a:cs typeface="Calibri" pitchFamily="34" charset="0"/>
                      </a:endParaRPr>
                    </a:p>
                    <a:p>
                      <a:r>
                        <a:rPr kumimoji="0" lang="en-GB" sz="1800" b="0" kern="1200" baseline="0" dirty="0" smtClean="0">
                          <a:solidFill>
                            <a:schemeClr val="tx1"/>
                          </a:solidFill>
                          <a:effectLst/>
                          <a:latin typeface="+mn-lt"/>
                          <a:ea typeface="+mn-ea"/>
                          <a:cs typeface="+mn-cs"/>
                        </a:rPr>
                        <a:t>Highlight the first link (Home Page) by triple clicking on the text.</a:t>
                      </a:r>
                    </a:p>
                    <a:p>
                      <a:endParaRPr kumimoji="0" lang="en-GB" sz="1800" b="0" kern="1200" baseline="0" dirty="0" smtClean="0">
                        <a:solidFill>
                          <a:schemeClr val="tx1"/>
                        </a:solidFill>
                        <a:effectLst/>
                        <a:latin typeface="+mn-lt"/>
                        <a:ea typeface="+mn-ea"/>
                        <a:cs typeface="+mn-cs"/>
                      </a:endParaRPr>
                    </a:p>
                    <a:p>
                      <a:r>
                        <a:rPr kumimoji="0" lang="en-GB" sz="1800" b="0" kern="1200" baseline="0" dirty="0" smtClean="0">
                          <a:solidFill>
                            <a:schemeClr val="tx1"/>
                          </a:solidFill>
                          <a:effectLst/>
                          <a:latin typeface="+mn-lt"/>
                          <a:ea typeface="+mn-ea"/>
                          <a:cs typeface="+mn-cs"/>
                        </a:rPr>
                        <a:t>On the toolbar at the bottom of the page click on the yellow folder link (browse for file)</a:t>
                      </a:r>
                      <a:endParaRPr kumimoji="0" lang="en-GB" sz="1800" b="1" kern="1200" baseline="0" dirty="0" smtClean="0">
                        <a:solidFill>
                          <a:schemeClr val="tx1"/>
                        </a:solidFill>
                        <a:effectLst/>
                        <a:latin typeface="+mn-lt"/>
                        <a:ea typeface="+mn-ea"/>
                        <a:cs typeface="+mn-cs"/>
                      </a:endParaRPr>
                    </a:p>
                    <a:p>
                      <a:endParaRPr kumimoji="0" lang="en-GB" sz="1050" b="0" kern="1200" baseline="0" dirty="0" smtClean="0">
                        <a:solidFill>
                          <a:schemeClr val="tx1"/>
                        </a:solidFill>
                        <a:effectLst/>
                        <a:latin typeface="+mn-lt"/>
                        <a:ea typeface="+mn-ea"/>
                        <a:cs typeface="+mn-cs"/>
                      </a:endParaRPr>
                    </a:p>
                    <a:p>
                      <a:endParaRPr kumimoji="0" lang="en-GB" sz="1800" b="0" kern="1200" baseline="0" dirty="0" smtClean="0">
                        <a:solidFill>
                          <a:schemeClr val="tx1"/>
                        </a:solidFill>
                        <a:effectLst/>
                        <a:latin typeface="+mn-lt"/>
                        <a:ea typeface="+mn-ea"/>
                        <a:cs typeface="+mn-cs"/>
                      </a:endParaRPr>
                    </a:p>
                    <a:p>
                      <a:endParaRPr kumimoji="0" lang="en-GB" sz="1800" b="0" kern="1200" baseline="0" dirty="0" smtClean="0">
                        <a:solidFill>
                          <a:schemeClr val="tx1"/>
                        </a:solidFill>
                        <a:effectLst/>
                        <a:latin typeface="+mn-lt"/>
                        <a:ea typeface="+mn-ea"/>
                        <a:cs typeface="+mn-cs"/>
                      </a:endParaRPr>
                    </a:p>
                  </a:txBody>
                  <a:tcPr>
                    <a:noFill/>
                  </a:tcPr>
                </a:tc>
              </a:tr>
            </a:tbl>
          </a:graphicData>
        </a:graphic>
      </p:graphicFrame>
      <p:sp>
        <p:nvSpPr>
          <p:cNvPr id="16" name="Action Button: Forward or Next 15">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Arrow Connector 26"/>
          <p:cNvCxnSpPr/>
          <p:nvPr/>
        </p:nvCxnSpPr>
        <p:spPr>
          <a:xfrm>
            <a:off x="3054835" y="5597624"/>
            <a:ext cx="1805197" cy="247836"/>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8" name="Action Button: Back or Previous 17">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61041" b="46996"/>
          <a:stretch/>
        </p:blipFill>
        <p:spPr bwMode="auto">
          <a:xfrm>
            <a:off x="3454470" y="1716479"/>
            <a:ext cx="3291954" cy="25180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Straight Arrow Connector 19"/>
          <p:cNvCxnSpPr/>
          <p:nvPr/>
        </p:nvCxnSpPr>
        <p:spPr>
          <a:xfrm>
            <a:off x="2873565" y="2780928"/>
            <a:ext cx="2226882" cy="1224136"/>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873" t="76632" r="54138" b="3126"/>
          <a:stretch/>
        </p:blipFill>
        <p:spPr bwMode="auto">
          <a:xfrm>
            <a:off x="226031" y="4725144"/>
            <a:ext cx="6505384" cy="15841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0" name="Straight Arrow Connector 29"/>
          <p:cNvCxnSpPr/>
          <p:nvPr/>
        </p:nvCxnSpPr>
        <p:spPr>
          <a:xfrm>
            <a:off x="2825506" y="4110612"/>
            <a:ext cx="2754606" cy="1190596"/>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261691" y="4110612"/>
            <a:ext cx="2310339" cy="1190596"/>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6303157"/>
      </p:ext>
    </p:extLst>
  </p:cSld>
  <p:clrMapOvr>
    <a:masterClrMapping/>
  </p:clrMapOvr>
  <p:transition advClick="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416824" cy="625434"/>
          </a:xfrm>
        </p:spPr>
        <p:txBody>
          <a:bodyPr>
            <a:noAutofit/>
          </a:bodyPr>
          <a:lstStyle/>
          <a:p>
            <a:r>
              <a:rPr lang="en-GB" sz="2100" dirty="0"/>
              <a:t>4</a:t>
            </a:r>
            <a:r>
              <a:rPr lang="en-GB" sz="2100" dirty="0" smtClean="0"/>
              <a:t> - Assignment </a:t>
            </a:r>
            <a:r>
              <a:rPr lang="en-GB" sz="2100" dirty="0"/>
              <a:t>Walkthrough </a:t>
            </a:r>
            <a:r>
              <a:rPr lang="en-GB" sz="2100" dirty="0" smtClean="0"/>
              <a:t>Guide – Creating the Internal Links</a:t>
            </a:r>
            <a:endParaRPr lang="en-GB" sz="21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1052892505"/>
              </p:ext>
            </p:extLst>
          </p:nvPr>
        </p:nvGraphicFramePr>
        <p:xfrm>
          <a:off x="6872039" y="1700808"/>
          <a:ext cx="1948432" cy="4403702"/>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lvl="0"/>
                      <a:r>
                        <a:rPr kumimoji="0" lang="en-GB" sz="1600" kern="1200" dirty="0" smtClean="0">
                          <a:solidFill>
                            <a:schemeClr val="tx1"/>
                          </a:solidFill>
                          <a:effectLst/>
                          <a:latin typeface="+mj-lt"/>
                          <a:ea typeface="+mn-ea"/>
                          <a:cs typeface="+mn-cs"/>
                        </a:rPr>
                        <a:t>You need links on each page to navigate to all the other pages.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You will need to make at least</a:t>
                      </a:r>
                      <a:r>
                        <a:rPr kumimoji="0" lang="en-GB" sz="1600" kern="1200" baseline="0" dirty="0" smtClean="0">
                          <a:solidFill>
                            <a:schemeClr val="tx1"/>
                          </a:solidFill>
                          <a:effectLst/>
                          <a:latin typeface="+mj-lt"/>
                          <a:ea typeface="+mn-ea"/>
                          <a:cs typeface="+mn-cs"/>
                        </a:rPr>
                        <a:t> 3 pages for this to work</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You can change the link colours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Make one set and copy to the other two pages, the links will copy with them.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a:latin typeface="Calibri" pitchFamily="34" charset="0"/>
                <a:ea typeface="Calibri" pitchFamily="34" charset="0"/>
                <a:cs typeface="Calibri" pitchFamily="34" charset="0"/>
              </a:rPr>
              <a:t>Task </a:t>
            </a:r>
            <a:r>
              <a:rPr lang="en-US" b="1" dirty="0" smtClean="0">
                <a:latin typeface="Calibri" pitchFamily="34" charset="0"/>
                <a:ea typeface="Calibri" pitchFamily="34" charset="0"/>
                <a:cs typeface="Calibri" pitchFamily="34" charset="0"/>
              </a:rPr>
              <a:t>4:</a:t>
            </a:r>
            <a:r>
              <a:rPr lang="en-US" dirty="0" smtClean="0">
                <a:latin typeface="Calibri" pitchFamily="34" charset="0"/>
                <a:ea typeface="Calibri" pitchFamily="34" charset="0"/>
                <a:cs typeface="Calibri" pitchFamily="34" charset="0"/>
              </a:rPr>
              <a:t> </a:t>
            </a:r>
            <a:r>
              <a:rPr lang="en-GB" dirty="0" smtClean="0">
                <a:latin typeface="Calibri" pitchFamily="34" charset="0"/>
              </a:rPr>
              <a:t>Creating the Internal Links</a:t>
            </a:r>
            <a:endParaRPr lang="en-ZA"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1412712184"/>
              </p:ext>
            </p:extLst>
          </p:nvPr>
        </p:nvGraphicFramePr>
        <p:xfrm>
          <a:off x="331782" y="1772816"/>
          <a:ext cx="3010296" cy="4697076"/>
        </p:xfrm>
        <a:graphic>
          <a:graphicData uri="http://schemas.openxmlformats.org/drawingml/2006/table">
            <a:tbl>
              <a:tblPr firstRow="1" bandRow="1">
                <a:tableStyleId>{2D5ABB26-0587-4C30-8999-92F81FD0307C}</a:tableStyleId>
              </a:tblPr>
              <a:tblGrid>
                <a:gridCol w="3010296"/>
              </a:tblGrid>
              <a:tr h="46970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03 – Creating links</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500" kern="1200" dirty="0" smtClean="0">
                        <a:solidFill>
                          <a:schemeClr val="tx1"/>
                        </a:solidFill>
                        <a:latin typeface="Calibri" pitchFamily="34" charset="0"/>
                        <a:ea typeface="+mn-ea"/>
                        <a:cs typeface="Calibri" pitchFamily="34" charset="0"/>
                      </a:endParaRPr>
                    </a:p>
                    <a:p>
                      <a:r>
                        <a:rPr kumimoji="0" lang="en-GB" sz="1800" b="0" kern="1200" baseline="0" dirty="0" smtClean="0">
                          <a:solidFill>
                            <a:schemeClr val="tx1"/>
                          </a:solidFill>
                          <a:effectLst/>
                          <a:latin typeface="+mn-lt"/>
                          <a:ea typeface="+mn-ea"/>
                          <a:cs typeface="+mn-cs"/>
                        </a:rPr>
                        <a:t>A dialog box will come up, go and look for your Home Page (it should be in your DA202SPB folder)</a:t>
                      </a:r>
                    </a:p>
                    <a:p>
                      <a:endParaRPr kumimoji="0" lang="en-GB" sz="1800" b="0" kern="1200" baseline="0" dirty="0" smtClean="0">
                        <a:solidFill>
                          <a:schemeClr val="tx1"/>
                        </a:solidFill>
                        <a:effectLst/>
                        <a:latin typeface="+mn-lt"/>
                        <a:ea typeface="+mn-ea"/>
                        <a:cs typeface="+mn-cs"/>
                      </a:endParaRPr>
                    </a:p>
                    <a:p>
                      <a:endParaRPr kumimoji="0" lang="en-GB" sz="1800" b="0" kern="1200" baseline="0" dirty="0" smtClean="0">
                        <a:solidFill>
                          <a:schemeClr val="tx1"/>
                        </a:solidFill>
                        <a:effectLst/>
                        <a:latin typeface="+mn-lt"/>
                        <a:ea typeface="+mn-ea"/>
                        <a:cs typeface="+mn-cs"/>
                      </a:endParaRPr>
                    </a:p>
                    <a:p>
                      <a:endParaRPr kumimoji="0" lang="en-GB" sz="1800" b="0" kern="1200" baseline="0" dirty="0" smtClean="0">
                        <a:solidFill>
                          <a:schemeClr val="tx1"/>
                        </a:solidFill>
                        <a:effectLst/>
                        <a:latin typeface="+mn-lt"/>
                        <a:ea typeface="+mn-ea"/>
                        <a:cs typeface="+mn-cs"/>
                      </a:endParaRPr>
                    </a:p>
                    <a:p>
                      <a:endParaRPr kumimoji="0" lang="en-GB" sz="1800" b="0" kern="1200" baseline="0" dirty="0" smtClean="0">
                        <a:solidFill>
                          <a:schemeClr val="tx1"/>
                        </a:solidFill>
                        <a:effectLst/>
                        <a:latin typeface="+mn-lt"/>
                        <a:ea typeface="+mn-ea"/>
                        <a:cs typeface="+mn-cs"/>
                      </a:endParaRPr>
                    </a:p>
                    <a:p>
                      <a:r>
                        <a:rPr kumimoji="0" lang="en-GB" sz="1800" b="0" kern="1200" baseline="0" dirty="0" smtClean="0">
                          <a:solidFill>
                            <a:schemeClr val="tx1"/>
                          </a:solidFill>
                          <a:effectLst/>
                          <a:latin typeface="+mn-lt"/>
                          <a:ea typeface="+mn-ea"/>
                          <a:cs typeface="+mn-cs"/>
                        </a:rPr>
                        <a:t>If it works, and it should, the link should go a different colour to show that it is now linked.</a:t>
                      </a:r>
                      <a:endParaRPr kumimoji="0" lang="en-GB" sz="1800" b="1" kern="1200" baseline="0" dirty="0" smtClean="0">
                        <a:solidFill>
                          <a:schemeClr val="tx1"/>
                        </a:solidFill>
                        <a:effectLst/>
                        <a:latin typeface="+mn-lt"/>
                        <a:ea typeface="+mn-ea"/>
                        <a:cs typeface="+mn-cs"/>
                      </a:endParaRPr>
                    </a:p>
                    <a:p>
                      <a:endParaRPr kumimoji="0" lang="en-GB" sz="1050" b="0" kern="1200" baseline="0" dirty="0" smtClean="0">
                        <a:solidFill>
                          <a:schemeClr val="tx1"/>
                        </a:solidFill>
                        <a:effectLst/>
                        <a:latin typeface="+mn-lt"/>
                        <a:ea typeface="+mn-ea"/>
                        <a:cs typeface="+mn-cs"/>
                      </a:endParaRPr>
                    </a:p>
                    <a:p>
                      <a:endParaRPr kumimoji="0" lang="en-GB" sz="1800" b="0" kern="1200" baseline="0" dirty="0" smtClean="0">
                        <a:solidFill>
                          <a:schemeClr val="tx1"/>
                        </a:solidFill>
                        <a:effectLst/>
                        <a:latin typeface="+mn-lt"/>
                        <a:ea typeface="+mn-ea"/>
                        <a:cs typeface="+mn-cs"/>
                      </a:endParaRPr>
                    </a:p>
                    <a:p>
                      <a:endParaRPr kumimoji="0" lang="en-GB" sz="1800" b="0" kern="1200" baseline="0" dirty="0" smtClean="0">
                        <a:solidFill>
                          <a:schemeClr val="tx1"/>
                        </a:solidFill>
                        <a:effectLst/>
                        <a:latin typeface="+mn-lt"/>
                        <a:ea typeface="+mn-ea"/>
                        <a:cs typeface="+mn-cs"/>
                      </a:endParaRPr>
                    </a:p>
                  </a:txBody>
                  <a:tcPr>
                    <a:noFill/>
                  </a:tcPr>
                </a:tc>
              </a:tr>
            </a:tbl>
          </a:graphicData>
        </a:graphic>
      </p:graphicFrame>
      <p:sp>
        <p:nvSpPr>
          <p:cNvPr id="16" name="Action Button: Forward or Next 15">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ction Button: Back or Previous 17">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9008" y="1716479"/>
            <a:ext cx="3240981" cy="24493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Straight Arrow Connector 19"/>
          <p:cNvCxnSpPr/>
          <p:nvPr/>
        </p:nvCxnSpPr>
        <p:spPr>
          <a:xfrm>
            <a:off x="3054835" y="2420888"/>
            <a:ext cx="653069" cy="520253"/>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307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1225" t="19487" r="58247" b="43871"/>
          <a:stretch/>
        </p:blipFill>
        <p:spPr bwMode="auto">
          <a:xfrm>
            <a:off x="3499007" y="4365104"/>
            <a:ext cx="3240981" cy="20971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2" name="Straight Arrow Connector 21"/>
          <p:cNvCxnSpPr/>
          <p:nvPr/>
        </p:nvCxnSpPr>
        <p:spPr>
          <a:xfrm>
            <a:off x="3203848" y="5157192"/>
            <a:ext cx="1800200" cy="72008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6507756"/>
      </p:ext>
    </p:extLst>
  </p:cSld>
  <p:clrMapOvr>
    <a:masterClrMapping/>
  </p:clrMapOvr>
  <p:transition advClick="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416824" cy="625434"/>
          </a:xfrm>
        </p:spPr>
        <p:txBody>
          <a:bodyPr>
            <a:noAutofit/>
          </a:bodyPr>
          <a:lstStyle/>
          <a:p>
            <a:r>
              <a:rPr lang="en-GB" sz="2100" dirty="0"/>
              <a:t>4</a:t>
            </a:r>
            <a:r>
              <a:rPr lang="en-GB" sz="2100" dirty="0" smtClean="0"/>
              <a:t> - Assignment </a:t>
            </a:r>
            <a:r>
              <a:rPr lang="en-GB" sz="2100" dirty="0"/>
              <a:t>Walkthrough </a:t>
            </a:r>
            <a:r>
              <a:rPr lang="en-GB" sz="2100" dirty="0" smtClean="0"/>
              <a:t>Guide – Creating the Internal Links</a:t>
            </a:r>
            <a:endParaRPr lang="en-GB" sz="21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1965868073"/>
              </p:ext>
            </p:extLst>
          </p:nvPr>
        </p:nvGraphicFramePr>
        <p:xfrm>
          <a:off x="6872039" y="1700808"/>
          <a:ext cx="1948432" cy="4403702"/>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lvl="0"/>
                      <a:r>
                        <a:rPr kumimoji="0" lang="en-GB" sz="1600" kern="1200" dirty="0" smtClean="0">
                          <a:solidFill>
                            <a:schemeClr val="tx1"/>
                          </a:solidFill>
                          <a:effectLst/>
                          <a:latin typeface="+mj-lt"/>
                          <a:ea typeface="+mn-ea"/>
                          <a:cs typeface="+mn-cs"/>
                        </a:rPr>
                        <a:t>You need links on each page to navigate to all the other pages.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You will need to make at least</a:t>
                      </a:r>
                      <a:r>
                        <a:rPr kumimoji="0" lang="en-GB" sz="1600" kern="1200" baseline="0" dirty="0" smtClean="0">
                          <a:solidFill>
                            <a:schemeClr val="tx1"/>
                          </a:solidFill>
                          <a:effectLst/>
                          <a:latin typeface="+mj-lt"/>
                          <a:ea typeface="+mn-ea"/>
                          <a:cs typeface="+mn-cs"/>
                        </a:rPr>
                        <a:t> 3 pages for this to work</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You can change the link colours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Make one set and copy to the other two pages, the links will copy with them.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a:latin typeface="Calibri" pitchFamily="34" charset="0"/>
                <a:ea typeface="Calibri" pitchFamily="34" charset="0"/>
                <a:cs typeface="Calibri" pitchFamily="34" charset="0"/>
              </a:rPr>
              <a:t>Task </a:t>
            </a:r>
            <a:r>
              <a:rPr lang="en-US" b="1" dirty="0" smtClean="0">
                <a:latin typeface="Calibri" pitchFamily="34" charset="0"/>
                <a:ea typeface="Calibri" pitchFamily="34" charset="0"/>
                <a:cs typeface="Calibri" pitchFamily="34" charset="0"/>
              </a:rPr>
              <a:t>4:</a:t>
            </a:r>
            <a:r>
              <a:rPr lang="en-US" dirty="0" smtClean="0">
                <a:latin typeface="Calibri" pitchFamily="34" charset="0"/>
                <a:ea typeface="Calibri" pitchFamily="34" charset="0"/>
                <a:cs typeface="Calibri" pitchFamily="34" charset="0"/>
              </a:rPr>
              <a:t> </a:t>
            </a:r>
            <a:r>
              <a:rPr lang="en-GB" dirty="0" smtClean="0">
                <a:latin typeface="Calibri" pitchFamily="34" charset="0"/>
              </a:rPr>
              <a:t>Creating the Internal Links</a:t>
            </a:r>
            <a:endParaRPr lang="en-ZA"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1216952590"/>
              </p:ext>
            </p:extLst>
          </p:nvPr>
        </p:nvGraphicFramePr>
        <p:xfrm>
          <a:off x="331782" y="1772816"/>
          <a:ext cx="3700158" cy="4697076"/>
        </p:xfrm>
        <a:graphic>
          <a:graphicData uri="http://schemas.openxmlformats.org/drawingml/2006/table">
            <a:tbl>
              <a:tblPr firstRow="1" bandRow="1">
                <a:tableStyleId>{2D5ABB26-0587-4C30-8999-92F81FD0307C}</a:tableStyleId>
              </a:tblPr>
              <a:tblGrid>
                <a:gridCol w="3700158"/>
              </a:tblGrid>
              <a:tr h="46970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04 – Creating links</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500" kern="1200" dirty="0" smtClean="0">
                        <a:solidFill>
                          <a:schemeClr val="tx1"/>
                        </a:solidFill>
                        <a:latin typeface="Calibri" pitchFamily="34" charset="0"/>
                        <a:ea typeface="+mn-ea"/>
                        <a:cs typeface="Calibri" pitchFamily="34" charset="0"/>
                      </a:endParaRPr>
                    </a:p>
                    <a:p>
                      <a:r>
                        <a:rPr kumimoji="0" lang="en-GB" sz="1800" b="0" kern="1200" baseline="0" dirty="0" smtClean="0">
                          <a:solidFill>
                            <a:schemeClr val="tx1"/>
                          </a:solidFill>
                          <a:effectLst/>
                          <a:latin typeface="+mn-lt"/>
                          <a:ea typeface="+mn-ea"/>
                          <a:cs typeface="+mn-cs"/>
                        </a:rPr>
                        <a:t>Now do the same for the other two links, they should go to the other pages you saved. Now copy and paste them onto the other pages.</a:t>
                      </a:r>
                    </a:p>
                    <a:p>
                      <a:r>
                        <a:rPr kumimoji="0" lang="en-GB" sz="1800" b="0" kern="1200" baseline="0" dirty="0" smtClean="0">
                          <a:solidFill>
                            <a:schemeClr val="tx1"/>
                          </a:solidFill>
                          <a:effectLst/>
                          <a:latin typeface="+mn-lt"/>
                          <a:ea typeface="+mn-ea"/>
                          <a:cs typeface="+mn-cs"/>
                        </a:rPr>
                        <a:t>If your background was blue and you cannot see the links then change the colour of </a:t>
                      </a:r>
                      <a:br>
                        <a:rPr kumimoji="0" lang="en-GB" sz="1800" b="0" kern="1200" baseline="0" dirty="0" smtClean="0">
                          <a:solidFill>
                            <a:schemeClr val="tx1"/>
                          </a:solidFill>
                          <a:effectLst/>
                          <a:latin typeface="+mn-lt"/>
                          <a:ea typeface="+mn-ea"/>
                          <a:cs typeface="+mn-cs"/>
                        </a:rPr>
                      </a:br>
                      <a:r>
                        <a:rPr kumimoji="0" lang="en-GB" sz="1800" b="0" kern="1200" baseline="0" dirty="0" smtClean="0">
                          <a:solidFill>
                            <a:schemeClr val="tx1"/>
                          </a:solidFill>
                          <a:effectLst/>
                          <a:latin typeface="+mn-lt"/>
                          <a:ea typeface="+mn-ea"/>
                          <a:cs typeface="+mn-cs"/>
                        </a:rPr>
                        <a:t>the links by clicking on </a:t>
                      </a:r>
                      <a:br>
                        <a:rPr kumimoji="0" lang="en-GB" sz="1800" b="0" kern="1200" baseline="0" dirty="0" smtClean="0">
                          <a:solidFill>
                            <a:schemeClr val="tx1"/>
                          </a:solidFill>
                          <a:effectLst/>
                          <a:latin typeface="+mn-lt"/>
                          <a:ea typeface="+mn-ea"/>
                          <a:cs typeface="+mn-cs"/>
                        </a:rPr>
                      </a:br>
                      <a:r>
                        <a:rPr kumimoji="0" lang="en-GB" sz="1800" b="1" kern="1200" baseline="0" dirty="0" smtClean="0">
                          <a:solidFill>
                            <a:schemeClr val="tx1"/>
                          </a:solidFill>
                          <a:effectLst/>
                          <a:latin typeface="+mn-lt"/>
                          <a:ea typeface="+mn-ea"/>
                          <a:cs typeface="+mn-cs"/>
                        </a:rPr>
                        <a:t>Modify</a:t>
                      </a:r>
                      <a:r>
                        <a:rPr kumimoji="0" lang="en-GB" sz="1800" b="0" kern="1200" baseline="0" dirty="0" smtClean="0">
                          <a:solidFill>
                            <a:schemeClr val="tx1"/>
                          </a:solidFill>
                          <a:effectLst/>
                          <a:latin typeface="+mn-lt"/>
                          <a:ea typeface="+mn-ea"/>
                          <a:cs typeface="+mn-cs"/>
                        </a:rPr>
                        <a:t> and </a:t>
                      </a:r>
                      <a:r>
                        <a:rPr kumimoji="0" lang="en-GB" sz="1800" b="1" kern="1200" baseline="0" dirty="0" smtClean="0">
                          <a:solidFill>
                            <a:schemeClr val="tx1"/>
                          </a:solidFill>
                          <a:effectLst/>
                          <a:latin typeface="+mn-lt"/>
                          <a:ea typeface="+mn-ea"/>
                          <a:cs typeface="+mn-cs"/>
                        </a:rPr>
                        <a:t>Page Properties (Ctrl-J)</a:t>
                      </a:r>
                    </a:p>
                    <a:p>
                      <a:r>
                        <a:rPr kumimoji="0" lang="en-GB" sz="1800" b="0" kern="1200" baseline="0" dirty="0" smtClean="0">
                          <a:solidFill>
                            <a:schemeClr val="tx1"/>
                          </a:solidFill>
                          <a:effectLst/>
                          <a:latin typeface="+mn-lt"/>
                          <a:ea typeface="+mn-ea"/>
                          <a:cs typeface="+mn-cs"/>
                        </a:rPr>
                        <a:t>Click on Links (CSS) and choose a colour. Then press Enter and all the links should now be a different colour.</a:t>
                      </a:r>
                    </a:p>
                  </a:txBody>
                  <a:tcPr>
                    <a:noFill/>
                  </a:tcPr>
                </a:tc>
              </a:tr>
            </a:tbl>
          </a:graphicData>
        </a:graphic>
      </p:graphicFrame>
      <p:sp>
        <p:nvSpPr>
          <p:cNvPr id="18" name="Action Button: Back or Previous 17">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68458" b="38246"/>
          <a:stretch/>
        </p:blipFill>
        <p:spPr bwMode="auto">
          <a:xfrm>
            <a:off x="4427984" y="1716479"/>
            <a:ext cx="2195990" cy="24172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Straight Arrow Connector 19"/>
          <p:cNvCxnSpPr/>
          <p:nvPr/>
        </p:nvCxnSpPr>
        <p:spPr>
          <a:xfrm flipV="1">
            <a:off x="3489606" y="2049856"/>
            <a:ext cx="1082394" cy="725575"/>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3489606" y="1883166"/>
            <a:ext cx="2036373" cy="168985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4100"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27658" t="24406" r="27309" b="24487"/>
          <a:stretch/>
        </p:blipFill>
        <p:spPr bwMode="auto">
          <a:xfrm>
            <a:off x="3707904" y="4281557"/>
            <a:ext cx="3024336" cy="19296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1" name="Straight Arrow Connector 20"/>
          <p:cNvCxnSpPr/>
          <p:nvPr/>
        </p:nvCxnSpPr>
        <p:spPr>
          <a:xfrm flipV="1">
            <a:off x="3203848" y="4791813"/>
            <a:ext cx="571517" cy="227293"/>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3203848" y="5019106"/>
            <a:ext cx="1656184" cy="612325"/>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8517766"/>
      </p:ext>
    </p:extLst>
  </p:cSld>
  <p:clrMapOvr>
    <a:masterClrMapping/>
  </p:clrMapOvr>
  <p:transition advClick="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416824" cy="625434"/>
          </a:xfrm>
        </p:spPr>
        <p:txBody>
          <a:bodyPr>
            <a:noAutofit/>
          </a:bodyPr>
          <a:lstStyle/>
          <a:p>
            <a:r>
              <a:rPr lang="en-GB" sz="2100" dirty="0" smtClean="0"/>
              <a:t>5 - Assignment </a:t>
            </a:r>
            <a:r>
              <a:rPr lang="en-GB" sz="2100" dirty="0"/>
              <a:t>Walkthrough </a:t>
            </a:r>
            <a:r>
              <a:rPr lang="en-GB" sz="2100" dirty="0" smtClean="0"/>
              <a:t>Guide – Creating a Gallery of Images</a:t>
            </a:r>
            <a:endParaRPr lang="en-GB" sz="21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527402641"/>
              </p:ext>
            </p:extLst>
          </p:nvPr>
        </p:nvGraphicFramePr>
        <p:xfrm>
          <a:off x="6872039" y="1700808"/>
          <a:ext cx="1948432" cy="4392488"/>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5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lvl="0"/>
                      <a:r>
                        <a:rPr kumimoji="0" lang="en-GB" sz="1500" kern="1200" dirty="0" smtClean="0">
                          <a:solidFill>
                            <a:schemeClr val="tx1"/>
                          </a:solidFill>
                          <a:effectLst/>
                          <a:latin typeface="+mj-lt"/>
                          <a:ea typeface="+mn-ea"/>
                          <a:cs typeface="+mn-cs"/>
                        </a:rPr>
                        <a:t>A gallery allows you</a:t>
                      </a:r>
                      <a:r>
                        <a:rPr kumimoji="0" lang="en-GB" sz="1500" kern="1200" baseline="0" dirty="0" smtClean="0">
                          <a:solidFill>
                            <a:schemeClr val="tx1"/>
                          </a:solidFill>
                          <a:effectLst/>
                          <a:latin typeface="+mj-lt"/>
                          <a:ea typeface="+mn-ea"/>
                          <a:cs typeface="+mn-cs"/>
                        </a:rPr>
                        <a:t> to show more images without making more pages.</a:t>
                      </a:r>
                      <a:endParaRPr kumimoji="0" lang="en-GB" sz="1500"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dirty="0" smtClean="0">
                          <a:solidFill>
                            <a:schemeClr val="tx1"/>
                          </a:solidFill>
                          <a:effectLst/>
                          <a:latin typeface="+mj-lt"/>
                          <a:ea typeface="+mn-ea"/>
                          <a:cs typeface="+mn-cs"/>
                        </a:rPr>
                        <a:t>If 9</a:t>
                      </a:r>
                      <a:r>
                        <a:rPr kumimoji="0" lang="en-GB" sz="1500" kern="1200" baseline="0" dirty="0" smtClean="0">
                          <a:solidFill>
                            <a:schemeClr val="tx1"/>
                          </a:solidFill>
                          <a:effectLst/>
                          <a:latin typeface="+mj-lt"/>
                          <a:ea typeface="+mn-ea"/>
                          <a:cs typeface="+mn-cs"/>
                        </a:rPr>
                        <a:t> images in the gallery then 3x3</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baseline="0" dirty="0" smtClean="0">
                          <a:solidFill>
                            <a:schemeClr val="tx1"/>
                          </a:solidFill>
                          <a:effectLst/>
                          <a:latin typeface="+mj-lt"/>
                          <a:ea typeface="+mn-ea"/>
                          <a:cs typeface="+mn-cs"/>
                        </a:rPr>
                        <a:t>If 12 then 4 across by 3</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baseline="0" dirty="0" smtClean="0">
                          <a:solidFill>
                            <a:schemeClr val="tx1"/>
                          </a:solidFill>
                          <a:effectLst/>
                          <a:latin typeface="+mj-lt"/>
                          <a:ea typeface="+mn-ea"/>
                          <a:cs typeface="+mn-cs"/>
                        </a:rPr>
                        <a:t>If 10 then possible 5 across by 2.</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baseline="0" dirty="0" smtClean="0">
                          <a:solidFill>
                            <a:schemeClr val="tx1"/>
                          </a:solidFill>
                          <a:effectLst/>
                          <a:latin typeface="+mj-lt"/>
                          <a:ea typeface="+mn-ea"/>
                          <a:cs typeface="+mn-cs"/>
                        </a:rPr>
                        <a:t>Make sure the page does not scroll to the right or downwards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a:latin typeface="Calibri" pitchFamily="34" charset="0"/>
                <a:ea typeface="Calibri" pitchFamily="34" charset="0"/>
                <a:cs typeface="Calibri" pitchFamily="34" charset="0"/>
              </a:rPr>
              <a:t>Task </a:t>
            </a:r>
            <a:r>
              <a:rPr lang="en-US" b="1" dirty="0" smtClean="0">
                <a:latin typeface="Calibri" pitchFamily="34" charset="0"/>
                <a:ea typeface="Calibri" pitchFamily="34" charset="0"/>
                <a:cs typeface="Calibri" pitchFamily="34" charset="0"/>
              </a:rPr>
              <a:t>5:</a:t>
            </a:r>
            <a:r>
              <a:rPr lang="en-US" dirty="0" smtClean="0">
                <a:latin typeface="Calibri" pitchFamily="34" charset="0"/>
                <a:ea typeface="Calibri" pitchFamily="34" charset="0"/>
                <a:cs typeface="Calibri" pitchFamily="34" charset="0"/>
              </a:rPr>
              <a:t> </a:t>
            </a:r>
            <a:r>
              <a:rPr lang="en-GB" dirty="0" smtClean="0">
                <a:latin typeface="Calibri" pitchFamily="34" charset="0"/>
              </a:rPr>
              <a:t>How to Create a Gallery</a:t>
            </a:r>
            <a:endParaRPr lang="en-ZA"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3232893503"/>
              </p:ext>
            </p:extLst>
          </p:nvPr>
        </p:nvGraphicFramePr>
        <p:xfrm>
          <a:off x="331782" y="1772816"/>
          <a:ext cx="3633963" cy="4697076"/>
        </p:xfrm>
        <a:graphic>
          <a:graphicData uri="http://schemas.openxmlformats.org/drawingml/2006/table">
            <a:tbl>
              <a:tblPr firstRow="1" bandRow="1">
                <a:tableStyleId>{2D5ABB26-0587-4C30-8999-92F81FD0307C}</a:tableStyleId>
              </a:tblPr>
              <a:tblGrid>
                <a:gridCol w="3633963"/>
              </a:tblGrid>
              <a:tr h="46970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01 – Creating A  Gallery</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500" kern="1200" dirty="0" smtClean="0">
                        <a:solidFill>
                          <a:schemeClr val="tx1"/>
                        </a:solidFill>
                        <a:latin typeface="Calibri" pitchFamily="34" charset="0"/>
                        <a:ea typeface="+mn-ea"/>
                        <a:cs typeface="Calibri" pitchFamily="34" charset="0"/>
                      </a:endParaRPr>
                    </a:p>
                    <a:p>
                      <a:r>
                        <a:rPr kumimoji="0" lang="en-GB" sz="1800" b="0" kern="1200" baseline="0" dirty="0" smtClean="0">
                          <a:solidFill>
                            <a:schemeClr val="tx1"/>
                          </a:solidFill>
                          <a:effectLst/>
                          <a:latin typeface="+mn-lt"/>
                          <a:ea typeface="+mn-ea"/>
                          <a:cs typeface="+mn-cs"/>
                        </a:rPr>
                        <a:t>You may be asked to make a gallery for the images supplied. First thing to do is find out how many images and then decide on a table and how many rows and columns. In my case I have 9 so I will make it 3x3.</a:t>
                      </a:r>
                    </a:p>
                    <a:p>
                      <a:endParaRPr kumimoji="0" lang="en-GB" sz="1800" b="0" kern="1200" baseline="0" dirty="0" smtClean="0">
                        <a:solidFill>
                          <a:schemeClr val="tx1"/>
                        </a:solidFill>
                        <a:effectLst/>
                        <a:latin typeface="+mn-lt"/>
                        <a:ea typeface="+mn-ea"/>
                        <a:cs typeface="+mn-cs"/>
                      </a:endParaRPr>
                    </a:p>
                    <a:p>
                      <a:r>
                        <a:rPr kumimoji="0" lang="en-GB" sz="1800" b="0" kern="1200" baseline="0" dirty="0" smtClean="0">
                          <a:solidFill>
                            <a:schemeClr val="tx1"/>
                          </a:solidFill>
                          <a:effectLst/>
                          <a:latin typeface="+mn-lt"/>
                          <a:ea typeface="+mn-ea"/>
                          <a:cs typeface="+mn-cs"/>
                        </a:rPr>
                        <a:t>Then go to a part of the table where you want the gallery to go and click on Insert and Table.</a:t>
                      </a:r>
                    </a:p>
                    <a:p>
                      <a:endParaRPr kumimoji="0" lang="en-GB" sz="1800" b="0" kern="1200" baseline="0" dirty="0" smtClean="0">
                        <a:solidFill>
                          <a:schemeClr val="tx1"/>
                        </a:solidFill>
                        <a:effectLst/>
                        <a:latin typeface="+mn-lt"/>
                        <a:ea typeface="+mn-ea"/>
                        <a:cs typeface="+mn-cs"/>
                      </a:endParaRPr>
                    </a:p>
                    <a:p>
                      <a:endParaRPr kumimoji="0" lang="en-GB" sz="1800" b="0" kern="1200" baseline="0" dirty="0" smtClean="0">
                        <a:solidFill>
                          <a:schemeClr val="tx1"/>
                        </a:solidFill>
                        <a:effectLst/>
                        <a:latin typeface="+mn-lt"/>
                        <a:ea typeface="+mn-ea"/>
                        <a:cs typeface="+mn-cs"/>
                      </a:endParaRPr>
                    </a:p>
                  </a:txBody>
                  <a:tcPr>
                    <a:noFill/>
                  </a:tcPr>
                </a:tc>
              </a:tr>
            </a:tbl>
          </a:graphicData>
        </a:graphic>
      </p:graphicFrame>
      <p:sp>
        <p:nvSpPr>
          <p:cNvPr id="16" name="Action Button: Forward or Next 15">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27733" y="1742963"/>
            <a:ext cx="2804507" cy="19954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Straight Arrow Connector 19"/>
          <p:cNvCxnSpPr/>
          <p:nvPr/>
        </p:nvCxnSpPr>
        <p:spPr>
          <a:xfrm flipV="1">
            <a:off x="3635896" y="1883166"/>
            <a:ext cx="936134" cy="1041778"/>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3775365" y="3068960"/>
            <a:ext cx="1372699" cy="648072"/>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r="69520" b="62827"/>
          <a:stretch/>
        </p:blipFill>
        <p:spPr bwMode="auto">
          <a:xfrm>
            <a:off x="3914270" y="4386487"/>
            <a:ext cx="2804197" cy="19228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1" name="Straight Arrow Connector 20"/>
          <p:cNvCxnSpPr/>
          <p:nvPr/>
        </p:nvCxnSpPr>
        <p:spPr>
          <a:xfrm flipV="1">
            <a:off x="3775365" y="4509121"/>
            <a:ext cx="1228683" cy="509985"/>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3347864" y="5326519"/>
            <a:ext cx="756099" cy="4992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9879624"/>
      </p:ext>
    </p:extLst>
  </p:cSld>
  <p:clrMapOvr>
    <a:masterClrMapping/>
  </p:clrMapOvr>
  <p:transition advClick="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416824" cy="625434"/>
          </a:xfrm>
        </p:spPr>
        <p:txBody>
          <a:bodyPr>
            <a:noAutofit/>
          </a:bodyPr>
          <a:lstStyle/>
          <a:p>
            <a:r>
              <a:rPr lang="en-GB" sz="2100" dirty="0" smtClean="0"/>
              <a:t>5 - Assignment </a:t>
            </a:r>
            <a:r>
              <a:rPr lang="en-GB" sz="2100" dirty="0"/>
              <a:t>Walkthrough </a:t>
            </a:r>
            <a:r>
              <a:rPr lang="en-GB" sz="2100" dirty="0" smtClean="0"/>
              <a:t>Guide – Creating a Gallery of Images</a:t>
            </a:r>
            <a:endParaRPr lang="en-GB" sz="21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1608883956"/>
              </p:ext>
            </p:extLst>
          </p:nvPr>
        </p:nvGraphicFramePr>
        <p:xfrm>
          <a:off x="6872039" y="1700808"/>
          <a:ext cx="1948432" cy="4392488"/>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5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lvl="0"/>
                      <a:r>
                        <a:rPr kumimoji="0" lang="en-GB" sz="1500" kern="1200" dirty="0" smtClean="0">
                          <a:solidFill>
                            <a:schemeClr val="tx1"/>
                          </a:solidFill>
                          <a:effectLst/>
                          <a:latin typeface="+mj-lt"/>
                          <a:ea typeface="+mn-ea"/>
                          <a:cs typeface="+mn-cs"/>
                        </a:rPr>
                        <a:t>A gallery allows you</a:t>
                      </a:r>
                      <a:r>
                        <a:rPr kumimoji="0" lang="en-GB" sz="1500" kern="1200" baseline="0" dirty="0" smtClean="0">
                          <a:solidFill>
                            <a:schemeClr val="tx1"/>
                          </a:solidFill>
                          <a:effectLst/>
                          <a:latin typeface="+mj-lt"/>
                          <a:ea typeface="+mn-ea"/>
                          <a:cs typeface="+mn-cs"/>
                        </a:rPr>
                        <a:t> to show more images without making more pages.</a:t>
                      </a:r>
                      <a:endParaRPr kumimoji="0" lang="en-GB" sz="1500"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dirty="0" smtClean="0">
                          <a:solidFill>
                            <a:schemeClr val="tx1"/>
                          </a:solidFill>
                          <a:effectLst/>
                          <a:latin typeface="+mj-lt"/>
                          <a:ea typeface="+mn-ea"/>
                          <a:cs typeface="+mn-cs"/>
                        </a:rPr>
                        <a:t>Thickness</a:t>
                      </a:r>
                      <a:r>
                        <a:rPr kumimoji="0" lang="en-GB" sz="1500" kern="1200" baseline="0" dirty="0" smtClean="0">
                          <a:solidFill>
                            <a:schemeClr val="tx1"/>
                          </a:solidFill>
                          <a:effectLst/>
                          <a:latin typeface="+mj-lt"/>
                          <a:ea typeface="+mn-ea"/>
                          <a:cs typeface="+mn-cs"/>
                        </a:rPr>
                        <a:t> if you want a border around it.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baseline="0" dirty="0" smtClean="0">
                          <a:solidFill>
                            <a:schemeClr val="tx1"/>
                          </a:solidFill>
                          <a:effectLst/>
                          <a:latin typeface="+mj-lt"/>
                          <a:ea typeface="+mn-ea"/>
                          <a:cs typeface="+mn-cs"/>
                        </a:rPr>
                        <a:t>Caption puts a title on the top of the Gallery</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baseline="0" dirty="0" smtClean="0">
                          <a:solidFill>
                            <a:schemeClr val="tx1"/>
                          </a:solidFill>
                          <a:effectLst/>
                          <a:latin typeface="+mj-lt"/>
                          <a:ea typeface="+mn-ea"/>
                          <a:cs typeface="+mn-cs"/>
                        </a:rPr>
                        <a:t>Summary creates an ALT tag for extra marks.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a:latin typeface="Calibri" pitchFamily="34" charset="0"/>
                <a:ea typeface="Calibri" pitchFamily="34" charset="0"/>
                <a:cs typeface="Calibri" pitchFamily="34" charset="0"/>
              </a:rPr>
              <a:t>Task </a:t>
            </a:r>
            <a:r>
              <a:rPr lang="en-US" b="1" dirty="0" smtClean="0">
                <a:latin typeface="Calibri" pitchFamily="34" charset="0"/>
                <a:ea typeface="Calibri" pitchFamily="34" charset="0"/>
                <a:cs typeface="Calibri" pitchFamily="34" charset="0"/>
              </a:rPr>
              <a:t>5:</a:t>
            </a:r>
            <a:r>
              <a:rPr lang="en-US" dirty="0" smtClean="0">
                <a:latin typeface="Calibri" pitchFamily="34" charset="0"/>
                <a:ea typeface="Calibri" pitchFamily="34" charset="0"/>
                <a:cs typeface="Calibri" pitchFamily="34" charset="0"/>
              </a:rPr>
              <a:t> </a:t>
            </a:r>
            <a:r>
              <a:rPr lang="en-GB" dirty="0" smtClean="0">
                <a:latin typeface="Calibri" pitchFamily="34" charset="0"/>
              </a:rPr>
              <a:t>How to Create a Gallery</a:t>
            </a:r>
            <a:endParaRPr lang="en-ZA"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3565437798"/>
              </p:ext>
            </p:extLst>
          </p:nvPr>
        </p:nvGraphicFramePr>
        <p:xfrm>
          <a:off x="331782" y="1772816"/>
          <a:ext cx="3633963" cy="4861560"/>
        </p:xfrm>
        <a:graphic>
          <a:graphicData uri="http://schemas.openxmlformats.org/drawingml/2006/table">
            <a:tbl>
              <a:tblPr firstRow="1" bandRow="1">
                <a:tableStyleId>{2D5ABB26-0587-4C30-8999-92F81FD0307C}</a:tableStyleId>
              </a:tblPr>
              <a:tblGrid>
                <a:gridCol w="3633963"/>
              </a:tblGrid>
              <a:tr h="46970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02 – Creating A  Gallery</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500" kern="1200" dirty="0" smtClean="0">
                        <a:solidFill>
                          <a:schemeClr val="tx1"/>
                        </a:solidFill>
                        <a:latin typeface="Calibri" pitchFamily="34" charset="0"/>
                        <a:ea typeface="+mn-ea"/>
                        <a:cs typeface="Calibri" pitchFamily="34" charset="0"/>
                      </a:endParaRPr>
                    </a:p>
                    <a:p>
                      <a:r>
                        <a:rPr kumimoji="0" lang="en-GB" sz="1800" b="0" kern="1200" baseline="0" dirty="0" smtClean="0">
                          <a:solidFill>
                            <a:schemeClr val="tx1"/>
                          </a:solidFill>
                          <a:effectLst/>
                          <a:latin typeface="+mn-lt"/>
                          <a:ea typeface="+mn-ea"/>
                          <a:cs typeface="+mn-cs"/>
                        </a:rPr>
                        <a:t>Select .</a:t>
                      </a:r>
                    </a:p>
                    <a:p>
                      <a:endParaRPr kumimoji="0" lang="en-GB" sz="1800" b="0" kern="1200" baseline="0" dirty="0" smtClean="0">
                        <a:solidFill>
                          <a:schemeClr val="tx1"/>
                        </a:solidFill>
                        <a:effectLst/>
                        <a:latin typeface="+mn-lt"/>
                        <a:ea typeface="+mn-ea"/>
                        <a:cs typeface="+mn-cs"/>
                      </a:endParaRPr>
                    </a:p>
                    <a:p>
                      <a:r>
                        <a:rPr kumimoji="0" lang="en-GB" sz="1800" b="0" kern="1200" baseline="0" dirty="0" smtClean="0">
                          <a:solidFill>
                            <a:schemeClr val="tx1"/>
                          </a:solidFill>
                          <a:effectLst/>
                          <a:latin typeface="+mn-lt"/>
                          <a:ea typeface="+mn-ea"/>
                          <a:cs typeface="+mn-cs"/>
                        </a:rPr>
                        <a:t>Then go to a part of the table where you want the gallery to go and click on Insert and Table.</a:t>
                      </a:r>
                    </a:p>
                    <a:p>
                      <a:r>
                        <a:rPr kumimoji="0" lang="en-GB" sz="1800" b="0" kern="1200" baseline="0" dirty="0" smtClean="0">
                          <a:solidFill>
                            <a:schemeClr val="tx1"/>
                          </a:solidFill>
                          <a:effectLst/>
                          <a:latin typeface="+mn-lt"/>
                          <a:ea typeface="+mn-ea"/>
                          <a:cs typeface="+mn-cs"/>
                        </a:rPr>
                        <a:t>Select </a:t>
                      </a:r>
                      <a:r>
                        <a:rPr kumimoji="0" lang="en-GB" sz="1800" b="1" kern="1200" baseline="0" dirty="0" smtClean="0">
                          <a:solidFill>
                            <a:srgbClr val="FF0000"/>
                          </a:solidFill>
                          <a:effectLst/>
                          <a:latin typeface="+mn-lt"/>
                          <a:ea typeface="+mn-ea"/>
                          <a:cs typeface="+mn-cs"/>
                        </a:rPr>
                        <a:t>Rows 3</a:t>
                      </a:r>
                      <a:r>
                        <a:rPr kumimoji="0" lang="en-GB" sz="1800" b="0" kern="1200" baseline="0" dirty="0" smtClean="0">
                          <a:solidFill>
                            <a:schemeClr val="tx1"/>
                          </a:solidFill>
                          <a:effectLst/>
                          <a:latin typeface="+mn-lt"/>
                          <a:ea typeface="+mn-ea"/>
                          <a:cs typeface="+mn-cs"/>
                        </a:rPr>
                        <a:t> and </a:t>
                      </a:r>
                      <a:r>
                        <a:rPr kumimoji="0" lang="en-GB" sz="1800" b="1" kern="1200" baseline="0" dirty="0" smtClean="0">
                          <a:solidFill>
                            <a:srgbClr val="FF0000"/>
                          </a:solidFill>
                          <a:effectLst/>
                          <a:latin typeface="+mn-lt"/>
                          <a:ea typeface="+mn-ea"/>
                          <a:cs typeface="+mn-cs"/>
                        </a:rPr>
                        <a:t>Columns 3</a:t>
                      </a:r>
                      <a:r>
                        <a:rPr kumimoji="0" lang="en-GB" sz="1800" b="0" kern="1200" baseline="0" dirty="0" smtClean="0">
                          <a:solidFill>
                            <a:schemeClr val="tx1"/>
                          </a:solidFill>
                          <a:effectLst/>
                          <a:latin typeface="+mn-lt"/>
                          <a:ea typeface="+mn-ea"/>
                          <a:cs typeface="+mn-cs"/>
                        </a:rPr>
                        <a:t>, make sure there is a </a:t>
                      </a:r>
                      <a:r>
                        <a:rPr kumimoji="0" lang="en-GB" sz="1800" b="1" kern="1200" baseline="0" dirty="0" smtClean="0">
                          <a:solidFill>
                            <a:schemeClr val="tx1"/>
                          </a:solidFill>
                          <a:effectLst/>
                          <a:latin typeface="+mn-lt"/>
                          <a:ea typeface="+mn-ea"/>
                          <a:cs typeface="+mn-cs"/>
                        </a:rPr>
                        <a:t>thickness of 1</a:t>
                      </a:r>
                      <a:r>
                        <a:rPr kumimoji="0" lang="en-GB" sz="1800" b="0" kern="1200" baseline="0" dirty="0" smtClean="0">
                          <a:solidFill>
                            <a:schemeClr val="tx1"/>
                          </a:solidFill>
                          <a:effectLst/>
                          <a:latin typeface="+mn-lt"/>
                          <a:ea typeface="+mn-ea"/>
                          <a:cs typeface="+mn-cs"/>
                        </a:rPr>
                        <a:t> and only if you want put in a </a:t>
                      </a:r>
                      <a:r>
                        <a:rPr kumimoji="0" lang="en-GB" sz="1800" b="1" kern="1200" baseline="0" dirty="0" smtClean="0">
                          <a:solidFill>
                            <a:schemeClr val="tx2">
                              <a:lumMod val="60000"/>
                              <a:lumOff val="40000"/>
                            </a:schemeClr>
                          </a:solidFill>
                          <a:effectLst/>
                          <a:latin typeface="+mn-lt"/>
                          <a:ea typeface="+mn-ea"/>
                          <a:cs typeface="+mn-cs"/>
                        </a:rPr>
                        <a:t>Caption</a:t>
                      </a:r>
                      <a:r>
                        <a:rPr kumimoji="0" lang="en-GB" sz="1800" b="0" kern="1200" baseline="0" dirty="0" smtClean="0">
                          <a:solidFill>
                            <a:schemeClr val="tx1"/>
                          </a:solidFill>
                          <a:effectLst/>
                          <a:latin typeface="+mn-lt"/>
                          <a:ea typeface="+mn-ea"/>
                          <a:cs typeface="+mn-cs"/>
                        </a:rPr>
                        <a:t> and </a:t>
                      </a:r>
                      <a:r>
                        <a:rPr kumimoji="0" lang="en-GB" sz="1800" b="1" kern="1200" baseline="0" dirty="0" smtClean="0">
                          <a:solidFill>
                            <a:schemeClr val="tx2">
                              <a:lumMod val="60000"/>
                              <a:lumOff val="40000"/>
                            </a:schemeClr>
                          </a:solidFill>
                          <a:effectLst/>
                          <a:latin typeface="+mn-lt"/>
                          <a:ea typeface="+mn-ea"/>
                          <a:cs typeface="+mn-cs"/>
                        </a:rPr>
                        <a:t>Summary.</a:t>
                      </a:r>
                    </a:p>
                    <a:p>
                      <a:endParaRPr kumimoji="0" lang="en-GB" sz="1800" b="1" kern="1200" baseline="0" dirty="0" smtClean="0">
                        <a:solidFill>
                          <a:schemeClr val="tx2">
                            <a:lumMod val="60000"/>
                            <a:lumOff val="40000"/>
                          </a:schemeClr>
                        </a:solidFill>
                        <a:effectLst/>
                        <a:latin typeface="+mn-lt"/>
                        <a:ea typeface="+mn-ea"/>
                        <a:cs typeface="+mn-cs"/>
                      </a:endParaRPr>
                    </a:p>
                    <a:p>
                      <a:r>
                        <a:rPr kumimoji="0" lang="en-GB" sz="1800" b="0" kern="1200" baseline="0" dirty="0" smtClean="0">
                          <a:solidFill>
                            <a:schemeClr val="tx1"/>
                          </a:solidFill>
                          <a:effectLst/>
                          <a:latin typeface="+mn-lt"/>
                          <a:ea typeface="+mn-ea"/>
                          <a:cs typeface="+mn-cs"/>
                        </a:rPr>
                        <a:t>The click on OK and it should look something like this.</a:t>
                      </a:r>
                    </a:p>
                    <a:p>
                      <a:r>
                        <a:rPr kumimoji="0" lang="en-GB" sz="1800" b="0" kern="1200" baseline="0" dirty="0" smtClean="0">
                          <a:solidFill>
                            <a:schemeClr val="tx1"/>
                          </a:solidFill>
                          <a:effectLst/>
                          <a:latin typeface="+mn-lt"/>
                          <a:ea typeface="+mn-ea"/>
                          <a:cs typeface="+mn-cs"/>
                        </a:rPr>
                        <a:t>You can always change the title to bold and a style if you like.</a:t>
                      </a:r>
                    </a:p>
                  </a:txBody>
                  <a:tcPr>
                    <a:noFill/>
                  </a:tcPr>
                </a:tc>
              </a:tr>
            </a:tbl>
          </a:graphicData>
        </a:graphic>
      </p:graphicFrame>
      <p:sp>
        <p:nvSpPr>
          <p:cNvPr id="16" name="Action Button: Forward or Next 15">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8948" y="1745686"/>
            <a:ext cx="2241284" cy="23313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20315" t="42924" r="33397" b="13107"/>
          <a:stretch/>
        </p:blipFill>
        <p:spPr bwMode="auto">
          <a:xfrm>
            <a:off x="4317698" y="4445148"/>
            <a:ext cx="2342534" cy="17627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Straight Arrow Connector 19"/>
          <p:cNvCxnSpPr/>
          <p:nvPr/>
        </p:nvCxnSpPr>
        <p:spPr>
          <a:xfrm flipV="1">
            <a:off x="3347864" y="2049854"/>
            <a:ext cx="1944216" cy="1827527"/>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3775365" y="2379389"/>
            <a:ext cx="1660731" cy="1697683"/>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3725913" y="4869160"/>
            <a:ext cx="663793" cy="388021"/>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3267787" y="5326518"/>
            <a:ext cx="3320437" cy="312642"/>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7" name="Action Button: Back or Previous 26">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05438415"/>
      </p:ext>
    </p:extLst>
  </p:cSld>
  <p:clrMapOvr>
    <a:masterClrMapping/>
  </p:clrMapOvr>
  <p:transition advClick="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416824" cy="625434"/>
          </a:xfrm>
        </p:spPr>
        <p:txBody>
          <a:bodyPr>
            <a:noAutofit/>
          </a:bodyPr>
          <a:lstStyle/>
          <a:p>
            <a:r>
              <a:rPr lang="en-GB" sz="2100" dirty="0" smtClean="0"/>
              <a:t>5 - Assignment </a:t>
            </a:r>
            <a:r>
              <a:rPr lang="en-GB" sz="2100" dirty="0"/>
              <a:t>Walkthrough </a:t>
            </a:r>
            <a:r>
              <a:rPr lang="en-GB" sz="2100" dirty="0" smtClean="0"/>
              <a:t>Guide – Creating a Gallery of Images</a:t>
            </a:r>
            <a:endParaRPr lang="en-GB" sz="21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3604231647"/>
              </p:ext>
            </p:extLst>
          </p:nvPr>
        </p:nvGraphicFramePr>
        <p:xfrm>
          <a:off x="6872039" y="1700808"/>
          <a:ext cx="1948432" cy="4392488"/>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5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lvl="0"/>
                      <a:r>
                        <a:rPr kumimoji="0" lang="en-GB" sz="1500" kern="1200" dirty="0" smtClean="0">
                          <a:solidFill>
                            <a:schemeClr val="tx1"/>
                          </a:solidFill>
                          <a:effectLst/>
                          <a:latin typeface="+mj-lt"/>
                          <a:ea typeface="+mn-ea"/>
                          <a:cs typeface="+mn-cs"/>
                        </a:rPr>
                        <a:t>A gallery allows you</a:t>
                      </a:r>
                      <a:r>
                        <a:rPr kumimoji="0" lang="en-GB" sz="1500" kern="1200" baseline="0" dirty="0" smtClean="0">
                          <a:solidFill>
                            <a:schemeClr val="tx1"/>
                          </a:solidFill>
                          <a:effectLst/>
                          <a:latin typeface="+mj-lt"/>
                          <a:ea typeface="+mn-ea"/>
                          <a:cs typeface="+mn-cs"/>
                        </a:rPr>
                        <a:t> to show more images without making more pages.</a:t>
                      </a:r>
                      <a:endParaRPr kumimoji="0" lang="en-GB" sz="1500"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dirty="0" smtClean="0">
                          <a:solidFill>
                            <a:schemeClr val="tx1"/>
                          </a:solidFill>
                          <a:effectLst/>
                          <a:latin typeface="+mj-lt"/>
                          <a:ea typeface="+mn-ea"/>
                          <a:cs typeface="+mn-cs"/>
                        </a:rPr>
                        <a:t>Thickness</a:t>
                      </a:r>
                      <a:r>
                        <a:rPr kumimoji="0" lang="en-GB" sz="1500" kern="1200" baseline="0" dirty="0" smtClean="0">
                          <a:solidFill>
                            <a:schemeClr val="tx1"/>
                          </a:solidFill>
                          <a:effectLst/>
                          <a:latin typeface="+mj-lt"/>
                          <a:ea typeface="+mn-ea"/>
                          <a:cs typeface="+mn-cs"/>
                        </a:rPr>
                        <a:t> if you want a border around it.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baseline="0" dirty="0" smtClean="0">
                          <a:solidFill>
                            <a:schemeClr val="tx1"/>
                          </a:solidFill>
                          <a:effectLst/>
                          <a:latin typeface="+mj-lt"/>
                          <a:ea typeface="+mn-ea"/>
                          <a:cs typeface="+mn-cs"/>
                        </a:rPr>
                        <a:t>Caption puts a title on the top of the Gallery</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baseline="0" dirty="0" smtClean="0">
                          <a:solidFill>
                            <a:schemeClr val="tx1"/>
                          </a:solidFill>
                          <a:effectLst/>
                          <a:latin typeface="+mj-lt"/>
                          <a:ea typeface="+mn-ea"/>
                          <a:cs typeface="+mn-cs"/>
                        </a:rPr>
                        <a:t>Summary creates an ALT tag for extra marks.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a:latin typeface="Calibri" pitchFamily="34" charset="0"/>
                <a:ea typeface="Calibri" pitchFamily="34" charset="0"/>
                <a:cs typeface="Calibri" pitchFamily="34" charset="0"/>
              </a:rPr>
              <a:t>Task </a:t>
            </a:r>
            <a:r>
              <a:rPr lang="en-US" b="1" dirty="0" smtClean="0">
                <a:latin typeface="Calibri" pitchFamily="34" charset="0"/>
                <a:ea typeface="Calibri" pitchFamily="34" charset="0"/>
                <a:cs typeface="Calibri" pitchFamily="34" charset="0"/>
              </a:rPr>
              <a:t>5:</a:t>
            </a:r>
            <a:r>
              <a:rPr lang="en-US" dirty="0" smtClean="0">
                <a:latin typeface="Calibri" pitchFamily="34" charset="0"/>
                <a:ea typeface="Calibri" pitchFamily="34" charset="0"/>
                <a:cs typeface="Calibri" pitchFamily="34" charset="0"/>
              </a:rPr>
              <a:t> </a:t>
            </a:r>
            <a:r>
              <a:rPr lang="en-GB" dirty="0" smtClean="0">
                <a:latin typeface="Calibri" pitchFamily="34" charset="0"/>
              </a:rPr>
              <a:t>How to Create a Gallery</a:t>
            </a:r>
            <a:endParaRPr lang="en-ZA"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1760029000"/>
              </p:ext>
            </p:extLst>
          </p:nvPr>
        </p:nvGraphicFramePr>
        <p:xfrm>
          <a:off x="331782" y="1772816"/>
          <a:ext cx="3633963" cy="4697076"/>
        </p:xfrm>
        <a:graphic>
          <a:graphicData uri="http://schemas.openxmlformats.org/drawingml/2006/table">
            <a:tbl>
              <a:tblPr firstRow="1" bandRow="1">
                <a:tableStyleId>{2D5ABB26-0587-4C30-8999-92F81FD0307C}</a:tableStyleId>
              </a:tblPr>
              <a:tblGrid>
                <a:gridCol w="3633963"/>
              </a:tblGrid>
              <a:tr h="46970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03 – Creating A  Gallery</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600" kern="1200" dirty="0" smtClean="0">
                        <a:solidFill>
                          <a:schemeClr val="tx1"/>
                        </a:solidFill>
                        <a:latin typeface="Calibri" pitchFamily="34" charset="0"/>
                        <a:ea typeface="+mn-ea"/>
                        <a:cs typeface="Calibri" pitchFamily="34" charset="0"/>
                      </a:endParaRPr>
                    </a:p>
                    <a:p>
                      <a:r>
                        <a:rPr kumimoji="0" lang="en-GB" sz="2000" b="0" kern="1200" baseline="0" dirty="0" smtClean="0">
                          <a:solidFill>
                            <a:schemeClr val="tx1"/>
                          </a:solidFill>
                          <a:effectLst/>
                          <a:latin typeface="+mn-lt"/>
                          <a:ea typeface="+mn-ea"/>
                          <a:cs typeface="+mn-cs"/>
                        </a:rPr>
                        <a:t>Next go into the first cell with the first image and click on </a:t>
                      </a:r>
                      <a:r>
                        <a:rPr kumimoji="0" lang="en-GB" sz="2000" b="1" kern="1200" baseline="0" dirty="0" smtClean="0">
                          <a:solidFill>
                            <a:srgbClr val="FF0000"/>
                          </a:solidFill>
                          <a:effectLst/>
                          <a:latin typeface="+mn-lt"/>
                          <a:ea typeface="+mn-ea"/>
                          <a:cs typeface="+mn-cs"/>
                        </a:rPr>
                        <a:t>Insert</a:t>
                      </a:r>
                      <a:r>
                        <a:rPr kumimoji="0" lang="en-GB" sz="2000" b="0" kern="1200" baseline="0" dirty="0" smtClean="0">
                          <a:solidFill>
                            <a:srgbClr val="FF0000"/>
                          </a:solidFill>
                          <a:effectLst/>
                          <a:latin typeface="+mn-lt"/>
                          <a:ea typeface="+mn-ea"/>
                          <a:cs typeface="+mn-cs"/>
                        </a:rPr>
                        <a:t> </a:t>
                      </a:r>
                      <a:r>
                        <a:rPr kumimoji="0" lang="en-GB" sz="2000" b="0" kern="1200" baseline="0" dirty="0" smtClean="0">
                          <a:solidFill>
                            <a:schemeClr val="tx1"/>
                          </a:solidFill>
                          <a:effectLst/>
                          <a:latin typeface="+mn-lt"/>
                          <a:ea typeface="+mn-ea"/>
                          <a:cs typeface="+mn-cs"/>
                        </a:rPr>
                        <a:t>and </a:t>
                      </a:r>
                      <a:r>
                        <a:rPr kumimoji="0" lang="en-GB" sz="2000" b="1" kern="1200" baseline="0" dirty="0" smtClean="0">
                          <a:solidFill>
                            <a:srgbClr val="FF0000"/>
                          </a:solidFill>
                          <a:effectLst/>
                          <a:latin typeface="+mn-lt"/>
                          <a:ea typeface="+mn-ea"/>
                          <a:cs typeface="+mn-cs"/>
                        </a:rPr>
                        <a:t>Image</a:t>
                      </a:r>
                      <a:r>
                        <a:rPr kumimoji="0" lang="en-GB" sz="2000" b="0" kern="1200" baseline="0" dirty="0" smtClean="0">
                          <a:solidFill>
                            <a:srgbClr val="FF0000"/>
                          </a:solidFill>
                          <a:effectLst/>
                          <a:latin typeface="+mn-lt"/>
                          <a:ea typeface="+mn-ea"/>
                          <a:cs typeface="+mn-cs"/>
                        </a:rPr>
                        <a:t> </a:t>
                      </a:r>
                      <a:r>
                        <a:rPr kumimoji="0" lang="en-GB" sz="2000" b="0" kern="1200" baseline="0" dirty="0" smtClean="0">
                          <a:solidFill>
                            <a:schemeClr val="tx1"/>
                          </a:solidFill>
                          <a:effectLst/>
                          <a:latin typeface="+mn-lt"/>
                          <a:ea typeface="+mn-ea"/>
                          <a:cs typeface="+mn-cs"/>
                        </a:rPr>
                        <a:t>(or press Ctrl-Shift and </a:t>
                      </a:r>
                      <a:r>
                        <a:rPr kumimoji="0" lang="en-GB" sz="2000" b="0" kern="1200" baseline="0" dirty="0" smtClean="0">
                          <a:solidFill>
                            <a:schemeClr val="tx1"/>
                          </a:solidFill>
                          <a:effectLst/>
                          <a:latin typeface="Times Roman" pitchFamily="18" charset="0"/>
                          <a:ea typeface="+mn-ea"/>
                          <a:cs typeface="+mn-cs"/>
                        </a:rPr>
                        <a:t>I</a:t>
                      </a:r>
                      <a:r>
                        <a:rPr kumimoji="0" lang="en-GB" sz="2000" b="0" kern="1200" baseline="0" dirty="0" smtClean="0">
                          <a:solidFill>
                            <a:schemeClr val="tx1"/>
                          </a:solidFill>
                          <a:effectLst/>
                          <a:latin typeface="+mn-lt"/>
                          <a:ea typeface="+mn-ea"/>
                          <a:cs typeface="+mn-cs"/>
                        </a:rPr>
                        <a:t>)</a:t>
                      </a:r>
                    </a:p>
                    <a:p>
                      <a:endParaRPr kumimoji="0" lang="en-GB" sz="2000" b="0" kern="1200" baseline="0" dirty="0" smtClean="0">
                        <a:solidFill>
                          <a:schemeClr val="tx1"/>
                        </a:solidFill>
                        <a:effectLst/>
                        <a:latin typeface="+mn-lt"/>
                        <a:ea typeface="+mn-ea"/>
                        <a:cs typeface="+mn-cs"/>
                      </a:endParaRPr>
                    </a:p>
                    <a:p>
                      <a:r>
                        <a:rPr kumimoji="0" lang="en-GB" sz="2000" b="0" kern="1200" baseline="0" dirty="0" smtClean="0">
                          <a:solidFill>
                            <a:schemeClr val="tx1"/>
                          </a:solidFill>
                          <a:effectLst/>
                          <a:latin typeface="+mn-lt"/>
                          <a:ea typeface="+mn-ea"/>
                          <a:cs typeface="+mn-cs"/>
                        </a:rPr>
                        <a:t>Go into the Assets 3 Folder (or the folder with your images) and find the Images folder. </a:t>
                      </a:r>
                      <a:endParaRPr kumimoji="0" lang="en-GB" sz="2000" b="1" kern="1200" baseline="0" dirty="0" smtClean="0">
                        <a:solidFill>
                          <a:schemeClr val="tx2">
                            <a:lumMod val="60000"/>
                            <a:lumOff val="40000"/>
                          </a:schemeClr>
                        </a:solidFill>
                        <a:effectLst/>
                        <a:latin typeface="+mn-lt"/>
                        <a:ea typeface="+mn-ea"/>
                        <a:cs typeface="+mn-cs"/>
                      </a:endParaRPr>
                    </a:p>
                    <a:p>
                      <a:endParaRPr kumimoji="0" lang="en-GB" sz="2000" b="1" kern="1200" baseline="0" dirty="0" smtClean="0">
                        <a:solidFill>
                          <a:schemeClr val="tx2">
                            <a:lumMod val="60000"/>
                            <a:lumOff val="40000"/>
                          </a:schemeClr>
                        </a:solidFill>
                        <a:effectLst/>
                        <a:latin typeface="+mn-lt"/>
                        <a:ea typeface="+mn-ea"/>
                        <a:cs typeface="+mn-cs"/>
                      </a:endParaRPr>
                    </a:p>
                    <a:p>
                      <a:r>
                        <a:rPr kumimoji="0" lang="en-GB" sz="2000" b="0" kern="1200" baseline="0" dirty="0" smtClean="0">
                          <a:solidFill>
                            <a:schemeClr val="tx1"/>
                          </a:solidFill>
                          <a:effectLst/>
                          <a:latin typeface="+mn-lt"/>
                          <a:ea typeface="+mn-ea"/>
                          <a:cs typeface="+mn-cs"/>
                        </a:rPr>
                        <a:t>Then select the first image you want to have in your gallery</a:t>
                      </a:r>
                    </a:p>
                  </a:txBody>
                  <a:tcPr>
                    <a:noFill/>
                  </a:tcPr>
                </a:tc>
              </a:tr>
            </a:tbl>
          </a:graphicData>
        </a:graphic>
      </p:graphicFrame>
      <p:sp>
        <p:nvSpPr>
          <p:cNvPr id="16" name="Action Button: Forward or Next 15">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62125" b="41045"/>
          <a:stretch/>
        </p:blipFill>
        <p:spPr bwMode="auto">
          <a:xfrm>
            <a:off x="4040056" y="1721034"/>
            <a:ext cx="2692184" cy="23560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Straight Arrow Connector 19"/>
          <p:cNvCxnSpPr/>
          <p:nvPr/>
        </p:nvCxnSpPr>
        <p:spPr>
          <a:xfrm flipV="1">
            <a:off x="3496592" y="2111849"/>
            <a:ext cx="680711" cy="475913"/>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554758" y="3212976"/>
            <a:ext cx="2169370" cy="664405"/>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77878" r="53004"/>
          <a:stretch/>
        </p:blipFill>
        <p:spPr bwMode="auto">
          <a:xfrm>
            <a:off x="4040056" y="4221088"/>
            <a:ext cx="2698687" cy="8993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26294" t="31147" r="42028" b="37303"/>
          <a:stretch/>
        </p:blipFill>
        <p:spPr bwMode="auto">
          <a:xfrm>
            <a:off x="4211960" y="5229200"/>
            <a:ext cx="2404152" cy="13462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1" name="Straight Arrow Connector 20"/>
          <p:cNvCxnSpPr/>
          <p:nvPr/>
        </p:nvCxnSpPr>
        <p:spPr>
          <a:xfrm flipV="1">
            <a:off x="3554758" y="1883166"/>
            <a:ext cx="1373247" cy="228683"/>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554758" y="5639160"/>
            <a:ext cx="1448759" cy="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3426602" y="4670786"/>
            <a:ext cx="1501403" cy="126366"/>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6" name="Action Button: Back or Previous 35">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66071126"/>
      </p:ext>
    </p:extLst>
  </p:cSld>
  <p:clrMapOvr>
    <a:masterClrMapping/>
  </p:clrMapOvr>
  <p:transition advClick="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416824" cy="625434"/>
          </a:xfrm>
        </p:spPr>
        <p:txBody>
          <a:bodyPr>
            <a:noAutofit/>
          </a:bodyPr>
          <a:lstStyle/>
          <a:p>
            <a:r>
              <a:rPr lang="en-GB" sz="2100" dirty="0" smtClean="0"/>
              <a:t>5 - Assignment </a:t>
            </a:r>
            <a:r>
              <a:rPr lang="en-GB" sz="2100" dirty="0"/>
              <a:t>Walkthrough </a:t>
            </a:r>
            <a:r>
              <a:rPr lang="en-GB" sz="2100" dirty="0" smtClean="0"/>
              <a:t>Guide – Creating a Gallery of Images</a:t>
            </a:r>
            <a:endParaRPr lang="en-GB" sz="21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176199433"/>
              </p:ext>
            </p:extLst>
          </p:nvPr>
        </p:nvGraphicFramePr>
        <p:xfrm>
          <a:off x="6872039" y="1700808"/>
          <a:ext cx="1948432" cy="4392488"/>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5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lvl="0"/>
                      <a:r>
                        <a:rPr kumimoji="0" lang="en-GB" sz="1500" kern="1200" dirty="0" smtClean="0">
                          <a:solidFill>
                            <a:schemeClr val="tx1"/>
                          </a:solidFill>
                          <a:effectLst/>
                          <a:latin typeface="+mj-lt"/>
                          <a:ea typeface="+mn-ea"/>
                          <a:cs typeface="+mn-cs"/>
                        </a:rPr>
                        <a:t>A gallery allows you</a:t>
                      </a:r>
                      <a:r>
                        <a:rPr kumimoji="0" lang="en-GB" sz="1500" kern="1200" baseline="0" dirty="0" smtClean="0">
                          <a:solidFill>
                            <a:schemeClr val="tx1"/>
                          </a:solidFill>
                          <a:effectLst/>
                          <a:latin typeface="+mj-lt"/>
                          <a:ea typeface="+mn-ea"/>
                          <a:cs typeface="+mn-cs"/>
                        </a:rPr>
                        <a:t> to show more images without making more pages.</a:t>
                      </a:r>
                      <a:endParaRPr kumimoji="0" lang="en-GB" sz="1500"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dirty="0" smtClean="0">
                          <a:solidFill>
                            <a:schemeClr val="tx1"/>
                          </a:solidFill>
                          <a:effectLst/>
                          <a:latin typeface="+mj-lt"/>
                          <a:ea typeface="+mn-ea"/>
                          <a:cs typeface="+mn-cs"/>
                        </a:rPr>
                        <a:t>Thickness</a:t>
                      </a:r>
                      <a:r>
                        <a:rPr kumimoji="0" lang="en-GB" sz="1500" kern="1200" baseline="0" dirty="0" smtClean="0">
                          <a:solidFill>
                            <a:schemeClr val="tx1"/>
                          </a:solidFill>
                          <a:effectLst/>
                          <a:latin typeface="+mj-lt"/>
                          <a:ea typeface="+mn-ea"/>
                          <a:cs typeface="+mn-cs"/>
                        </a:rPr>
                        <a:t> if you want a border around it.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baseline="0" dirty="0" smtClean="0">
                          <a:solidFill>
                            <a:schemeClr val="tx1"/>
                          </a:solidFill>
                          <a:effectLst/>
                          <a:latin typeface="+mj-lt"/>
                          <a:ea typeface="+mn-ea"/>
                          <a:cs typeface="+mn-cs"/>
                        </a:rPr>
                        <a:t>Caption puts a title on the top of the Gallery</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baseline="0" dirty="0" smtClean="0">
                          <a:solidFill>
                            <a:schemeClr val="tx1"/>
                          </a:solidFill>
                          <a:effectLst/>
                          <a:latin typeface="+mj-lt"/>
                          <a:ea typeface="+mn-ea"/>
                          <a:cs typeface="+mn-cs"/>
                        </a:rPr>
                        <a:t>Summary creates an ALT tag for extra marks.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a:latin typeface="Calibri" pitchFamily="34" charset="0"/>
                <a:ea typeface="Calibri" pitchFamily="34" charset="0"/>
                <a:cs typeface="Calibri" pitchFamily="34" charset="0"/>
              </a:rPr>
              <a:t>Task </a:t>
            </a:r>
            <a:r>
              <a:rPr lang="en-US" b="1" dirty="0" smtClean="0">
                <a:latin typeface="Calibri" pitchFamily="34" charset="0"/>
                <a:ea typeface="Calibri" pitchFamily="34" charset="0"/>
                <a:cs typeface="Calibri" pitchFamily="34" charset="0"/>
              </a:rPr>
              <a:t>5:</a:t>
            </a:r>
            <a:r>
              <a:rPr lang="en-US" dirty="0" smtClean="0">
                <a:latin typeface="Calibri" pitchFamily="34" charset="0"/>
                <a:ea typeface="Calibri" pitchFamily="34" charset="0"/>
                <a:cs typeface="Calibri" pitchFamily="34" charset="0"/>
              </a:rPr>
              <a:t> </a:t>
            </a:r>
            <a:r>
              <a:rPr lang="en-GB" dirty="0" smtClean="0">
                <a:latin typeface="Calibri" pitchFamily="34" charset="0"/>
              </a:rPr>
              <a:t>How to Create a Gallery</a:t>
            </a:r>
            <a:endParaRPr lang="en-ZA"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1350657331"/>
              </p:ext>
            </p:extLst>
          </p:nvPr>
        </p:nvGraphicFramePr>
        <p:xfrm>
          <a:off x="331782" y="1772816"/>
          <a:ext cx="3633963" cy="4697076"/>
        </p:xfrm>
        <a:graphic>
          <a:graphicData uri="http://schemas.openxmlformats.org/drawingml/2006/table">
            <a:tbl>
              <a:tblPr firstRow="1" bandRow="1">
                <a:tableStyleId>{2D5ABB26-0587-4C30-8999-92F81FD0307C}</a:tableStyleId>
              </a:tblPr>
              <a:tblGrid>
                <a:gridCol w="3633963"/>
              </a:tblGrid>
              <a:tr h="46970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04 – Creating A  Gallery</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600" kern="1200" dirty="0" smtClean="0">
                        <a:solidFill>
                          <a:schemeClr val="tx1"/>
                        </a:solidFill>
                        <a:latin typeface="Calibri" pitchFamily="34" charset="0"/>
                        <a:ea typeface="+mn-ea"/>
                        <a:cs typeface="Calibri" pitchFamily="34" charset="0"/>
                      </a:endParaRPr>
                    </a:p>
                    <a:p>
                      <a:r>
                        <a:rPr kumimoji="0" lang="en-GB" sz="1800" b="0" kern="1200" baseline="0" dirty="0" smtClean="0">
                          <a:solidFill>
                            <a:schemeClr val="tx1"/>
                          </a:solidFill>
                          <a:effectLst/>
                          <a:latin typeface="+mn-lt"/>
                          <a:ea typeface="+mn-ea"/>
                          <a:cs typeface="+mn-cs"/>
                        </a:rPr>
                        <a:t>A box will pop up, type in a description into the Alternative Text box and click on </a:t>
                      </a:r>
                      <a:r>
                        <a:rPr kumimoji="0" lang="en-GB" sz="1800" b="1" kern="1200" baseline="0" dirty="0" smtClean="0">
                          <a:solidFill>
                            <a:schemeClr val="tx1"/>
                          </a:solidFill>
                          <a:effectLst/>
                          <a:latin typeface="+mn-lt"/>
                          <a:ea typeface="+mn-ea"/>
                          <a:cs typeface="+mn-cs"/>
                        </a:rPr>
                        <a:t>OK</a:t>
                      </a:r>
                    </a:p>
                    <a:p>
                      <a:endParaRPr kumimoji="0" lang="en-GB" sz="1800" b="0" kern="1200" baseline="0" dirty="0" smtClean="0">
                        <a:solidFill>
                          <a:schemeClr val="tx1"/>
                        </a:solidFill>
                        <a:effectLst/>
                        <a:latin typeface="+mn-lt"/>
                        <a:ea typeface="+mn-ea"/>
                        <a:cs typeface="+mn-cs"/>
                      </a:endParaRPr>
                    </a:p>
                    <a:p>
                      <a:r>
                        <a:rPr kumimoji="0" lang="en-GB" sz="1800" b="0" kern="1200" baseline="0" dirty="0" smtClean="0">
                          <a:solidFill>
                            <a:schemeClr val="tx1"/>
                          </a:solidFill>
                          <a:effectLst/>
                          <a:latin typeface="+mn-lt"/>
                          <a:ea typeface="+mn-ea"/>
                          <a:cs typeface="+mn-cs"/>
                        </a:rPr>
                        <a:t>The Image will be very large, we would expect this. This is going to happen every time but that is all right.</a:t>
                      </a:r>
                      <a:endParaRPr kumimoji="0" lang="en-GB" sz="1800" b="1" kern="1200" baseline="0" dirty="0" smtClean="0">
                        <a:solidFill>
                          <a:schemeClr val="tx2">
                            <a:lumMod val="60000"/>
                            <a:lumOff val="40000"/>
                          </a:schemeClr>
                        </a:solidFill>
                        <a:effectLst/>
                        <a:latin typeface="+mn-lt"/>
                        <a:ea typeface="+mn-ea"/>
                        <a:cs typeface="+mn-cs"/>
                      </a:endParaRPr>
                    </a:p>
                    <a:p>
                      <a:endParaRPr kumimoji="0" lang="en-GB" sz="1800" b="1" kern="1200" baseline="0" dirty="0" smtClean="0">
                        <a:solidFill>
                          <a:schemeClr val="tx2">
                            <a:lumMod val="60000"/>
                            <a:lumOff val="40000"/>
                          </a:schemeClr>
                        </a:solidFill>
                        <a:effectLst/>
                        <a:latin typeface="+mn-lt"/>
                        <a:ea typeface="+mn-ea"/>
                        <a:cs typeface="+mn-cs"/>
                      </a:endParaRPr>
                    </a:p>
                    <a:p>
                      <a:r>
                        <a:rPr kumimoji="0" lang="en-GB" sz="1800" b="0" kern="1200" baseline="0" dirty="0" smtClean="0">
                          <a:solidFill>
                            <a:schemeClr val="tx1"/>
                          </a:solidFill>
                          <a:effectLst/>
                          <a:latin typeface="+mn-lt"/>
                          <a:ea typeface="+mn-ea"/>
                          <a:cs typeface="+mn-cs"/>
                        </a:rPr>
                        <a:t>Next scroll down to the bottom right hand side of the image and find the black square. Grab it and drag it in</a:t>
                      </a:r>
                    </a:p>
                  </a:txBody>
                  <a:tcPr>
                    <a:noFill/>
                  </a:tcPr>
                </a:tc>
              </a:tr>
            </a:tbl>
          </a:graphicData>
        </a:graphic>
      </p:graphicFrame>
      <p:sp>
        <p:nvSpPr>
          <p:cNvPr id="16" name="Action Button: Forward or Next 15">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936" y="1747466"/>
            <a:ext cx="2732297" cy="13214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Straight Arrow Connector 19"/>
          <p:cNvCxnSpPr/>
          <p:nvPr/>
        </p:nvCxnSpPr>
        <p:spPr>
          <a:xfrm flipV="1">
            <a:off x="3390455" y="2138189"/>
            <a:ext cx="2765721" cy="745938"/>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3570332" y="2138189"/>
            <a:ext cx="1001668" cy="228684"/>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307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95935" y="3284984"/>
            <a:ext cx="2732297" cy="15841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63950" t="48031" r="17351" b="34935"/>
          <a:stretch/>
        </p:blipFill>
        <p:spPr bwMode="auto">
          <a:xfrm>
            <a:off x="3995936" y="5063247"/>
            <a:ext cx="2716198" cy="14066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2" name="Straight Arrow Connector 21"/>
          <p:cNvCxnSpPr/>
          <p:nvPr/>
        </p:nvCxnSpPr>
        <p:spPr>
          <a:xfrm>
            <a:off x="3329929" y="5306957"/>
            <a:ext cx="2826247" cy="664405"/>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570332" y="4068694"/>
            <a:ext cx="1448759" cy="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7" name="Action Button: Back or Previous 26">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6464897"/>
      </p:ext>
    </p:extLst>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205053" cy="625434"/>
          </a:xfrm>
        </p:spPr>
        <p:txBody>
          <a:bodyPr>
            <a:normAutofit/>
          </a:bodyPr>
          <a:lstStyle/>
          <a:p>
            <a:r>
              <a:rPr lang="en-GB" sz="2800" dirty="0" smtClean="0"/>
              <a:t>1 - Assignment </a:t>
            </a:r>
            <a:r>
              <a:rPr lang="en-GB" sz="2800" dirty="0"/>
              <a:t>Walkthrough </a:t>
            </a:r>
            <a:r>
              <a:rPr lang="en-GB" sz="2800" dirty="0" smtClean="0"/>
              <a:t>Guide - Banner</a:t>
            </a:r>
            <a:endParaRPr lang="en-GB" sz="28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2896217442"/>
              </p:ext>
            </p:extLst>
          </p:nvPr>
        </p:nvGraphicFramePr>
        <p:xfrm>
          <a:off x="6872038" y="1772816"/>
          <a:ext cx="1948433" cy="4365547"/>
        </p:xfrm>
        <a:graphic>
          <a:graphicData uri="http://schemas.openxmlformats.org/drawingml/2006/table">
            <a:tbl>
              <a:tblPr firstRow="1" firstCol="1" lastRow="1" lastCol="1" bandRow="1" bandCol="1">
                <a:tableStyleId>{2D5ABB26-0587-4C30-8999-92F81FD0307C}</a:tableStyleId>
              </a:tblPr>
              <a:tblGrid>
                <a:gridCol w="1948433"/>
              </a:tblGrid>
              <a:tr h="357427">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399918">
                <a:tc>
                  <a:txBody>
                    <a:bodyPr/>
                    <a:lstStyle/>
                    <a:p>
                      <a:pPr marL="177800" indent="-177800" algn="l">
                        <a:spcAft>
                          <a:spcPts val="0"/>
                        </a:spcAft>
                        <a:buFontTx/>
                        <a:buBlip>
                          <a:blip r:embed="rId3"/>
                        </a:buBlip>
                      </a:pPr>
                      <a:endParaRPr lang="en-GB" sz="900" dirty="0" smtClean="0">
                        <a:effectLst/>
                        <a:latin typeface="Calibri" pitchFamily="34" charset="0"/>
                        <a:ea typeface="Times New Roman"/>
                        <a:cs typeface="Calibri" pitchFamily="34" charset="0"/>
                      </a:endParaRPr>
                    </a:p>
                    <a:p>
                      <a:pPr lvl="0"/>
                      <a:r>
                        <a:rPr kumimoji="0" lang="en-GB" sz="1600" kern="1200" dirty="0" smtClean="0">
                          <a:solidFill>
                            <a:schemeClr val="tx1"/>
                          </a:solidFill>
                          <a:effectLst/>
                          <a:latin typeface="+mj-lt"/>
                          <a:ea typeface="+mn-ea"/>
                          <a:cs typeface="+mn-cs"/>
                        </a:rPr>
                        <a:t>Think about what a company hopes</a:t>
                      </a:r>
                      <a:r>
                        <a:rPr kumimoji="0" lang="en-GB" sz="1600" kern="1200" baseline="0" dirty="0" smtClean="0">
                          <a:solidFill>
                            <a:schemeClr val="tx1"/>
                          </a:solidFill>
                          <a:effectLst/>
                          <a:latin typeface="+mj-lt"/>
                          <a:ea typeface="+mn-ea"/>
                          <a:cs typeface="+mn-cs"/>
                        </a:rPr>
                        <a:t> to achieve</a:t>
                      </a:r>
                      <a:endParaRPr kumimoji="0" lang="en-GB" sz="1600"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Less than 350kb</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Saved as a JPG file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30cm wide at least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Not tall to avoid scrolling</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Contains multiple images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Has the logo</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Good resolution</a:t>
                      </a:r>
                      <a:endParaRPr lang="en-GB" sz="1600" baseline="0" dirty="0">
                        <a:solidFill>
                          <a:schemeClr val="tx1"/>
                        </a:solidFill>
                        <a:effectLst/>
                        <a:latin typeface="+mj-lt"/>
                        <a:ea typeface="Times New Roma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88488"/>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sz="1600" b="1" dirty="0" smtClean="0">
                <a:latin typeface="Calibri" pitchFamily="34" charset="0"/>
                <a:ea typeface="Calibri" pitchFamily="34" charset="0"/>
                <a:cs typeface="Calibri" pitchFamily="34" charset="0"/>
              </a:rPr>
              <a:t>Task 1</a:t>
            </a:r>
            <a:r>
              <a:rPr lang="en-US" sz="1600" b="1" dirty="0">
                <a:latin typeface="Calibri" pitchFamily="34" charset="0"/>
                <a:ea typeface="Calibri" pitchFamily="34" charset="0"/>
                <a:cs typeface="Calibri" pitchFamily="34" charset="0"/>
              </a:rPr>
              <a:t>:</a:t>
            </a:r>
            <a:r>
              <a:rPr lang="en-US" sz="1600" dirty="0">
                <a:latin typeface="Calibri" pitchFamily="34" charset="0"/>
                <a:ea typeface="Calibri" pitchFamily="34" charset="0"/>
                <a:cs typeface="Calibri" pitchFamily="34" charset="0"/>
              </a:rPr>
              <a:t> </a:t>
            </a:r>
            <a:r>
              <a:rPr lang="en-GB" sz="1600" dirty="0">
                <a:latin typeface="Calibri" pitchFamily="34" charset="0"/>
              </a:rPr>
              <a:t>Be able to </a:t>
            </a:r>
            <a:r>
              <a:rPr lang="en-GB" sz="1600" dirty="0" smtClean="0"/>
              <a:t>Make the Banner for your Website</a:t>
            </a:r>
            <a:endParaRPr lang="en-ZA" sz="1600" dirty="0">
              <a:latin typeface="Calibri" pitchFamily="34" charset="0"/>
              <a:ea typeface="Calibri" pitchFamily="34" charset="0"/>
              <a:cs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3034305257"/>
              </p:ext>
            </p:extLst>
          </p:nvPr>
        </p:nvGraphicFramePr>
        <p:xfrm>
          <a:off x="337566" y="1700808"/>
          <a:ext cx="3478350" cy="4464496"/>
        </p:xfrm>
        <a:graphic>
          <a:graphicData uri="http://schemas.openxmlformats.org/drawingml/2006/table">
            <a:tbl>
              <a:tblPr firstRow="1" bandRow="1">
                <a:tableStyleId>{2D5ABB26-0587-4C30-8999-92F81FD0307C}</a:tableStyleId>
              </a:tblPr>
              <a:tblGrid>
                <a:gridCol w="3478350"/>
              </a:tblGrid>
              <a:tr h="44644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3 – Setting the Page</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500" kern="1200" dirty="0" smtClean="0">
                        <a:solidFill>
                          <a:schemeClr val="tx1"/>
                        </a:solidFill>
                        <a:latin typeface="Calibri" pitchFamily="34" charset="0"/>
                        <a:ea typeface="+mn-ea"/>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kern="1200" dirty="0" smtClean="0">
                          <a:solidFill>
                            <a:schemeClr val="tx1"/>
                          </a:solidFill>
                          <a:latin typeface="Calibri" pitchFamily="34" charset="0"/>
                          <a:ea typeface="+mn-ea"/>
                          <a:cs typeface="Calibri" pitchFamily="34" charset="0"/>
                        </a:rPr>
                        <a:t>The page should be mostly white now, and you will notice a scroll bar for the rest of the image.</a:t>
                      </a:r>
                      <a:endParaRPr kumimoji="0" lang="en-GB" sz="2000" kern="1200" baseline="0" dirty="0" smtClean="0">
                        <a:solidFill>
                          <a:schemeClr val="tx1"/>
                        </a:solidFill>
                        <a:latin typeface="Calibri" pitchFamily="34" charset="0"/>
                        <a:ea typeface="+mn-ea"/>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2000" kern="1200" baseline="0" dirty="0" smtClean="0">
                        <a:solidFill>
                          <a:schemeClr val="tx1"/>
                        </a:solidFill>
                        <a:latin typeface="Calibri" pitchFamily="34" charset="0"/>
                        <a:ea typeface="+mn-ea"/>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kern="1200" baseline="0" dirty="0" smtClean="0">
                          <a:solidFill>
                            <a:schemeClr val="tx1"/>
                          </a:solidFill>
                          <a:latin typeface="Calibri" pitchFamily="34" charset="0"/>
                          <a:ea typeface="+mn-ea"/>
                          <a:cs typeface="Calibri" pitchFamily="34" charset="0"/>
                        </a:rPr>
                        <a:t>Zoom out so you can see the whole banner on the screen at one time.</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2000" kern="1200" baseline="0" dirty="0" smtClean="0">
                        <a:solidFill>
                          <a:schemeClr val="tx1"/>
                        </a:solidFill>
                        <a:latin typeface="Calibri" pitchFamily="34" charset="0"/>
                        <a:ea typeface="+mn-ea"/>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kern="1200" baseline="0" dirty="0" smtClean="0">
                          <a:solidFill>
                            <a:schemeClr val="tx1"/>
                          </a:solidFill>
                          <a:latin typeface="Calibri" pitchFamily="34" charset="0"/>
                          <a:ea typeface="+mn-ea"/>
                          <a:cs typeface="Calibri" pitchFamily="34" charset="0"/>
                        </a:rPr>
                        <a:t>When it is filling the screen it is time to move on.</a:t>
                      </a:r>
                      <a:endParaRPr kumimoji="0" lang="en-GB" sz="2000" kern="1200" dirty="0" smtClean="0">
                        <a:solidFill>
                          <a:schemeClr val="tx1"/>
                        </a:solidFill>
                        <a:latin typeface="Calibri" pitchFamily="34" charset="0"/>
                        <a:ea typeface="+mn-ea"/>
                        <a:cs typeface="Calibri" pitchFamily="34" charset="0"/>
                      </a:endParaRPr>
                    </a:p>
                  </a:txBody>
                  <a:tcPr>
                    <a:noFill/>
                  </a:tcPr>
                </a:tc>
              </a:tr>
            </a:tbl>
          </a:graphicData>
        </a:graphic>
      </p:graphicFrame>
      <p:pic>
        <p:nvPicPr>
          <p:cNvPr id="14" name="Picture 13"/>
          <p:cNvPicPr/>
          <p:nvPr/>
        </p:nvPicPr>
        <p:blipFill>
          <a:blip r:embed="rId5" cstate="screen"/>
          <a:srcRect/>
          <a:stretch>
            <a:fillRect/>
          </a:stretch>
        </p:blipFill>
        <p:spPr bwMode="auto">
          <a:xfrm>
            <a:off x="3849437" y="1788488"/>
            <a:ext cx="2940246" cy="2088893"/>
          </a:xfrm>
          <a:prstGeom prst="rect">
            <a:avLst/>
          </a:prstGeom>
          <a:ln>
            <a:noFill/>
          </a:ln>
          <a:effectLst>
            <a:outerShdw blurRad="292100" dist="139700" dir="2700000" algn="tl" rotWithShape="0">
              <a:srgbClr val="333333">
                <a:alpha val="65000"/>
              </a:srgbClr>
            </a:outerShdw>
          </a:effectLst>
        </p:spPr>
      </p:pic>
      <p:pic>
        <p:nvPicPr>
          <p:cNvPr id="17" name="Picture 16"/>
          <p:cNvPicPr/>
          <p:nvPr/>
        </p:nvPicPr>
        <p:blipFill rotWithShape="1">
          <a:blip r:embed="rId6" cstate="screen"/>
          <a:srcRect l="62536" t="37194"/>
          <a:stretch/>
        </p:blipFill>
        <p:spPr bwMode="auto">
          <a:xfrm>
            <a:off x="4143194" y="4077072"/>
            <a:ext cx="2574481" cy="2150592"/>
          </a:xfrm>
          <a:prstGeom prst="rect">
            <a:avLst/>
          </a:prstGeom>
          <a:ln>
            <a:noFill/>
          </a:ln>
          <a:effectLst>
            <a:outerShdw blurRad="292100" dist="139700" dir="2700000" algn="tl" rotWithShape="0">
              <a:srgbClr val="333333">
                <a:alpha val="65000"/>
              </a:srgbClr>
            </a:outerShdw>
          </a:effectLst>
        </p:spPr>
      </p:pic>
      <p:cxnSp>
        <p:nvCxnSpPr>
          <p:cNvPr id="3" name="Straight Arrow Connector 2"/>
          <p:cNvCxnSpPr/>
          <p:nvPr/>
        </p:nvCxnSpPr>
        <p:spPr>
          <a:xfrm>
            <a:off x="3630171" y="2618910"/>
            <a:ext cx="1373877" cy="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308997" y="4293096"/>
            <a:ext cx="1911075" cy="269315"/>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915816" y="4427753"/>
            <a:ext cx="2304256" cy="1089479"/>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494250" y="2996952"/>
            <a:ext cx="1113261" cy="36004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Action Button: Back or Previous 14">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Forward or Next 18">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55201466"/>
      </p:ext>
    </p:extLst>
  </p:cSld>
  <p:clrMapOvr>
    <a:masterClrMapping/>
  </p:clrMapOvr>
  <p:transition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416824" cy="625434"/>
          </a:xfrm>
        </p:spPr>
        <p:txBody>
          <a:bodyPr>
            <a:noAutofit/>
          </a:bodyPr>
          <a:lstStyle/>
          <a:p>
            <a:r>
              <a:rPr lang="en-GB" sz="2100" dirty="0" smtClean="0"/>
              <a:t>5 - Assignment </a:t>
            </a:r>
            <a:r>
              <a:rPr lang="en-GB" sz="2100" dirty="0"/>
              <a:t>Walkthrough </a:t>
            </a:r>
            <a:r>
              <a:rPr lang="en-GB" sz="2100" dirty="0" smtClean="0"/>
              <a:t>Guide – Creating a Gallery of Images</a:t>
            </a:r>
            <a:endParaRPr lang="en-GB" sz="21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348898454"/>
              </p:ext>
            </p:extLst>
          </p:nvPr>
        </p:nvGraphicFramePr>
        <p:xfrm>
          <a:off x="6872039" y="1700808"/>
          <a:ext cx="1948432" cy="4392488"/>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4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lvl="0"/>
                      <a:r>
                        <a:rPr kumimoji="0" lang="en-GB" sz="1400" kern="1200" dirty="0" smtClean="0">
                          <a:solidFill>
                            <a:schemeClr val="tx1"/>
                          </a:solidFill>
                          <a:effectLst/>
                          <a:latin typeface="+mj-lt"/>
                          <a:ea typeface="+mn-ea"/>
                          <a:cs typeface="+mn-cs"/>
                        </a:rPr>
                        <a:t>A gallery allows you</a:t>
                      </a:r>
                      <a:r>
                        <a:rPr kumimoji="0" lang="en-GB" sz="1400" kern="1200" baseline="0" dirty="0" smtClean="0">
                          <a:solidFill>
                            <a:schemeClr val="tx1"/>
                          </a:solidFill>
                          <a:effectLst/>
                          <a:latin typeface="+mj-lt"/>
                          <a:ea typeface="+mn-ea"/>
                          <a:cs typeface="+mn-cs"/>
                        </a:rPr>
                        <a:t> to show more images without making more pages.</a:t>
                      </a:r>
                      <a:endParaRPr kumimoji="0" lang="en-GB" sz="1400"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dirty="0" smtClean="0">
                          <a:solidFill>
                            <a:schemeClr val="tx1"/>
                          </a:solidFill>
                          <a:effectLst/>
                          <a:latin typeface="+mj-lt"/>
                          <a:ea typeface="+mn-ea"/>
                          <a:cs typeface="+mn-cs"/>
                        </a:rPr>
                        <a:t>Points are awarded if the images are not stretched dis-proportionately.</a:t>
                      </a:r>
                      <a:endParaRPr kumimoji="0" lang="en-GB" sz="1400" kern="1200" baseline="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baseline="0" dirty="0" smtClean="0">
                          <a:solidFill>
                            <a:schemeClr val="tx1"/>
                          </a:solidFill>
                          <a:effectLst/>
                          <a:latin typeface="+mj-lt"/>
                          <a:ea typeface="+mn-ea"/>
                          <a:cs typeface="+mn-cs"/>
                        </a:rPr>
                        <a:t>Make them around 200 wide and try to keep them all even width.</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baseline="0" dirty="0" smtClean="0">
                          <a:solidFill>
                            <a:schemeClr val="tx1"/>
                          </a:solidFill>
                          <a:effectLst/>
                          <a:latin typeface="+mj-lt"/>
                          <a:ea typeface="+mn-ea"/>
                          <a:cs typeface="+mn-cs"/>
                        </a:rPr>
                        <a:t>Adjust them when you are done to make the layout nice.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a:latin typeface="Calibri" pitchFamily="34" charset="0"/>
                <a:ea typeface="Calibri" pitchFamily="34" charset="0"/>
                <a:cs typeface="Calibri" pitchFamily="34" charset="0"/>
              </a:rPr>
              <a:t>Task </a:t>
            </a:r>
            <a:r>
              <a:rPr lang="en-US" b="1" dirty="0" smtClean="0">
                <a:latin typeface="Calibri" pitchFamily="34" charset="0"/>
                <a:ea typeface="Calibri" pitchFamily="34" charset="0"/>
                <a:cs typeface="Calibri" pitchFamily="34" charset="0"/>
              </a:rPr>
              <a:t>5:</a:t>
            </a:r>
            <a:r>
              <a:rPr lang="en-US" dirty="0" smtClean="0">
                <a:latin typeface="Calibri" pitchFamily="34" charset="0"/>
                <a:ea typeface="Calibri" pitchFamily="34" charset="0"/>
                <a:cs typeface="Calibri" pitchFamily="34" charset="0"/>
              </a:rPr>
              <a:t> </a:t>
            </a:r>
            <a:r>
              <a:rPr lang="en-GB" dirty="0" smtClean="0">
                <a:latin typeface="Calibri" pitchFamily="34" charset="0"/>
              </a:rPr>
              <a:t>How to Create a Gallery</a:t>
            </a:r>
            <a:endParaRPr lang="en-ZA"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2018072975"/>
              </p:ext>
            </p:extLst>
          </p:nvPr>
        </p:nvGraphicFramePr>
        <p:xfrm>
          <a:off x="331782" y="1772816"/>
          <a:ext cx="3633963" cy="4876800"/>
        </p:xfrm>
        <a:graphic>
          <a:graphicData uri="http://schemas.openxmlformats.org/drawingml/2006/table">
            <a:tbl>
              <a:tblPr firstRow="1" bandRow="1">
                <a:tableStyleId>{2D5ABB26-0587-4C30-8999-92F81FD0307C}</a:tableStyleId>
              </a:tblPr>
              <a:tblGrid>
                <a:gridCol w="3633963"/>
              </a:tblGrid>
              <a:tr h="46970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05 – Creating A  Gallery</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600" kern="1200" dirty="0" smtClean="0">
                        <a:solidFill>
                          <a:schemeClr val="tx1"/>
                        </a:solidFill>
                        <a:latin typeface="Calibri" pitchFamily="34" charset="0"/>
                        <a:ea typeface="+mn-ea"/>
                        <a:cs typeface="Calibri" pitchFamily="34" charset="0"/>
                      </a:endParaRPr>
                    </a:p>
                    <a:p>
                      <a:r>
                        <a:rPr kumimoji="0" lang="en-GB" sz="1800" b="0" kern="1200" baseline="0" dirty="0" smtClean="0">
                          <a:solidFill>
                            <a:schemeClr val="tx1"/>
                          </a:solidFill>
                          <a:effectLst/>
                          <a:latin typeface="+mn-lt"/>
                          <a:ea typeface="+mn-ea"/>
                          <a:cs typeface="+mn-cs"/>
                        </a:rPr>
                        <a:t>If you hold the </a:t>
                      </a:r>
                      <a:r>
                        <a:rPr kumimoji="0" lang="en-GB" sz="1800" b="1" kern="1200" baseline="0" dirty="0" smtClean="0">
                          <a:solidFill>
                            <a:schemeClr val="tx1"/>
                          </a:solidFill>
                          <a:effectLst/>
                          <a:latin typeface="+mn-lt"/>
                          <a:ea typeface="+mn-ea"/>
                          <a:cs typeface="+mn-cs"/>
                        </a:rPr>
                        <a:t>Shift Key </a:t>
                      </a:r>
                      <a:r>
                        <a:rPr kumimoji="0" lang="en-GB" sz="1800" b="0" kern="1200" baseline="0" dirty="0" smtClean="0">
                          <a:solidFill>
                            <a:schemeClr val="tx1"/>
                          </a:solidFill>
                          <a:effectLst/>
                          <a:latin typeface="+mn-lt"/>
                          <a:ea typeface="+mn-ea"/>
                          <a:cs typeface="+mn-cs"/>
                        </a:rPr>
                        <a:t>when dragging it inwards this will make the Image shrink proportionally.</a:t>
                      </a:r>
                      <a:endParaRPr kumimoji="0" lang="en-GB" sz="1800" b="1" kern="1200" baseline="0" dirty="0" smtClean="0">
                        <a:solidFill>
                          <a:schemeClr val="tx1"/>
                        </a:solidFill>
                        <a:effectLst/>
                        <a:latin typeface="+mn-lt"/>
                        <a:ea typeface="+mn-ea"/>
                        <a:cs typeface="+mn-cs"/>
                      </a:endParaRPr>
                    </a:p>
                    <a:p>
                      <a:endParaRPr kumimoji="0" lang="en-GB" sz="1800" b="0" kern="1200" baseline="0" dirty="0" smtClean="0">
                        <a:solidFill>
                          <a:schemeClr val="tx1"/>
                        </a:solidFill>
                        <a:effectLst/>
                        <a:latin typeface="+mn-lt"/>
                        <a:ea typeface="+mn-ea"/>
                        <a:cs typeface="+mn-cs"/>
                      </a:endParaRPr>
                    </a:p>
                    <a:p>
                      <a:r>
                        <a:rPr kumimoji="0" lang="en-GB" sz="1800" b="0" kern="1200" baseline="0" dirty="0" smtClean="0">
                          <a:solidFill>
                            <a:schemeClr val="tx1"/>
                          </a:solidFill>
                          <a:effectLst/>
                          <a:latin typeface="+mn-lt"/>
                          <a:ea typeface="+mn-ea"/>
                          <a:cs typeface="+mn-cs"/>
                        </a:rPr>
                        <a:t>You should try to make the image about 200 pixels wide. You will see how wide it is on the Properties bar at the bottom of the screen.</a:t>
                      </a:r>
                      <a:endParaRPr kumimoji="0" lang="en-GB" sz="1800" b="1" kern="1200" baseline="0" dirty="0" smtClean="0">
                        <a:solidFill>
                          <a:schemeClr val="tx2">
                            <a:lumMod val="60000"/>
                            <a:lumOff val="40000"/>
                          </a:schemeClr>
                        </a:solidFill>
                        <a:effectLst/>
                        <a:latin typeface="+mn-lt"/>
                        <a:ea typeface="+mn-ea"/>
                        <a:cs typeface="+mn-cs"/>
                      </a:endParaRPr>
                    </a:p>
                    <a:p>
                      <a:endParaRPr kumimoji="0" lang="en-GB" sz="1800" b="1" kern="1200" baseline="0" dirty="0" smtClean="0">
                        <a:solidFill>
                          <a:schemeClr val="tx2">
                            <a:lumMod val="60000"/>
                            <a:lumOff val="40000"/>
                          </a:schemeClr>
                        </a:solidFill>
                        <a:effectLst/>
                        <a:latin typeface="+mn-lt"/>
                        <a:ea typeface="+mn-ea"/>
                        <a:cs typeface="+mn-cs"/>
                      </a:endParaRPr>
                    </a:p>
                    <a:p>
                      <a:r>
                        <a:rPr kumimoji="0" lang="en-GB" sz="1800" b="0" kern="1200" baseline="0" dirty="0" smtClean="0">
                          <a:solidFill>
                            <a:schemeClr val="tx1"/>
                          </a:solidFill>
                          <a:effectLst/>
                          <a:latin typeface="+mn-lt"/>
                          <a:ea typeface="+mn-ea"/>
                          <a:cs typeface="+mn-cs"/>
                        </a:rPr>
                        <a:t>Then click outside the cells anywhere else on the Table. Then grab the cell separator and drag it in to meet the image edge.</a:t>
                      </a:r>
                    </a:p>
                  </a:txBody>
                  <a:tcPr>
                    <a:noFill/>
                  </a:tcPr>
                </a:tc>
              </a:tr>
            </a:tbl>
          </a:graphicData>
        </a:graphic>
      </p:graphicFrame>
      <p:sp>
        <p:nvSpPr>
          <p:cNvPr id="16" name="Action Button: Forward or Next 15">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300" t="37127" r="61425" b="30037"/>
          <a:stretch/>
        </p:blipFill>
        <p:spPr bwMode="auto">
          <a:xfrm>
            <a:off x="3851920" y="1772816"/>
            <a:ext cx="2866758" cy="1544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Straight Arrow Connector 19"/>
          <p:cNvCxnSpPr/>
          <p:nvPr/>
        </p:nvCxnSpPr>
        <p:spPr>
          <a:xfrm>
            <a:off x="3059832" y="2917836"/>
            <a:ext cx="2225467" cy="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3239709" y="2171898"/>
            <a:ext cx="500834" cy="406678"/>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4099"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71782" r="72447" b="5704"/>
          <a:stretch/>
        </p:blipFill>
        <p:spPr bwMode="auto">
          <a:xfrm>
            <a:off x="3995936" y="3501008"/>
            <a:ext cx="2722742" cy="1250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6050" t="35595" r="23672" b="24328"/>
          <a:stretch/>
        </p:blipFill>
        <p:spPr bwMode="auto">
          <a:xfrm>
            <a:off x="3995936" y="4977443"/>
            <a:ext cx="2722742" cy="1331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4" name="Straight Arrow Connector 23"/>
          <p:cNvCxnSpPr/>
          <p:nvPr/>
        </p:nvCxnSpPr>
        <p:spPr>
          <a:xfrm>
            <a:off x="3740543" y="4068694"/>
            <a:ext cx="1278548" cy="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563888" y="5306957"/>
            <a:ext cx="3024336" cy="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8" name="Action Button: Back or Previous 27">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 name="Straight Arrow Connector 30"/>
          <p:cNvCxnSpPr/>
          <p:nvPr/>
        </p:nvCxnSpPr>
        <p:spPr>
          <a:xfrm flipV="1">
            <a:off x="3694342" y="5733256"/>
            <a:ext cx="877688" cy="144016"/>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5118046"/>
      </p:ext>
    </p:extLst>
  </p:cSld>
  <p:clrMapOvr>
    <a:masterClrMapping/>
  </p:clrMapOvr>
  <p:transition advClick="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416824" cy="625434"/>
          </a:xfrm>
        </p:spPr>
        <p:txBody>
          <a:bodyPr>
            <a:noAutofit/>
          </a:bodyPr>
          <a:lstStyle/>
          <a:p>
            <a:r>
              <a:rPr lang="en-GB" sz="2100" dirty="0" smtClean="0"/>
              <a:t>5 - Assignment </a:t>
            </a:r>
            <a:r>
              <a:rPr lang="en-GB" sz="2100" dirty="0"/>
              <a:t>Walkthrough </a:t>
            </a:r>
            <a:r>
              <a:rPr lang="en-GB" sz="2100" dirty="0" smtClean="0"/>
              <a:t>Guide – Creating a Gallery of Images</a:t>
            </a:r>
            <a:endParaRPr lang="en-GB" sz="21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1546323935"/>
              </p:ext>
            </p:extLst>
          </p:nvPr>
        </p:nvGraphicFramePr>
        <p:xfrm>
          <a:off x="6872039" y="1700808"/>
          <a:ext cx="1948432" cy="4392488"/>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4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lvl="0"/>
                      <a:r>
                        <a:rPr kumimoji="0" lang="en-GB" sz="1400" kern="1200" dirty="0" smtClean="0">
                          <a:solidFill>
                            <a:schemeClr val="tx1"/>
                          </a:solidFill>
                          <a:effectLst/>
                          <a:latin typeface="+mj-lt"/>
                          <a:ea typeface="+mn-ea"/>
                          <a:cs typeface="+mn-cs"/>
                        </a:rPr>
                        <a:t>A gallery allows you</a:t>
                      </a:r>
                      <a:r>
                        <a:rPr kumimoji="0" lang="en-GB" sz="1400" kern="1200" baseline="0" dirty="0" smtClean="0">
                          <a:solidFill>
                            <a:schemeClr val="tx1"/>
                          </a:solidFill>
                          <a:effectLst/>
                          <a:latin typeface="+mj-lt"/>
                          <a:ea typeface="+mn-ea"/>
                          <a:cs typeface="+mn-cs"/>
                        </a:rPr>
                        <a:t> to show more images without making more pages.</a:t>
                      </a:r>
                      <a:endParaRPr kumimoji="0" lang="en-GB" sz="1400"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dirty="0" smtClean="0">
                          <a:solidFill>
                            <a:schemeClr val="tx1"/>
                          </a:solidFill>
                          <a:effectLst/>
                          <a:latin typeface="+mj-lt"/>
                          <a:ea typeface="+mn-ea"/>
                          <a:cs typeface="+mn-cs"/>
                        </a:rPr>
                        <a:t>Points are awarded if the images are not stretched dis-proportionately.</a:t>
                      </a:r>
                      <a:endParaRPr kumimoji="0" lang="en-GB" sz="1400" kern="1200" baseline="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baseline="0" dirty="0" smtClean="0">
                          <a:solidFill>
                            <a:schemeClr val="tx1"/>
                          </a:solidFill>
                          <a:effectLst/>
                          <a:latin typeface="+mj-lt"/>
                          <a:ea typeface="+mn-ea"/>
                          <a:cs typeface="+mn-cs"/>
                        </a:rPr>
                        <a:t>Make them around 200 wide and try to keep them all even width.</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baseline="0" dirty="0" smtClean="0">
                          <a:solidFill>
                            <a:schemeClr val="tx1"/>
                          </a:solidFill>
                          <a:effectLst/>
                          <a:latin typeface="+mj-lt"/>
                          <a:ea typeface="+mn-ea"/>
                          <a:cs typeface="+mn-cs"/>
                        </a:rPr>
                        <a:t>Adjust them when you are done to make the layout nice.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a:latin typeface="Calibri" pitchFamily="34" charset="0"/>
                <a:ea typeface="Calibri" pitchFamily="34" charset="0"/>
                <a:cs typeface="Calibri" pitchFamily="34" charset="0"/>
              </a:rPr>
              <a:t>Task </a:t>
            </a:r>
            <a:r>
              <a:rPr lang="en-US" b="1" dirty="0" smtClean="0">
                <a:latin typeface="Calibri" pitchFamily="34" charset="0"/>
                <a:ea typeface="Calibri" pitchFamily="34" charset="0"/>
                <a:cs typeface="Calibri" pitchFamily="34" charset="0"/>
              </a:rPr>
              <a:t>5:</a:t>
            </a:r>
            <a:r>
              <a:rPr lang="en-US" dirty="0" smtClean="0">
                <a:latin typeface="Calibri" pitchFamily="34" charset="0"/>
                <a:ea typeface="Calibri" pitchFamily="34" charset="0"/>
                <a:cs typeface="Calibri" pitchFamily="34" charset="0"/>
              </a:rPr>
              <a:t> </a:t>
            </a:r>
            <a:r>
              <a:rPr lang="en-GB" dirty="0" smtClean="0">
                <a:latin typeface="Calibri" pitchFamily="34" charset="0"/>
              </a:rPr>
              <a:t>How to Create a Gallery</a:t>
            </a:r>
            <a:endParaRPr lang="en-ZA"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2205636876"/>
              </p:ext>
            </p:extLst>
          </p:nvPr>
        </p:nvGraphicFramePr>
        <p:xfrm>
          <a:off x="331782" y="1772816"/>
          <a:ext cx="3633963" cy="4876800"/>
        </p:xfrm>
        <a:graphic>
          <a:graphicData uri="http://schemas.openxmlformats.org/drawingml/2006/table">
            <a:tbl>
              <a:tblPr firstRow="1" bandRow="1">
                <a:tableStyleId>{2D5ABB26-0587-4C30-8999-92F81FD0307C}</a:tableStyleId>
              </a:tblPr>
              <a:tblGrid>
                <a:gridCol w="3633963"/>
              </a:tblGrid>
              <a:tr h="46970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06 – Creating A  Gallery</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600" kern="1200" dirty="0" smtClean="0">
                        <a:solidFill>
                          <a:schemeClr val="tx1"/>
                        </a:solidFill>
                        <a:latin typeface="Calibri" pitchFamily="34" charset="0"/>
                        <a:ea typeface="+mn-ea"/>
                        <a:cs typeface="Calibri" pitchFamily="34" charset="0"/>
                      </a:endParaRPr>
                    </a:p>
                    <a:p>
                      <a:r>
                        <a:rPr kumimoji="0" lang="en-GB" sz="1800" b="0" kern="1200" baseline="0" dirty="0" smtClean="0">
                          <a:solidFill>
                            <a:schemeClr val="tx1"/>
                          </a:solidFill>
                          <a:effectLst/>
                          <a:latin typeface="+mn-lt"/>
                          <a:ea typeface="+mn-ea"/>
                          <a:cs typeface="+mn-cs"/>
                        </a:rPr>
                        <a:t>When the cells are the right size it is time to click in the next cell and choose the next image.</a:t>
                      </a:r>
                      <a:endParaRPr kumimoji="0" lang="en-GB" sz="1800" b="1" kern="1200" baseline="0" dirty="0" smtClean="0">
                        <a:solidFill>
                          <a:schemeClr val="tx1"/>
                        </a:solidFill>
                        <a:effectLst/>
                        <a:latin typeface="+mn-lt"/>
                        <a:ea typeface="+mn-ea"/>
                        <a:cs typeface="+mn-cs"/>
                      </a:endParaRPr>
                    </a:p>
                    <a:p>
                      <a:endParaRPr kumimoji="0" lang="en-GB" sz="1800" b="0" kern="1200" baseline="0" dirty="0" smtClean="0">
                        <a:solidFill>
                          <a:schemeClr val="tx1"/>
                        </a:solidFill>
                        <a:effectLst/>
                        <a:latin typeface="+mn-lt"/>
                        <a:ea typeface="+mn-ea"/>
                        <a:cs typeface="+mn-cs"/>
                      </a:endParaRPr>
                    </a:p>
                    <a:p>
                      <a:r>
                        <a:rPr kumimoji="0" lang="en-GB" sz="1800" b="0" kern="1200" baseline="0" dirty="0" smtClean="0">
                          <a:solidFill>
                            <a:schemeClr val="tx1"/>
                          </a:solidFill>
                          <a:effectLst/>
                          <a:latin typeface="+mn-lt"/>
                          <a:ea typeface="+mn-ea"/>
                          <a:cs typeface="+mn-cs"/>
                        </a:rPr>
                        <a:t>Follow steps </a:t>
                      </a:r>
                      <a:r>
                        <a:rPr kumimoji="0" lang="en-GB" sz="1800" b="1" kern="1200" baseline="0" dirty="0" smtClean="0">
                          <a:solidFill>
                            <a:srgbClr val="FF0000"/>
                          </a:solidFill>
                          <a:effectLst/>
                          <a:latin typeface="+mn-lt"/>
                          <a:ea typeface="+mn-ea"/>
                          <a:cs typeface="+mn-cs"/>
                        </a:rPr>
                        <a:t>03 to 05 </a:t>
                      </a:r>
                      <a:r>
                        <a:rPr kumimoji="0" lang="en-GB" sz="1800" b="0" kern="1200" baseline="0" dirty="0" smtClean="0">
                          <a:solidFill>
                            <a:schemeClr val="tx1"/>
                          </a:solidFill>
                          <a:effectLst/>
                          <a:latin typeface="+mn-lt"/>
                          <a:ea typeface="+mn-ea"/>
                          <a:cs typeface="+mn-cs"/>
                        </a:rPr>
                        <a:t>to get the rest of the images into the other cells.</a:t>
                      </a:r>
                    </a:p>
                    <a:p>
                      <a:endParaRPr kumimoji="0" lang="en-GB" sz="1800" b="0" kern="1200" baseline="0" dirty="0" smtClean="0">
                        <a:solidFill>
                          <a:schemeClr val="tx1"/>
                        </a:solidFill>
                        <a:effectLst/>
                        <a:latin typeface="+mn-lt"/>
                        <a:ea typeface="+mn-ea"/>
                        <a:cs typeface="+mn-cs"/>
                      </a:endParaRPr>
                    </a:p>
                    <a:p>
                      <a:r>
                        <a:rPr kumimoji="0" lang="en-GB" sz="1800" b="0" kern="1200" baseline="0" dirty="0" smtClean="0">
                          <a:solidFill>
                            <a:schemeClr val="tx1"/>
                          </a:solidFill>
                          <a:effectLst/>
                          <a:latin typeface="+mn-lt"/>
                          <a:ea typeface="+mn-ea"/>
                          <a:cs typeface="+mn-cs"/>
                        </a:rPr>
                        <a:t>When they are all in there and shrunk you might want to centre them. Highlight them all and click on the </a:t>
                      </a:r>
                      <a:r>
                        <a:rPr kumimoji="0" lang="en-GB" sz="1800" b="1" kern="1200" baseline="0" dirty="0" smtClean="0">
                          <a:solidFill>
                            <a:srgbClr val="FF0000"/>
                          </a:solidFill>
                          <a:effectLst/>
                          <a:latin typeface="+mn-lt"/>
                          <a:ea typeface="+mn-ea"/>
                          <a:cs typeface="+mn-cs"/>
                        </a:rPr>
                        <a:t>Horizontal Link</a:t>
                      </a:r>
                      <a:r>
                        <a:rPr kumimoji="0" lang="en-GB" sz="1800" b="0" kern="1200" baseline="0" dirty="0" smtClean="0">
                          <a:solidFill>
                            <a:schemeClr val="tx1"/>
                          </a:solidFill>
                          <a:effectLst/>
                          <a:latin typeface="+mn-lt"/>
                          <a:ea typeface="+mn-ea"/>
                          <a:cs typeface="+mn-cs"/>
                        </a:rPr>
                        <a:t> at on the Properties Toolbar and select Centre.</a:t>
                      </a:r>
                      <a:endParaRPr kumimoji="0" lang="en-GB" sz="1800" b="1" kern="1200" baseline="0" dirty="0" smtClean="0">
                        <a:solidFill>
                          <a:schemeClr val="tx2">
                            <a:lumMod val="60000"/>
                            <a:lumOff val="40000"/>
                          </a:schemeClr>
                        </a:solidFill>
                        <a:effectLst/>
                        <a:latin typeface="+mn-lt"/>
                        <a:ea typeface="+mn-ea"/>
                        <a:cs typeface="+mn-cs"/>
                      </a:endParaRPr>
                    </a:p>
                    <a:p>
                      <a:endParaRPr kumimoji="0" lang="en-GB" sz="1800" b="1" kern="1200" baseline="0" dirty="0" smtClean="0">
                        <a:solidFill>
                          <a:schemeClr val="tx2">
                            <a:lumMod val="60000"/>
                            <a:lumOff val="40000"/>
                          </a:schemeClr>
                        </a:solidFill>
                        <a:effectLst/>
                        <a:latin typeface="+mn-lt"/>
                        <a:ea typeface="+mn-ea"/>
                        <a:cs typeface="+mn-cs"/>
                      </a:endParaRPr>
                    </a:p>
                  </a:txBody>
                  <a:tcPr>
                    <a:noFill/>
                  </a:tcPr>
                </a:tc>
              </a:tr>
            </a:tbl>
          </a:graphicData>
        </a:graphic>
      </p:graphicFrame>
      <p:sp>
        <p:nvSpPr>
          <p:cNvPr id="16" name="Action Button: Forward or Next 15">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Back or Previous 27">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2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321" t="29690" r="27205" b="25000"/>
          <a:stretch/>
        </p:blipFill>
        <p:spPr bwMode="auto">
          <a:xfrm>
            <a:off x="3944270" y="1724532"/>
            <a:ext cx="2785975" cy="1193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Straight Arrow Connector 19"/>
          <p:cNvCxnSpPr/>
          <p:nvPr/>
        </p:nvCxnSpPr>
        <p:spPr>
          <a:xfrm flipV="1">
            <a:off x="3563888" y="2375237"/>
            <a:ext cx="3024336" cy="261675"/>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3490126" y="2171898"/>
            <a:ext cx="643060" cy="203339"/>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5123"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048" t="16363" r="25631" b="19657"/>
          <a:stretch/>
        </p:blipFill>
        <p:spPr bwMode="auto">
          <a:xfrm>
            <a:off x="3944270" y="3150799"/>
            <a:ext cx="2785975" cy="1718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t="83468" r="79055" b="1726"/>
          <a:stretch/>
        </p:blipFill>
        <p:spPr bwMode="auto">
          <a:xfrm>
            <a:off x="3944270" y="5229200"/>
            <a:ext cx="2725145" cy="1189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4" name="Straight Arrow Connector 23"/>
          <p:cNvCxnSpPr/>
          <p:nvPr/>
        </p:nvCxnSpPr>
        <p:spPr>
          <a:xfrm>
            <a:off x="3640807" y="3877381"/>
            <a:ext cx="492379" cy="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374642" y="5085184"/>
            <a:ext cx="1701414" cy="504056"/>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3374642" y="6093296"/>
            <a:ext cx="1962615" cy="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8016286"/>
      </p:ext>
    </p:extLst>
  </p:cSld>
  <p:clrMapOvr>
    <a:masterClrMapping/>
  </p:clrMapOvr>
  <p:transition advClick="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416824" cy="625434"/>
          </a:xfrm>
        </p:spPr>
        <p:txBody>
          <a:bodyPr>
            <a:noAutofit/>
          </a:bodyPr>
          <a:lstStyle/>
          <a:p>
            <a:r>
              <a:rPr lang="en-GB" sz="2100" dirty="0" smtClean="0"/>
              <a:t>5 - Assignment </a:t>
            </a:r>
            <a:r>
              <a:rPr lang="en-GB" sz="2100" dirty="0"/>
              <a:t>Walkthrough </a:t>
            </a:r>
            <a:r>
              <a:rPr lang="en-GB" sz="2100" dirty="0" smtClean="0"/>
              <a:t>Guide – Creating a Gallery of Images</a:t>
            </a:r>
            <a:endParaRPr lang="en-GB" sz="21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1699772587"/>
              </p:ext>
            </p:extLst>
          </p:nvPr>
        </p:nvGraphicFramePr>
        <p:xfrm>
          <a:off x="6872039" y="1700808"/>
          <a:ext cx="1948432" cy="4392488"/>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lvl="0"/>
                      <a:r>
                        <a:rPr kumimoji="0" lang="en-GB" sz="1600" kern="1200" dirty="0" smtClean="0">
                          <a:solidFill>
                            <a:schemeClr val="tx1"/>
                          </a:solidFill>
                          <a:effectLst/>
                          <a:latin typeface="+mj-lt"/>
                          <a:ea typeface="+mn-ea"/>
                          <a:cs typeface="+mn-cs"/>
                        </a:rPr>
                        <a:t>A gallery allows you</a:t>
                      </a:r>
                      <a:r>
                        <a:rPr kumimoji="0" lang="en-GB" sz="1600" kern="1200" baseline="0" dirty="0" smtClean="0">
                          <a:solidFill>
                            <a:schemeClr val="tx1"/>
                          </a:solidFill>
                          <a:effectLst/>
                          <a:latin typeface="+mj-lt"/>
                          <a:ea typeface="+mn-ea"/>
                          <a:cs typeface="+mn-cs"/>
                        </a:rPr>
                        <a:t> to show more images without making more pages.</a:t>
                      </a:r>
                      <a:endParaRPr kumimoji="0" lang="en-GB" sz="1600"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Making them small allows us to link</a:t>
                      </a:r>
                      <a:r>
                        <a:rPr kumimoji="0" lang="en-GB" sz="1600" kern="1200" baseline="0" dirty="0" smtClean="0">
                          <a:solidFill>
                            <a:schemeClr val="tx1"/>
                          </a:solidFill>
                          <a:effectLst/>
                          <a:latin typeface="+mj-lt"/>
                          <a:ea typeface="+mn-ea"/>
                          <a:cs typeface="+mn-cs"/>
                        </a:rPr>
                        <a:t> the images so when they are clicked the user sees a larger version</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Save time by copying and pasting the links.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a:latin typeface="Calibri" pitchFamily="34" charset="0"/>
                <a:ea typeface="Calibri" pitchFamily="34" charset="0"/>
                <a:cs typeface="Calibri" pitchFamily="34" charset="0"/>
              </a:rPr>
              <a:t>Task </a:t>
            </a:r>
            <a:r>
              <a:rPr lang="en-US" b="1" dirty="0" smtClean="0">
                <a:latin typeface="Calibri" pitchFamily="34" charset="0"/>
                <a:ea typeface="Calibri" pitchFamily="34" charset="0"/>
                <a:cs typeface="Calibri" pitchFamily="34" charset="0"/>
              </a:rPr>
              <a:t>5:</a:t>
            </a:r>
            <a:r>
              <a:rPr lang="en-US" dirty="0" smtClean="0">
                <a:latin typeface="Calibri" pitchFamily="34" charset="0"/>
                <a:ea typeface="Calibri" pitchFamily="34" charset="0"/>
                <a:cs typeface="Calibri" pitchFamily="34" charset="0"/>
              </a:rPr>
              <a:t> </a:t>
            </a:r>
            <a:r>
              <a:rPr lang="en-GB" dirty="0" smtClean="0">
                <a:latin typeface="Calibri" pitchFamily="34" charset="0"/>
              </a:rPr>
              <a:t>How to Create a Gallery</a:t>
            </a:r>
            <a:endParaRPr lang="en-ZA"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2744681329"/>
              </p:ext>
            </p:extLst>
          </p:nvPr>
        </p:nvGraphicFramePr>
        <p:xfrm>
          <a:off x="331782" y="1772816"/>
          <a:ext cx="3633963" cy="4785360"/>
        </p:xfrm>
        <a:graphic>
          <a:graphicData uri="http://schemas.openxmlformats.org/drawingml/2006/table">
            <a:tbl>
              <a:tblPr firstRow="1" bandRow="1">
                <a:tableStyleId>{2D5ABB26-0587-4C30-8999-92F81FD0307C}</a:tableStyleId>
              </a:tblPr>
              <a:tblGrid>
                <a:gridCol w="3633963"/>
              </a:tblGrid>
              <a:tr h="46970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07 – Creating A  Gallery</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600" kern="1200" dirty="0" smtClean="0">
                        <a:solidFill>
                          <a:schemeClr val="tx1"/>
                        </a:solidFill>
                        <a:latin typeface="Calibri" pitchFamily="34" charset="0"/>
                        <a:ea typeface="+mn-ea"/>
                        <a:cs typeface="Calibri" pitchFamily="34" charset="0"/>
                      </a:endParaRPr>
                    </a:p>
                    <a:p>
                      <a:r>
                        <a:rPr kumimoji="0" lang="en-GB" sz="1800" b="0" kern="1200" baseline="0" dirty="0" smtClean="0">
                          <a:solidFill>
                            <a:schemeClr val="tx1"/>
                          </a:solidFill>
                          <a:effectLst/>
                          <a:latin typeface="+mn-lt"/>
                          <a:ea typeface="+mn-ea"/>
                          <a:cs typeface="+mn-cs"/>
                        </a:rPr>
                        <a:t>Next we need to link the images so when the user click on them, the bigger version opens up. </a:t>
                      </a:r>
                      <a:r>
                        <a:rPr kumimoji="0" lang="en-GB" sz="1800" b="1" kern="1200" baseline="0" dirty="0" smtClean="0">
                          <a:solidFill>
                            <a:schemeClr val="tx1"/>
                          </a:solidFill>
                          <a:effectLst/>
                          <a:latin typeface="+mn-lt"/>
                          <a:ea typeface="+mn-ea"/>
                          <a:cs typeface="+mn-cs"/>
                        </a:rPr>
                        <a:t>Click</a:t>
                      </a:r>
                      <a:r>
                        <a:rPr kumimoji="0" lang="en-GB" sz="1800" b="0" kern="1200" baseline="0" dirty="0" smtClean="0">
                          <a:solidFill>
                            <a:schemeClr val="tx1"/>
                          </a:solidFill>
                          <a:effectLst/>
                          <a:latin typeface="+mn-lt"/>
                          <a:ea typeface="+mn-ea"/>
                          <a:cs typeface="+mn-cs"/>
                        </a:rPr>
                        <a:t> on the first Image</a:t>
                      </a:r>
                      <a:endParaRPr kumimoji="0" lang="en-GB" sz="1800" b="1" kern="1200" baseline="0" dirty="0" smtClean="0">
                        <a:solidFill>
                          <a:schemeClr val="tx1"/>
                        </a:solidFill>
                        <a:effectLst/>
                        <a:latin typeface="+mn-lt"/>
                        <a:ea typeface="+mn-ea"/>
                        <a:cs typeface="+mn-cs"/>
                      </a:endParaRPr>
                    </a:p>
                    <a:p>
                      <a:endParaRPr kumimoji="0" lang="en-GB" sz="1800" b="0" kern="1200" baseline="0" dirty="0" smtClean="0">
                        <a:solidFill>
                          <a:schemeClr val="tx1"/>
                        </a:solidFill>
                        <a:effectLst/>
                        <a:latin typeface="+mn-lt"/>
                        <a:ea typeface="+mn-ea"/>
                        <a:cs typeface="+mn-cs"/>
                      </a:endParaRPr>
                    </a:p>
                    <a:p>
                      <a:r>
                        <a:rPr kumimoji="0" lang="en-GB" sz="1800" b="0" kern="1200" baseline="0" dirty="0" smtClean="0">
                          <a:solidFill>
                            <a:schemeClr val="tx1"/>
                          </a:solidFill>
                          <a:effectLst/>
                          <a:latin typeface="+mn-lt"/>
                          <a:ea typeface="+mn-ea"/>
                          <a:cs typeface="+mn-cs"/>
                        </a:rPr>
                        <a:t>Where it says </a:t>
                      </a:r>
                      <a:r>
                        <a:rPr kumimoji="0" lang="en-GB" sz="1800" b="1" kern="1200" baseline="0" dirty="0" err="1" smtClean="0">
                          <a:solidFill>
                            <a:schemeClr val="tx1"/>
                          </a:solidFill>
                          <a:effectLst/>
                          <a:latin typeface="+mn-lt"/>
                          <a:ea typeface="+mn-ea"/>
                          <a:cs typeface="+mn-cs"/>
                        </a:rPr>
                        <a:t>Src</a:t>
                      </a:r>
                      <a:r>
                        <a:rPr kumimoji="0" lang="en-GB" sz="1800" b="0" kern="1200" baseline="0" dirty="0" smtClean="0">
                          <a:solidFill>
                            <a:schemeClr val="tx1"/>
                          </a:solidFill>
                          <a:effectLst/>
                          <a:latin typeface="+mn-lt"/>
                          <a:ea typeface="+mn-ea"/>
                          <a:cs typeface="+mn-cs"/>
                        </a:rPr>
                        <a:t> (Source) copy this link and </a:t>
                      </a:r>
                      <a:r>
                        <a:rPr kumimoji="0" lang="en-GB" sz="1800" b="1" kern="1200" baseline="0" dirty="0" smtClean="0">
                          <a:solidFill>
                            <a:schemeClr val="tx1"/>
                          </a:solidFill>
                          <a:effectLst/>
                          <a:latin typeface="+mn-lt"/>
                          <a:ea typeface="+mn-ea"/>
                          <a:cs typeface="+mn-cs"/>
                        </a:rPr>
                        <a:t>Paste</a:t>
                      </a:r>
                      <a:r>
                        <a:rPr kumimoji="0" lang="en-GB" sz="1800" b="0" kern="1200" baseline="0" dirty="0" smtClean="0">
                          <a:solidFill>
                            <a:schemeClr val="tx1"/>
                          </a:solidFill>
                          <a:effectLst/>
                          <a:latin typeface="+mn-lt"/>
                          <a:ea typeface="+mn-ea"/>
                          <a:cs typeface="+mn-cs"/>
                        </a:rPr>
                        <a:t> it into the </a:t>
                      </a:r>
                      <a:r>
                        <a:rPr kumimoji="0" lang="en-GB" sz="1800" b="1" kern="1200" baseline="0" dirty="0" smtClean="0">
                          <a:solidFill>
                            <a:schemeClr val="tx1"/>
                          </a:solidFill>
                          <a:effectLst/>
                          <a:latin typeface="+mn-lt"/>
                          <a:ea typeface="+mn-ea"/>
                          <a:cs typeface="+mn-cs"/>
                        </a:rPr>
                        <a:t>Link</a:t>
                      </a:r>
                      <a:r>
                        <a:rPr kumimoji="0" lang="en-GB" sz="1800" b="0" kern="1200" baseline="0" dirty="0" smtClean="0">
                          <a:solidFill>
                            <a:schemeClr val="tx1"/>
                          </a:solidFill>
                          <a:effectLst/>
                          <a:latin typeface="+mn-lt"/>
                          <a:ea typeface="+mn-ea"/>
                          <a:cs typeface="+mn-cs"/>
                        </a:rPr>
                        <a:t> Box below it.</a:t>
                      </a:r>
                    </a:p>
                    <a:p>
                      <a:endParaRPr kumimoji="0" lang="en-GB" sz="3200" b="0" kern="1200" baseline="0" dirty="0" smtClean="0">
                        <a:solidFill>
                          <a:schemeClr val="tx1"/>
                        </a:solidFill>
                        <a:effectLst/>
                        <a:latin typeface="+mn-lt"/>
                        <a:ea typeface="+mn-ea"/>
                        <a:cs typeface="+mn-cs"/>
                      </a:endParaRPr>
                    </a:p>
                    <a:p>
                      <a:r>
                        <a:rPr kumimoji="0" lang="en-GB" sz="1800" b="0" kern="1200" baseline="0" dirty="0" smtClean="0">
                          <a:solidFill>
                            <a:schemeClr val="tx1"/>
                          </a:solidFill>
                          <a:effectLst/>
                          <a:latin typeface="+mn-lt"/>
                          <a:ea typeface="+mn-ea"/>
                          <a:cs typeface="+mn-cs"/>
                        </a:rPr>
                        <a:t>In the target Box select </a:t>
                      </a:r>
                      <a:r>
                        <a:rPr kumimoji="0" lang="en-GB" sz="1800" b="1" kern="1200" baseline="0" dirty="0" smtClean="0">
                          <a:solidFill>
                            <a:schemeClr val="tx1"/>
                          </a:solidFill>
                          <a:effectLst/>
                          <a:latin typeface="+mn-lt"/>
                          <a:ea typeface="+mn-ea"/>
                          <a:cs typeface="+mn-cs"/>
                        </a:rPr>
                        <a:t>_blank</a:t>
                      </a:r>
                      <a:r>
                        <a:rPr kumimoji="0" lang="en-GB" sz="1800" b="0" kern="1200" baseline="0" dirty="0" smtClean="0">
                          <a:solidFill>
                            <a:schemeClr val="tx1"/>
                          </a:solidFill>
                          <a:effectLst/>
                          <a:latin typeface="+mn-lt"/>
                          <a:ea typeface="+mn-ea"/>
                          <a:cs typeface="+mn-cs"/>
                        </a:rPr>
                        <a:t>. This means the image will open on a blank page. When they are all done, test that it works</a:t>
                      </a:r>
                    </a:p>
                  </a:txBody>
                  <a:tcPr>
                    <a:noFill/>
                  </a:tcPr>
                </a:tc>
              </a:tr>
            </a:tbl>
          </a:graphicData>
        </a:graphic>
      </p:graphicFrame>
      <p:sp>
        <p:nvSpPr>
          <p:cNvPr id="28" name="Action Button: Back or Previous 27">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4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5629" t="16363" r="56574" b="55597"/>
          <a:stretch/>
        </p:blipFill>
        <p:spPr bwMode="auto">
          <a:xfrm>
            <a:off x="3991649" y="1700808"/>
            <a:ext cx="2740591" cy="155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1" name="Straight Arrow Connector 20"/>
          <p:cNvCxnSpPr/>
          <p:nvPr/>
        </p:nvCxnSpPr>
        <p:spPr>
          <a:xfrm flipV="1">
            <a:off x="3815587" y="2304479"/>
            <a:ext cx="756413" cy="20334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614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10771" t="77565" r="68565" b="8431"/>
          <a:stretch/>
        </p:blipFill>
        <p:spPr bwMode="auto">
          <a:xfrm>
            <a:off x="3995936" y="3556692"/>
            <a:ext cx="2688609" cy="1024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2" name="Straight Arrow Connector 21"/>
          <p:cNvCxnSpPr/>
          <p:nvPr/>
        </p:nvCxnSpPr>
        <p:spPr>
          <a:xfrm flipV="1">
            <a:off x="3660530" y="3877382"/>
            <a:ext cx="1127494" cy="225858"/>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6150"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13496" t="78187" r="65945" b="8431"/>
          <a:stretch/>
        </p:blipFill>
        <p:spPr bwMode="auto">
          <a:xfrm>
            <a:off x="3995937" y="5031908"/>
            <a:ext cx="2703488" cy="989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1" name="Straight Arrow Connector 30"/>
          <p:cNvCxnSpPr/>
          <p:nvPr/>
        </p:nvCxnSpPr>
        <p:spPr>
          <a:xfrm>
            <a:off x="3660530" y="5733256"/>
            <a:ext cx="821772" cy="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483768" y="4509120"/>
            <a:ext cx="2088262" cy="864096"/>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8197058"/>
      </p:ext>
    </p:extLst>
  </p:cSld>
  <p:clrMapOvr>
    <a:masterClrMapping/>
  </p:clrMapOvr>
  <p:transition advClick="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1" y="44624"/>
            <a:ext cx="7630739" cy="625434"/>
          </a:xfrm>
        </p:spPr>
        <p:txBody>
          <a:bodyPr>
            <a:noAutofit/>
          </a:bodyPr>
          <a:lstStyle/>
          <a:p>
            <a:r>
              <a:rPr lang="en-GB" sz="1900" dirty="0"/>
              <a:t>6</a:t>
            </a:r>
            <a:r>
              <a:rPr lang="en-GB" sz="1900" dirty="0" smtClean="0"/>
              <a:t> - Assignment </a:t>
            </a:r>
            <a:r>
              <a:rPr lang="en-GB" sz="1900" dirty="0"/>
              <a:t>Walkthrough </a:t>
            </a:r>
            <a:r>
              <a:rPr lang="en-GB" sz="1900" dirty="0" smtClean="0"/>
              <a:t>Guide – Creating an Email and External Link</a:t>
            </a:r>
            <a:endParaRPr lang="en-GB" sz="19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793928389"/>
              </p:ext>
            </p:extLst>
          </p:nvPr>
        </p:nvGraphicFramePr>
        <p:xfrm>
          <a:off x="6872039" y="1700808"/>
          <a:ext cx="1948432" cy="4493618"/>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57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lvl="0"/>
                      <a:r>
                        <a:rPr kumimoji="0" lang="en-GB" sz="1570" kern="1200" dirty="0" smtClean="0">
                          <a:solidFill>
                            <a:schemeClr val="tx1"/>
                          </a:solidFill>
                          <a:effectLst/>
                          <a:latin typeface="+mj-lt"/>
                          <a:ea typeface="+mn-ea"/>
                          <a:cs typeface="+mn-cs"/>
                        </a:rPr>
                        <a:t>Email links and external links allow the user added professionalism.</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70" kern="1200" dirty="0" smtClean="0">
                          <a:solidFill>
                            <a:schemeClr val="tx1"/>
                          </a:solidFill>
                          <a:effectLst/>
                          <a:latin typeface="+mj-lt"/>
                          <a:ea typeface="+mn-ea"/>
                          <a:cs typeface="+mn-cs"/>
                        </a:rPr>
                        <a:t>Make sure the email link is spelled correctly and has a Mailto: at the beginning</a:t>
                      </a:r>
                      <a:endParaRPr kumimoji="0" lang="en-GB" sz="1570" kern="1200" baseline="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70" kern="1200" dirty="0" smtClean="0">
                          <a:solidFill>
                            <a:schemeClr val="tx1"/>
                          </a:solidFill>
                          <a:effectLst/>
                          <a:latin typeface="+mn-lt"/>
                          <a:ea typeface="+mn-ea"/>
                          <a:cs typeface="+mn-cs"/>
                        </a:rPr>
                        <a:t>Make sure the email link is spelled correctly and has a http:// at the beginning.</a:t>
                      </a:r>
                      <a:endParaRPr kumimoji="0" lang="en-GB" sz="1570" kern="1200" baseline="0" dirty="0" smtClean="0">
                        <a:solidFill>
                          <a:schemeClr val="tx1"/>
                        </a:solidFill>
                        <a:effectLst/>
                        <a:latin typeface="+mn-lt"/>
                        <a:ea typeface="+mn-ea"/>
                        <a:cs typeface="+mn-cs"/>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a:latin typeface="Calibri" pitchFamily="34" charset="0"/>
                <a:ea typeface="Calibri" pitchFamily="34" charset="0"/>
                <a:cs typeface="Calibri" pitchFamily="34" charset="0"/>
              </a:rPr>
              <a:t>Task 6</a:t>
            </a:r>
            <a:r>
              <a:rPr lang="en-US" b="1" dirty="0" smtClean="0">
                <a:latin typeface="Calibri" pitchFamily="34" charset="0"/>
                <a:ea typeface="Calibri" pitchFamily="34" charset="0"/>
                <a:cs typeface="Calibri" pitchFamily="34" charset="0"/>
              </a:rPr>
              <a:t>:</a:t>
            </a:r>
            <a:r>
              <a:rPr lang="en-US" dirty="0" smtClean="0">
                <a:latin typeface="Calibri" pitchFamily="34" charset="0"/>
                <a:ea typeface="Calibri" pitchFamily="34" charset="0"/>
                <a:cs typeface="Calibri" pitchFamily="34" charset="0"/>
              </a:rPr>
              <a:t> </a:t>
            </a:r>
            <a:r>
              <a:rPr lang="en-GB" dirty="0" smtClean="0">
                <a:latin typeface="Calibri" pitchFamily="34" charset="0"/>
              </a:rPr>
              <a:t>How to Create an </a:t>
            </a:r>
            <a:r>
              <a:rPr lang="en-GB" b="1" dirty="0" smtClean="0">
                <a:latin typeface="Calibri" pitchFamily="34" charset="0"/>
              </a:rPr>
              <a:t>Email</a:t>
            </a:r>
            <a:r>
              <a:rPr lang="en-GB" dirty="0" smtClean="0">
                <a:latin typeface="Calibri" pitchFamily="34" charset="0"/>
              </a:rPr>
              <a:t> link and </a:t>
            </a:r>
            <a:r>
              <a:rPr lang="en-GB" b="1" dirty="0" smtClean="0">
                <a:latin typeface="Calibri" pitchFamily="34" charset="0"/>
              </a:rPr>
              <a:t>External</a:t>
            </a:r>
            <a:r>
              <a:rPr lang="en-GB" dirty="0" smtClean="0">
                <a:latin typeface="Calibri" pitchFamily="34" charset="0"/>
              </a:rPr>
              <a:t> link</a:t>
            </a:r>
            <a:endParaRPr lang="en-ZA"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3077320699"/>
              </p:ext>
            </p:extLst>
          </p:nvPr>
        </p:nvGraphicFramePr>
        <p:xfrm>
          <a:off x="331782" y="1772816"/>
          <a:ext cx="3633963" cy="4861560"/>
        </p:xfrm>
        <a:graphic>
          <a:graphicData uri="http://schemas.openxmlformats.org/drawingml/2006/table">
            <a:tbl>
              <a:tblPr firstRow="1" bandRow="1">
                <a:tableStyleId>{2D5ABB26-0587-4C30-8999-92F81FD0307C}</a:tableStyleId>
              </a:tblPr>
              <a:tblGrid>
                <a:gridCol w="3633963"/>
              </a:tblGrid>
              <a:tr h="46970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01 – Email and External Link</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600" kern="1200" dirty="0" smtClean="0">
                        <a:solidFill>
                          <a:schemeClr val="tx1"/>
                        </a:solidFill>
                        <a:latin typeface="Calibri" pitchFamily="34" charset="0"/>
                        <a:ea typeface="+mn-ea"/>
                        <a:cs typeface="Calibri" pitchFamily="34" charset="0"/>
                      </a:endParaRPr>
                    </a:p>
                    <a:p>
                      <a:r>
                        <a:rPr kumimoji="0" lang="en-GB" sz="1800" b="0" kern="1200" baseline="0" dirty="0" smtClean="0">
                          <a:solidFill>
                            <a:schemeClr val="tx1"/>
                          </a:solidFill>
                          <a:effectLst/>
                          <a:latin typeface="+mn-lt"/>
                          <a:ea typeface="+mn-ea"/>
                          <a:cs typeface="+mn-cs"/>
                        </a:rPr>
                        <a:t>The company wants you to create an email link to </a:t>
                      </a:r>
                      <a:r>
                        <a:rPr kumimoji="0" lang="en-IE" sz="1800" kern="1200" dirty="0" smtClean="0">
                          <a:solidFill>
                            <a:schemeClr val="tx1"/>
                          </a:solidFill>
                          <a:effectLst/>
                          <a:latin typeface="+mn-lt"/>
                          <a:ea typeface="+mn-ea"/>
                          <a:cs typeface="+mn-cs"/>
                          <a:hlinkClick r:id="rId5"/>
                        </a:rPr>
                        <a:t>info@therecycledrive.gov.uk</a:t>
                      </a:r>
                      <a:r>
                        <a:rPr kumimoji="0" lang="en-IE" sz="1800" kern="1200" dirty="0" smtClean="0">
                          <a:solidFill>
                            <a:schemeClr val="tx1"/>
                          </a:solidFill>
                          <a:effectLst/>
                          <a:latin typeface="+mn-lt"/>
                          <a:ea typeface="+mn-ea"/>
                          <a:cs typeface="+mn-cs"/>
                        </a:rPr>
                        <a:t> so that when clicked an</a:t>
                      </a:r>
                      <a:r>
                        <a:rPr kumimoji="0" lang="en-IE" sz="1800" kern="1200" baseline="0" dirty="0" smtClean="0">
                          <a:solidFill>
                            <a:schemeClr val="tx1"/>
                          </a:solidFill>
                          <a:effectLst/>
                          <a:latin typeface="+mn-lt"/>
                          <a:ea typeface="+mn-ea"/>
                          <a:cs typeface="+mn-cs"/>
                        </a:rPr>
                        <a:t> email box will pop up.</a:t>
                      </a:r>
                    </a:p>
                    <a:p>
                      <a:r>
                        <a:rPr kumimoji="0" lang="en-IE" sz="1800" b="0" kern="1200" baseline="0" dirty="0" smtClean="0">
                          <a:solidFill>
                            <a:schemeClr val="tx1"/>
                          </a:solidFill>
                          <a:effectLst/>
                          <a:latin typeface="+mn-lt"/>
                          <a:ea typeface="+mn-ea"/>
                          <a:cs typeface="+mn-cs"/>
                        </a:rPr>
                        <a:t>First you need to write your message onto the page.</a:t>
                      </a:r>
                    </a:p>
                    <a:p>
                      <a:endParaRPr kumimoji="0" lang="en-IE" sz="900" b="0" kern="1200" baseline="0" dirty="0" smtClean="0">
                        <a:solidFill>
                          <a:schemeClr val="tx1"/>
                        </a:solidFill>
                        <a:effectLst/>
                        <a:latin typeface="+mn-lt"/>
                        <a:ea typeface="+mn-ea"/>
                        <a:cs typeface="+mn-cs"/>
                      </a:endParaRPr>
                    </a:p>
                    <a:p>
                      <a:r>
                        <a:rPr kumimoji="0" lang="en-IE" sz="1800" b="0" kern="1200" baseline="0" dirty="0" smtClean="0">
                          <a:solidFill>
                            <a:schemeClr val="tx1"/>
                          </a:solidFill>
                          <a:effectLst/>
                          <a:latin typeface="+mn-lt"/>
                          <a:ea typeface="+mn-ea"/>
                          <a:cs typeface="+mn-cs"/>
                        </a:rPr>
                        <a:t>Then highlight the area you want to have as the email.</a:t>
                      </a:r>
                      <a:endParaRPr kumimoji="0" lang="en-GB" sz="1800" b="0" kern="1200" baseline="0" dirty="0" smtClean="0">
                        <a:solidFill>
                          <a:schemeClr val="tx1"/>
                        </a:solidFill>
                        <a:effectLst/>
                        <a:latin typeface="+mn-lt"/>
                        <a:ea typeface="+mn-ea"/>
                        <a:cs typeface="+mn-cs"/>
                      </a:endParaRPr>
                    </a:p>
                    <a:p>
                      <a:endParaRPr kumimoji="0" lang="en-GB" sz="1000" b="0" kern="1200" baseline="0" dirty="0" smtClean="0">
                        <a:solidFill>
                          <a:schemeClr val="tx1"/>
                        </a:solidFill>
                        <a:effectLst/>
                        <a:latin typeface="+mn-lt"/>
                        <a:ea typeface="+mn-ea"/>
                        <a:cs typeface="+mn-cs"/>
                      </a:endParaRPr>
                    </a:p>
                    <a:p>
                      <a:r>
                        <a:rPr kumimoji="0" lang="en-GB" sz="1800" b="0" kern="1200" baseline="0" dirty="0" smtClean="0">
                          <a:solidFill>
                            <a:schemeClr val="tx1"/>
                          </a:solidFill>
                          <a:effectLst/>
                          <a:latin typeface="+mn-lt"/>
                          <a:ea typeface="+mn-ea"/>
                          <a:cs typeface="+mn-cs"/>
                        </a:rPr>
                        <a:t>Then on the Properties bar at the bottom of the screen in the </a:t>
                      </a:r>
                      <a:r>
                        <a:rPr kumimoji="0" lang="en-GB" sz="1800" b="1" kern="1200" baseline="0" dirty="0" smtClean="0">
                          <a:solidFill>
                            <a:schemeClr val="tx1"/>
                          </a:solidFill>
                          <a:effectLst/>
                          <a:latin typeface="+mn-lt"/>
                          <a:ea typeface="+mn-ea"/>
                          <a:cs typeface="+mn-cs"/>
                        </a:rPr>
                        <a:t>Link</a:t>
                      </a:r>
                      <a:r>
                        <a:rPr kumimoji="0" lang="en-GB" sz="1800" b="0" kern="1200" baseline="0" dirty="0" smtClean="0">
                          <a:solidFill>
                            <a:schemeClr val="tx1"/>
                          </a:solidFill>
                          <a:effectLst/>
                          <a:latin typeface="+mn-lt"/>
                          <a:ea typeface="+mn-ea"/>
                          <a:cs typeface="+mn-cs"/>
                        </a:rPr>
                        <a:t> box type mailto: and the email address such as </a:t>
                      </a:r>
                      <a:r>
                        <a:rPr kumimoji="0" lang="en-GB" sz="1800" b="0" kern="1200" baseline="0" dirty="0" smtClean="0">
                          <a:solidFill>
                            <a:schemeClr val="tx1"/>
                          </a:solidFill>
                          <a:effectLst/>
                          <a:latin typeface="+mn-lt"/>
                          <a:ea typeface="+mn-ea"/>
                          <a:cs typeface="+mn-cs"/>
                          <a:hlinkClick r:id="rId5"/>
                        </a:rPr>
                        <a:t>mailto:info@therecycledrive.gov.uk</a:t>
                      </a:r>
                      <a:r>
                        <a:rPr kumimoji="0" lang="en-GB" sz="1800" b="0" kern="1200" baseline="0" dirty="0" smtClean="0">
                          <a:solidFill>
                            <a:schemeClr val="tx1"/>
                          </a:solidFill>
                          <a:effectLst/>
                          <a:latin typeface="+mn-lt"/>
                          <a:ea typeface="+mn-ea"/>
                          <a:cs typeface="+mn-cs"/>
                        </a:rPr>
                        <a:t> The spelling is important.</a:t>
                      </a:r>
                    </a:p>
                  </a:txBody>
                  <a:tcPr>
                    <a:noFill/>
                  </a:tcPr>
                </a:tc>
              </a:tr>
            </a:tbl>
          </a:graphicData>
        </a:graphic>
      </p:graphicFrame>
      <p:pic>
        <p:nvPicPr>
          <p:cNvPr id="717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9930" t="46642" r="45666" b="18097"/>
          <a:stretch/>
        </p:blipFill>
        <p:spPr bwMode="auto">
          <a:xfrm>
            <a:off x="3851920" y="1772816"/>
            <a:ext cx="2857581" cy="16465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1" name="Straight Arrow Connector 20"/>
          <p:cNvCxnSpPr/>
          <p:nvPr/>
        </p:nvCxnSpPr>
        <p:spPr>
          <a:xfrm flipV="1">
            <a:off x="3527899" y="2420888"/>
            <a:ext cx="1260125" cy="1100192"/>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7171"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33951" t="52752" r="45385" b="35234"/>
          <a:stretch/>
        </p:blipFill>
        <p:spPr bwMode="auto">
          <a:xfrm>
            <a:off x="3851920" y="3630304"/>
            <a:ext cx="2832750" cy="9258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2" name="Straight Arrow Connector 21"/>
          <p:cNvCxnSpPr/>
          <p:nvPr/>
        </p:nvCxnSpPr>
        <p:spPr>
          <a:xfrm flipV="1">
            <a:off x="3567926" y="4093248"/>
            <a:ext cx="1004104" cy="415872"/>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7173"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18742" t="76578" r="58811" b="8430"/>
          <a:stretch/>
        </p:blipFill>
        <p:spPr bwMode="auto">
          <a:xfrm>
            <a:off x="3788880" y="4797152"/>
            <a:ext cx="2920621" cy="12406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1" name="Straight Arrow Connector 30"/>
          <p:cNvCxnSpPr/>
          <p:nvPr/>
        </p:nvCxnSpPr>
        <p:spPr>
          <a:xfrm flipV="1">
            <a:off x="3419872" y="5589240"/>
            <a:ext cx="900223" cy="288032"/>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7" name="Action Button: Forward or Next 26">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55923441"/>
      </p:ext>
    </p:extLst>
  </p:cSld>
  <p:clrMapOvr>
    <a:masterClrMapping/>
  </p:clrMapOvr>
  <p:transition advClick="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1" y="44624"/>
            <a:ext cx="7630739" cy="625434"/>
          </a:xfrm>
        </p:spPr>
        <p:txBody>
          <a:bodyPr>
            <a:noAutofit/>
          </a:bodyPr>
          <a:lstStyle/>
          <a:p>
            <a:r>
              <a:rPr lang="en-GB" sz="1900" dirty="0"/>
              <a:t>6 - Assignment Walkthrough Guide – Creating an Email and External Link</a:t>
            </a:r>
            <a:endParaRPr lang="en-GB" sz="19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3996661453"/>
              </p:ext>
            </p:extLst>
          </p:nvPr>
        </p:nvGraphicFramePr>
        <p:xfrm>
          <a:off x="6872039" y="1700808"/>
          <a:ext cx="1948432" cy="4493618"/>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57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lvl="0"/>
                      <a:r>
                        <a:rPr kumimoji="0" lang="en-GB" sz="1570" kern="1200" dirty="0" smtClean="0">
                          <a:solidFill>
                            <a:schemeClr val="tx1"/>
                          </a:solidFill>
                          <a:effectLst/>
                          <a:latin typeface="+mj-lt"/>
                          <a:ea typeface="+mn-ea"/>
                          <a:cs typeface="+mn-cs"/>
                        </a:rPr>
                        <a:t>Email links and external links allow the user added professionalism.</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70" kern="1200" dirty="0" smtClean="0">
                          <a:solidFill>
                            <a:schemeClr val="tx1"/>
                          </a:solidFill>
                          <a:effectLst/>
                          <a:latin typeface="+mj-lt"/>
                          <a:ea typeface="+mn-ea"/>
                          <a:cs typeface="+mn-cs"/>
                        </a:rPr>
                        <a:t>Make sure the email link is spelled correctly and has a Mailto: at the beginning</a:t>
                      </a:r>
                      <a:endParaRPr kumimoji="0" lang="en-GB" sz="1570" kern="1200" baseline="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70" kern="1200" dirty="0" smtClean="0">
                          <a:solidFill>
                            <a:schemeClr val="tx1"/>
                          </a:solidFill>
                          <a:effectLst/>
                          <a:latin typeface="+mn-lt"/>
                          <a:ea typeface="+mn-ea"/>
                          <a:cs typeface="+mn-cs"/>
                        </a:rPr>
                        <a:t>Make sure the email link is spelled correctly and has a http:// at the beginning.</a:t>
                      </a:r>
                      <a:endParaRPr kumimoji="0" lang="en-GB" sz="1570" kern="1200" baseline="0" dirty="0" smtClean="0">
                        <a:solidFill>
                          <a:schemeClr val="tx1"/>
                        </a:solidFill>
                        <a:effectLst/>
                        <a:latin typeface="+mn-lt"/>
                        <a:ea typeface="+mn-ea"/>
                        <a:cs typeface="+mn-cs"/>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a:latin typeface="Calibri" pitchFamily="34" charset="0"/>
                <a:ea typeface="Calibri" pitchFamily="34" charset="0"/>
                <a:cs typeface="Calibri" pitchFamily="34" charset="0"/>
              </a:rPr>
              <a:t>Task 6</a:t>
            </a:r>
            <a:r>
              <a:rPr lang="en-US" b="1" dirty="0" smtClean="0">
                <a:latin typeface="Calibri" pitchFamily="34" charset="0"/>
                <a:ea typeface="Calibri" pitchFamily="34" charset="0"/>
                <a:cs typeface="Calibri" pitchFamily="34" charset="0"/>
              </a:rPr>
              <a:t>:</a:t>
            </a:r>
            <a:r>
              <a:rPr lang="en-US" dirty="0" smtClean="0">
                <a:latin typeface="Calibri" pitchFamily="34" charset="0"/>
                <a:ea typeface="Calibri" pitchFamily="34" charset="0"/>
                <a:cs typeface="Calibri" pitchFamily="34" charset="0"/>
              </a:rPr>
              <a:t> </a:t>
            </a:r>
            <a:r>
              <a:rPr lang="en-GB" dirty="0" smtClean="0">
                <a:latin typeface="Calibri" pitchFamily="34" charset="0"/>
              </a:rPr>
              <a:t>How to Create an </a:t>
            </a:r>
            <a:r>
              <a:rPr lang="en-GB" b="1" dirty="0" smtClean="0">
                <a:latin typeface="Calibri" pitchFamily="34" charset="0"/>
              </a:rPr>
              <a:t>Email</a:t>
            </a:r>
            <a:r>
              <a:rPr lang="en-GB" dirty="0" smtClean="0">
                <a:latin typeface="Calibri" pitchFamily="34" charset="0"/>
              </a:rPr>
              <a:t> link and </a:t>
            </a:r>
            <a:r>
              <a:rPr lang="en-GB" b="1" dirty="0" smtClean="0">
                <a:latin typeface="Calibri" pitchFamily="34" charset="0"/>
              </a:rPr>
              <a:t>External</a:t>
            </a:r>
            <a:r>
              <a:rPr lang="en-GB" dirty="0" smtClean="0">
                <a:latin typeface="Calibri" pitchFamily="34" charset="0"/>
              </a:rPr>
              <a:t> link</a:t>
            </a:r>
            <a:endParaRPr lang="en-ZA"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2612852240"/>
              </p:ext>
            </p:extLst>
          </p:nvPr>
        </p:nvGraphicFramePr>
        <p:xfrm>
          <a:off x="331782" y="1772816"/>
          <a:ext cx="3538201" cy="4846320"/>
        </p:xfrm>
        <a:graphic>
          <a:graphicData uri="http://schemas.openxmlformats.org/drawingml/2006/table">
            <a:tbl>
              <a:tblPr firstRow="1" bandRow="1">
                <a:tableStyleId>{2D5ABB26-0587-4C30-8999-92F81FD0307C}</a:tableStyleId>
              </a:tblPr>
              <a:tblGrid>
                <a:gridCol w="3538201"/>
              </a:tblGrid>
              <a:tr h="46970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02 – Email and External Link</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500" kern="1200" dirty="0" smtClean="0">
                        <a:solidFill>
                          <a:schemeClr val="tx1"/>
                        </a:solidFill>
                        <a:latin typeface="Calibri" pitchFamily="34" charset="0"/>
                        <a:ea typeface="+mn-ea"/>
                        <a:cs typeface="Calibri" pitchFamily="34" charset="0"/>
                      </a:endParaRPr>
                    </a:p>
                    <a:p>
                      <a:r>
                        <a:rPr kumimoji="0" lang="en-GB" sz="1600" b="0" kern="1200" baseline="0" dirty="0" smtClean="0">
                          <a:solidFill>
                            <a:schemeClr val="tx1"/>
                          </a:solidFill>
                          <a:effectLst/>
                          <a:latin typeface="+mn-lt"/>
                          <a:ea typeface="+mn-ea"/>
                          <a:cs typeface="+mn-cs"/>
                        </a:rPr>
                        <a:t>The company also wants you to create an external link to </a:t>
                      </a:r>
                      <a:r>
                        <a:rPr kumimoji="0" lang="en-GB" sz="1600" u="sng" kern="1200" dirty="0" smtClean="0">
                          <a:solidFill>
                            <a:schemeClr val="tx1"/>
                          </a:solidFill>
                          <a:effectLst/>
                          <a:latin typeface="+mn-lt"/>
                          <a:ea typeface="+mn-ea"/>
                          <a:cs typeface="+mn-cs"/>
                          <a:hlinkClick r:id="rId5"/>
                        </a:rPr>
                        <a:t>www.theRecycleDrive.gov.uk</a:t>
                      </a:r>
                      <a:r>
                        <a:rPr kumimoji="0" lang="en-GB" sz="1600" u="sng" kern="1200" dirty="0" smtClean="0">
                          <a:solidFill>
                            <a:schemeClr val="tx1"/>
                          </a:solidFill>
                          <a:effectLst/>
                          <a:latin typeface="+mn-lt"/>
                          <a:ea typeface="+mn-ea"/>
                          <a:cs typeface="+mn-cs"/>
                        </a:rPr>
                        <a:t> </a:t>
                      </a:r>
                      <a:r>
                        <a:rPr kumimoji="0" lang="en-IE" sz="1600" kern="1200" dirty="0" smtClean="0">
                          <a:solidFill>
                            <a:schemeClr val="tx1"/>
                          </a:solidFill>
                          <a:effectLst/>
                          <a:latin typeface="+mn-lt"/>
                          <a:ea typeface="+mn-ea"/>
                          <a:cs typeface="+mn-cs"/>
                        </a:rPr>
                        <a:t>so that when clicked the browser should go to another page</a:t>
                      </a:r>
                      <a:r>
                        <a:rPr kumimoji="0" lang="en-IE" sz="1600" kern="1200" baseline="0" dirty="0" smtClean="0">
                          <a:solidFill>
                            <a:schemeClr val="tx1"/>
                          </a:solidFill>
                          <a:effectLst/>
                          <a:latin typeface="+mn-lt"/>
                          <a:ea typeface="+mn-ea"/>
                          <a:cs typeface="+mn-cs"/>
                        </a:rPr>
                        <a:t>.</a:t>
                      </a:r>
                    </a:p>
                    <a:p>
                      <a:r>
                        <a:rPr kumimoji="0" lang="en-IE" sz="1600" b="0" kern="1200" baseline="0" dirty="0" smtClean="0">
                          <a:solidFill>
                            <a:schemeClr val="tx1"/>
                          </a:solidFill>
                          <a:effectLst/>
                          <a:latin typeface="+mn-lt"/>
                          <a:ea typeface="+mn-ea"/>
                          <a:cs typeface="+mn-cs"/>
                        </a:rPr>
                        <a:t>First you need to write your message onto the page.</a:t>
                      </a:r>
                    </a:p>
                    <a:p>
                      <a:endParaRPr kumimoji="0" lang="en-IE" sz="800" b="0" kern="1200" baseline="0" dirty="0" smtClean="0">
                        <a:solidFill>
                          <a:schemeClr val="tx1"/>
                        </a:solidFill>
                        <a:effectLst/>
                        <a:latin typeface="+mn-lt"/>
                        <a:ea typeface="+mn-ea"/>
                        <a:cs typeface="+mn-cs"/>
                      </a:endParaRPr>
                    </a:p>
                    <a:p>
                      <a:r>
                        <a:rPr kumimoji="0" lang="en-IE" sz="1600" b="0" kern="1200" baseline="0" dirty="0" smtClean="0">
                          <a:solidFill>
                            <a:schemeClr val="tx1"/>
                          </a:solidFill>
                          <a:effectLst/>
                          <a:latin typeface="+mn-lt"/>
                          <a:ea typeface="+mn-ea"/>
                          <a:cs typeface="+mn-cs"/>
                        </a:rPr>
                        <a:t>Then highlight the area you want to have as the link.</a:t>
                      </a:r>
                      <a:endParaRPr kumimoji="0" lang="en-GB" sz="1600" b="0" kern="1200" baseline="0" dirty="0" smtClean="0">
                        <a:solidFill>
                          <a:schemeClr val="tx1"/>
                        </a:solidFill>
                        <a:effectLst/>
                        <a:latin typeface="+mn-lt"/>
                        <a:ea typeface="+mn-ea"/>
                        <a:cs typeface="+mn-cs"/>
                      </a:endParaRPr>
                    </a:p>
                    <a:p>
                      <a:endParaRPr kumimoji="0" lang="en-GB" sz="900" b="0" kern="1200" baseline="0" dirty="0" smtClean="0">
                        <a:solidFill>
                          <a:schemeClr val="tx1"/>
                        </a:solidFill>
                        <a:effectLst/>
                        <a:latin typeface="+mn-lt"/>
                        <a:ea typeface="+mn-ea"/>
                        <a:cs typeface="+mn-cs"/>
                      </a:endParaRPr>
                    </a:p>
                    <a:p>
                      <a:r>
                        <a:rPr kumimoji="0" lang="en-GB" sz="1600" b="0" kern="1200" baseline="0" dirty="0" smtClean="0">
                          <a:solidFill>
                            <a:schemeClr val="tx1"/>
                          </a:solidFill>
                          <a:effectLst/>
                          <a:latin typeface="+mn-lt"/>
                          <a:ea typeface="+mn-ea"/>
                          <a:cs typeface="+mn-cs"/>
                        </a:rPr>
                        <a:t>Then on the Properties bar at the bottom of the screen in the </a:t>
                      </a:r>
                      <a:r>
                        <a:rPr kumimoji="0" lang="en-GB" sz="1600" b="1" kern="1200" baseline="0" dirty="0" smtClean="0">
                          <a:solidFill>
                            <a:schemeClr val="tx1"/>
                          </a:solidFill>
                          <a:effectLst/>
                          <a:latin typeface="+mn-lt"/>
                          <a:ea typeface="+mn-ea"/>
                          <a:cs typeface="+mn-cs"/>
                        </a:rPr>
                        <a:t>Link</a:t>
                      </a:r>
                      <a:r>
                        <a:rPr kumimoji="0" lang="en-GB" sz="1600" b="0" kern="1200" baseline="0" dirty="0" smtClean="0">
                          <a:solidFill>
                            <a:schemeClr val="tx1"/>
                          </a:solidFill>
                          <a:effectLst/>
                          <a:latin typeface="+mn-lt"/>
                          <a:ea typeface="+mn-ea"/>
                          <a:cs typeface="+mn-cs"/>
                        </a:rPr>
                        <a:t> box type http:// and the external web address such as </a:t>
                      </a:r>
                      <a:r>
                        <a:rPr kumimoji="0" lang="en-GB" sz="1600" u="sng" kern="1200" dirty="0" smtClean="0">
                          <a:solidFill>
                            <a:schemeClr val="tx1"/>
                          </a:solidFill>
                          <a:effectLst/>
                          <a:latin typeface="+mn-lt"/>
                          <a:ea typeface="+mn-ea"/>
                          <a:cs typeface="+mn-cs"/>
                          <a:hlinkClick r:id="rId5"/>
                        </a:rPr>
                        <a:t>http://www.theRecycleDrive.gov.uk</a:t>
                      </a:r>
                      <a:r>
                        <a:rPr kumimoji="0" lang="en-GB" sz="1600" b="0" kern="1200" baseline="0" dirty="0" smtClean="0">
                          <a:solidFill>
                            <a:schemeClr val="tx1"/>
                          </a:solidFill>
                          <a:effectLst/>
                          <a:latin typeface="+mn-lt"/>
                          <a:ea typeface="+mn-ea"/>
                          <a:cs typeface="+mn-cs"/>
                        </a:rPr>
                        <a:t> The spelling is important.</a:t>
                      </a:r>
                    </a:p>
                    <a:p>
                      <a:r>
                        <a:rPr kumimoji="0" lang="en-GB" sz="1600" b="0" kern="1200" baseline="0" dirty="0" smtClean="0">
                          <a:solidFill>
                            <a:schemeClr val="tx1"/>
                          </a:solidFill>
                          <a:effectLst/>
                          <a:latin typeface="+mn-lt"/>
                          <a:ea typeface="+mn-ea"/>
                          <a:cs typeface="+mn-cs"/>
                        </a:rPr>
                        <a:t>When done, test the links to see if they work by pressing </a:t>
                      </a:r>
                      <a:r>
                        <a:rPr kumimoji="0" lang="en-GB" sz="1600" b="1" kern="1200" baseline="0" dirty="0" smtClean="0">
                          <a:solidFill>
                            <a:schemeClr val="tx1"/>
                          </a:solidFill>
                          <a:effectLst/>
                          <a:latin typeface="+mn-lt"/>
                          <a:ea typeface="+mn-ea"/>
                          <a:cs typeface="+mn-cs"/>
                        </a:rPr>
                        <a:t>F12</a:t>
                      </a:r>
                    </a:p>
                  </a:txBody>
                  <a:tcPr>
                    <a:noFill/>
                  </a:tcPr>
                </a:tc>
              </a:tr>
            </a:tbl>
          </a:graphicData>
        </a:graphic>
      </p:graphicFrame>
      <p:sp>
        <p:nvSpPr>
          <p:cNvPr id="28" name="Action Button: Back or Previous 27">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19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0664" t="50000" r="38743" b="30410"/>
          <a:stretch/>
        </p:blipFill>
        <p:spPr bwMode="auto">
          <a:xfrm>
            <a:off x="3869983" y="1844824"/>
            <a:ext cx="2814687" cy="10081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40350" t="53871" r="38147" b="32882"/>
          <a:stretch/>
        </p:blipFill>
        <p:spPr bwMode="auto">
          <a:xfrm>
            <a:off x="3869983" y="3266689"/>
            <a:ext cx="2872012" cy="10264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1" name="Straight Arrow Connector 20"/>
          <p:cNvCxnSpPr/>
          <p:nvPr/>
        </p:nvCxnSpPr>
        <p:spPr>
          <a:xfrm flipV="1">
            <a:off x="3275856" y="2420889"/>
            <a:ext cx="1512168" cy="1080119"/>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3821252" y="3877381"/>
            <a:ext cx="1974884" cy="252028"/>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8196"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l="18654" t="74766" r="62692" b="8432"/>
          <a:stretch/>
        </p:blipFill>
        <p:spPr bwMode="auto">
          <a:xfrm>
            <a:off x="3869983" y="5108240"/>
            <a:ext cx="2814687" cy="13616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1" name="Straight Arrow Connector 30"/>
          <p:cNvCxnSpPr/>
          <p:nvPr/>
        </p:nvCxnSpPr>
        <p:spPr>
          <a:xfrm>
            <a:off x="3821252" y="5789066"/>
            <a:ext cx="498843" cy="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4297469"/>
      </p:ext>
    </p:extLst>
  </p:cSld>
  <p:clrMapOvr>
    <a:masterClrMapping/>
  </p:clrMapOvr>
  <p:transition advClick="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1" y="44624"/>
            <a:ext cx="7630739" cy="625434"/>
          </a:xfrm>
        </p:spPr>
        <p:txBody>
          <a:bodyPr>
            <a:noAutofit/>
          </a:bodyPr>
          <a:lstStyle/>
          <a:p>
            <a:r>
              <a:rPr lang="en-GB" sz="2200" dirty="0"/>
              <a:t>7 - Assignment Walkthrough Guide – Adding and Audio File Link</a:t>
            </a:r>
            <a:endParaRPr lang="en-GB" sz="22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4281112844"/>
              </p:ext>
            </p:extLst>
          </p:nvPr>
        </p:nvGraphicFramePr>
        <p:xfrm>
          <a:off x="6872039" y="1700808"/>
          <a:ext cx="1948432" cy="4392488"/>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5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lvl="0"/>
                      <a:r>
                        <a:rPr kumimoji="0" lang="en-GB" sz="1500" kern="1200" dirty="0" smtClean="0">
                          <a:solidFill>
                            <a:schemeClr val="tx1"/>
                          </a:solidFill>
                          <a:effectLst/>
                          <a:latin typeface="+mj-lt"/>
                          <a:ea typeface="+mn-ea"/>
                          <a:cs typeface="+mn-cs"/>
                        </a:rPr>
                        <a:t>Adding a </a:t>
                      </a:r>
                      <a:r>
                        <a:rPr kumimoji="0" lang="en-GB" sz="1500" b="1" kern="1200" dirty="0" smtClean="0">
                          <a:solidFill>
                            <a:schemeClr val="tx1"/>
                          </a:solidFill>
                          <a:effectLst/>
                          <a:latin typeface="+mj-lt"/>
                          <a:ea typeface="+mn-ea"/>
                          <a:cs typeface="+mn-cs"/>
                        </a:rPr>
                        <a:t>Audio</a:t>
                      </a:r>
                      <a:r>
                        <a:rPr kumimoji="0" lang="en-GB" sz="1500" kern="1200" dirty="0" smtClean="0">
                          <a:solidFill>
                            <a:schemeClr val="tx1"/>
                          </a:solidFill>
                          <a:effectLst/>
                          <a:latin typeface="+mj-lt"/>
                          <a:ea typeface="+mn-ea"/>
                          <a:cs typeface="+mn-cs"/>
                        </a:rPr>
                        <a:t> Link should allow the user added media content.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dirty="0" smtClean="0">
                          <a:solidFill>
                            <a:schemeClr val="tx1"/>
                          </a:solidFill>
                          <a:effectLst/>
                          <a:latin typeface="+mj-lt"/>
                          <a:ea typeface="+mn-ea"/>
                          <a:cs typeface="+mn-cs"/>
                        </a:rPr>
                        <a:t>Make sure the text</a:t>
                      </a:r>
                      <a:r>
                        <a:rPr kumimoji="0" lang="en-GB" sz="1500" kern="1200" baseline="0" dirty="0" smtClean="0">
                          <a:solidFill>
                            <a:schemeClr val="tx1"/>
                          </a:solidFill>
                          <a:effectLst/>
                          <a:latin typeface="+mj-lt"/>
                          <a:ea typeface="+mn-ea"/>
                          <a:cs typeface="+mn-cs"/>
                        </a:rPr>
                        <a:t> on the page </a:t>
                      </a:r>
                      <a:r>
                        <a:rPr kumimoji="0" lang="en-GB" sz="1500" kern="1200" dirty="0" smtClean="0">
                          <a:solidFill>
                            <a:schemeClr val="tx1"/>
                          </a:solidFill>
                          <a:effectLst/>
                          <a:latin typeface="+mj-lt"/>
                          <a:ea typeface="+mn-ea"/>
                          <a:cs typeface="+mn-cs"/>
                        </a:rPr>
                        <a:t>is spelled correctly and directs the user to click</a:t>
                      </a:r>
                      <a:r>
                        <a:rPr kumimoji="0" lang="en-GB" sz="1500" kern="1200" baseline="0" dirty="0" smtClean="0">
                          <a:solidFill>
                            <a:schemeClr val="tx1"/>
                          </a:solidFill>
                          <a:effectLst/>
                          <a:latin typeface="+mj-lt"/>
                          <a:ea typeface="+mn-ea"/>
                          <a:cs typeface="+mn-cs"/>
                        </a:rPr>
                        <a:t> on the link.</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dirty="0" smtClean="0">
                          <a:solidFill>
                            <a:schemeClr val="tx1"/>
                          </a:solidFill>
                          <a:effectLst/>
                          <a:latin typeface="+mn-lt"/>
                          <a:ea typeface="+mn-ea"/>
                          <a:cs typeface="+mn-cs"/>
                        </a:rPr>
                        <a:t>Make sure the sound file is in the right folder where your saved web pages are stored.</a:t>
                      </a:r>
                      <a:endParaRPr kumimoji="0" lang="en-GB" sz="1500" kern="1200" baseline="0" dirty="0" smtClean="0">
                        <a:solidFill>
                          <a:schemeClr val="tx1"/>
                        </a:solidFill>
                        <a:effectLst/>
                        <a:latin typeface="+mn-lt"/>
                        <a:ea typeface="+mn-ea"/>
                        <a:cs typeface="+mn-cs"/>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a:latin typeface="Calibri" pitchFamily="34" charset="0"/>
                <a:ea typeface="Calibri" pitchFamily="34" charset="0"/>
                <a:cs typeface="Calibri" pitchFamily="34" charset="0"/>
              </a:rPr>
              <a:t>Task </a:t>
            </a:r>
            <a:r>
              <a:rPr lang="en-US" b="1" dirty="0" smtClean="0">
                <a:latin typeface="Calibri" pitchFamily="34" charset="0"/>
                <a:ea typeface="Calibri" pitchFamily="34" charset="0"/>
                <a:cs typeface="Calibri" pitchFamily="34" charset="0"/>
              </a:rPr>
              <a:t>7:</a:t>
            </a:r>
            <a:r>
              <a:rPr lang="en-US" dirty="0" smtClean="0">
                <a:latin typeface="Calibri" pitchFamily="34" charset="0"/>
                <a:ea typeface="Calibri" pitchFamily="34" charset="0"/>
                <a:cs typeface="Calibri" pitchFamily="34" charset="0"/>
              </a:rPr>
              <a:t> </a:t>
            </a:r>
            <a:r>
              <a:rPr lang="en-GB" dirty="0" smtClean="0">
                <a:latin typeface="Calibri" pitchFamily="34" charset="0"/>
              </a:rPr>
              <a:t>How to link the </a:t>
            </a:r>
            <a:r>
              <a:rPr lang="en-GB" b="1" dirty="0" smtClean="0">
                <a:latin typeface="Calibri" pitchFamily="34" charset="0"/>
              </a:rPr>
              <a:t>Sound File</a:t>
            </a:r>
            <a:endParaRPr lang="en-ZA" b="1"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144479286"/>
              </p:ext>
            </p:extLst>
          </p:nvPr>
        </p:nvGraphicFramePr>
        <p:xfrm>
          <a:off x="331782" y="1772816"/>
          <a:ext cx="3538201" cy="4697076"/>
        </p:xfrm>
        <a:graphic>
          <a:graphicData uri="http://schemas.openxmlformats.org/drawingml/2006/table">
            <a:tbl>
              <a:tblPr firstRow="1" bandRow="1">
                <a:tableStyleId>{2D5ABB26-0587-4C30-8999-92F81FD0307C}</a:tableStyleId>
              </a:tblPr>
              <a:tblGrid>
                <a:gridCol w="3538201"/>
              </a:tblGrid>
              <a:tr h="46970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01 – linking the Sound File</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500" kern="1200" dirty="0" smtClean="0">
                        <a:solidFill>
                          <a:schemeClr val="tx1"/>
                        </a:solidFill>
                        <a:latin typeface="Calibri" pitchFamily="34" charset="0"/>
                        <a:ea typeface="+mn-ea"/>
                        <a:cs typeface="Calibri" pitchFamily="34" charset="0"/>
                      </a:endParaRPr>
                    </a:p>
                    <a:p>
                      <a:r>
                        <a:rPr kumimoji="0" lang="en-GB" sz="1600" b="0" kern="1200" baseline="0" dirty="0" smtClean="0">
                          <a:solidFill>
                            <a:schemeClr val="tx1"/>
                          </a:solidFill>
                          <a:effectLst/>
                          <a:latin typeface="+mn-lt"/>
                          <a:ea typeface="+mn-ea"/>
                          <a:cs typeface="+mn-cs"/>
                        </a:rPr>
                        <a:t>The company also wants you to create a link to the supplied </a:t>
                      </a:r>
                      <a:r>
                        <a:rPr kumimoji="0" lang="en-GB" sz="1600" b="1" kern="1200" baseline="0" dirty="0" smtClean="0">
                          <a:solidFill>
                            <a:schemeClr val="tx1"/>
                          </a:solidFill>
                          <a:effectLst/>
                          <a:latin typeface="+mn-lt"/>
                          <a:ea typeface="+mn-ea"/>
                          <a:cs typeface="+mn-cs"/>
                        </a:rPr>
                        <a:t>Sound File</a:t>
                      </a:r>
                      <a:r>
                        <a:rPr kumimoji="0" lang="en-GB" sz="1600" b="0" kern="1200" baseline="0" dirty="0" smtClean="0">
                          <a:solidFill>
                            <a:schemeClr val="tx1"/>
                          </a:solidFill>
                          <a:effectLst/>
                          <a:latin typeface="+mn-lt"/>
                          <a:ea typeface="+mn-ea"/>
                          <a:cs typeface="+mn-cs"/>
                        </a:rPr>
                        <a:t> so </a:t>
                      </a:r>
                      <a:r>
                        <a:rPr kumimoji="0" lang="en-IE" sz="1600" kern="1200" dirty="0" smtClean="0">
                          <a:solidFill>
                            <a:schemeClr val="tx1"/>
                          </a:solidFill>
                          <a:effectLst/>
                          <a:latin typeface="+mn-lt"/>
                          <a:ea typeface="+mn-ea"/>
                          <a:cs typeface="+mn-cs"/>
                        </a:rPr>
                        <a:t>that when clicked the sound file should play on</a:t>
                      </a:r>
                      <a:r>
                        <a:rPr kumimoji="0" lang="en-IE" sz="1600" kern="1200" baseline="0" dirty="0" smtClean="0">
                          <a:solidFill>
                            <a:schemeClr val="tx1"/>
                          </a:solidFill>
                          <a:effectLst/>
                          <a:latin typeface="+mn-lt"/>
                          <a:ea typeface="+mn-ea"/>
                          <a:cs typeface="+mn-cs"/>
                        </a:rPr>
                        <a:t> the web page or open an external program to play it.</a:t>
                      </a:r>
                    </a:p>
                    <a:p>
                      <a:r>
                        <a:rPr kumimoji="0" lang="en-IE" sz="1600" b="0" kern="1200" baseline="0" dirty="0" smtClean="0">
                          <a:solidFill>
                            <a:schemeClr val="tx1"/>
                          </a:solidFill>
                          <a:effectLst/>
                          <a:latin typeface="+mn-lt"/>
                          <a:ea typeface="+mn-ea"/>
                          <a:cs typeface="+mn-cs"/>
                        </a:rPr>
                        <a:t>First you need to write your message onto the page.</a:t>
                      </a:r>
                    </a:p>
                    <a:p>
                      <a:endParaRPr kumimoji="0" lang="en-IE" sz="800" b="0" kern="1200" baseline="0" dirty="0" smtClean="0">
                        <a:solidFill>
                          <a:schemeClr val="tx1"/>
                        </a:solidFill>
                        <a:effectLst/>
                        <a:latin typeface="+mn-lt"/>
                        <a:ea typeface="+mn-ea"/>
                        <a:cs typeface="+mn-cs"/>
                      </a:endParaRPr>
                    </a:p>
                    <a:p>
                      <a:r>
                        <a:rPr kumimoji="0" lang="en-IE" sz="1600" b="0" kern="1200" baseline="0" dirty="0" smtClean="0">
                          <a:solidFill>
                            <a:schemeClr val="tx1"/>
                          </a:solidFill>
                          <a:effectLst/>
                          <a:latin typeface="+mn-lt"/>
                          <a:ea typeface="+mn-ea"/>
                          <a:cs typeface="+mn-cs"/>
                        </a:rPr>
                        <a:t>Then highlight the area you want to have as the link.</a:t>
                      </a:r>
                      <a:endParaRPr kumimoji="0" lang="en-GB" sz="1600" b="0" kern="1200" baseline="0" dirty="0" smtClean="0">
                        <a:solidFill>
                          <a:schemeClr val="tx1"/>
                        </a:solidFill>
                        <a:effectLst/>
                        <a:latin typeface="+mn-lt"/>
                        <a:ea typeface="+mn-ea"/>
                        <a:cs typeface="+mn-cs"/>
                      </a:endParaRPr>
                    </a:p>
                    <a:p>
                      <a:endParaRPr kumimoji="0" lang="en-GB" sz="900" b="0" kern="1200" baseline="0" dirty="0" smtClean="0">
                        <a:solidFill>
                          <a:schemeClr val="tx1"/>
                        </a:solidFill>
                        <a:effectLst/>
                        <a:latin typeface="+mn-lt"/>
                        <a:ea typeface="+mn-ea"/>
                        <a:cs typeface="+mn-cs"/>
                      </a:endParaRPr>
                    </a:p>
                    <a:p>
                      <a:r>
                        <a:rPr kumimoji="0" lang="en-GB" sz="1600" b="0" kern="1200" baseline="0" dirty="0" smtClean="0">
                          <a:solidFill>
                            <a:schemeClr val="tx1"/>
                          </a:solidFill>
                          <a:effectLst/>
                          <a:latin typeface="+mn-lt"/>
                          <a:ea typeface="+mn-ea"/>
                          <a:cs typeface="+mn-cs"/>
                        </a:rPr>
                        <a:t>Then on the Properties bar at the bottom of the screen move the mouse on to the </a:t>
                      </a:r>
                      <a:r>
                        <a:rPr kumimoji="0" lang="en-GB" sz="1600" b="1" kern="1200" baseline="0" dirty="0" smtClean="0">
                          <a:solidFill>
                            <a:schemeClr val="tx1"/>
                          </a:solidFill>
                          <a:effectLst/>
                          <a:latin typeface="+mn-lt"/>
                          <a:ea typeface="+mn-ea"/>
                          <a:cs typeface="+mn-cs"/>
                        </a:rPr>
                        <a:t>Yellow Icon </a:t>
                      </a:r>
                      <a:r>
                        <a:rPr kumimoji="0" lang="en-GB" sz="1600" b="0" kern="1200" baseline="0" dirty="0" smtClean="0">
                          <a:solidFill>
                            <a:schemeClr val="tx1"/>
                          </a:solidFill>
                          <a:effectLst/>
                          <a:latin typeface="+mn-lt"/>
                          <a:ea typeface="+mn-ea"/>
                          <a:cs typeface="+mn-cs"/>
                        </a:rPr>
                        <a:t>to the right of the </a:t>
                      </a:r>
                      <a:r>
                        <a:rPr kumimoji="0" lang="en-GB" sz="1600" b="1" kern="1200" baseline="0" dirty="0" smtClean="0">
                          <a:solidFill>
                            <a:schemeClr val="tx1"/>
                          </a:solidFill>
                          <a:effectLst/>
                          <a:latin typeface="+mn-lt"/>
                          <a:ea typeface="+mn-ea"/>
                          <a:cs typeface="+mn-cs"/>
                        </a:rPr>
                        <a:t>Link Box </a:t>
                      </a:r>
                      <a:r>
                        <a:rPr kumimoji="0" lang="en-GB" sz="1600" b="0" kern="1200" baseline="0" dirty="0" smtClean="0">
                          <a:solidFill>
                            <a:schemeClr val="tx1"/>
                          </a:solidFill>
                          <a:effectLst/>
                          <a:latin typeface="+mn-lt"/>
                          <a:ea typeface="+mn-ea"/>
                          <a:cs typeface="+mn-cs"/>
                        </a:rPr>
                        <a:t>and click on it. It should say </a:t>
                      </a:r>
                      <a:r>
                        <a:rPr kumimoji="0" lang="en-GB" sz="1600" b="1" kern="1200" baseline="0" dirty="0" smtClean="0">
                          <a:solidFill>
                            <a:schemeClr val="tx1"/>
                          </a:solidFill>
                          <a:effectLst/>
                          <a:latin typeface="+mn-lt"/>
                          <a:ea typeface="+mn-ea"/>
                          <a:cs typeface="+mn-cs"/>
                        </a:rPr>
                        <a:t>Browse for File.</a:t>
                      </a:r>
                    </a:p>
                  </a:txBody>
                  <a:tcPr>
                    <a:noFill/>
                  </a:tcPr>
                </a:tc>
              </a:tr>
            </a:tbl>
          </a:graphicData>
        </a:graphic>
      </p:graphicFrame>
      <p:sp>
        <p:nvSpPr>
          <p:cNvPr id="27" name="Action Button: Forward or Next 26">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1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0768" t="54727" r="53638" b="29478"/>
          <a:stretch/>
        </p:blipFill>
        <p:spPr bwMode="auto">
          <a:xfrm>
            <a:off x="3868853" y="1730805"/>
            <a:ext cx="2818943" cy="12301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20420" t="53313" r="53853" b="27775"/>
          <a:stretch/>
        </p:blipFill>
        <p:spPr bwMode="auto">
          <a:xfrm>
            <a:off x="3771197" y="3243042"/>
            <a:ext cx="2889035" cy="11940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1" name="Straight Arrow Connector 20"/>
          <p:cNvCxnSpPr/>
          <p:nvPr/>
        </p:nvCxnSpPr>
        <p:spPr>
          <a:xfrm flipV="1">
            <a:off x="3275856" y="2564904"/>
            <a:ext cx="1728192" cy="936105"/>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3868853" y="3912462"/>
            <a:ext cx="1999291" cy="380634"/>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9220"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28602" t="79804" r="50000" b="8431"/>
          <a:stretch/>
        </p:blipFill>
        <p:spPr bwMode="auto">
          <a:xfrm>
            <a:off x="3888092" y="5088618"/>
            <a:ext cx="2784143" cy="8606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Straight Arrow Connector 19"/>
          <p:cNvCxnSpPr/>
          <p:nvPr/>
        </p:nvCxnSpPr>
        <p:spPr>
          <a:xfrm>
            <a:off x="3771197" y="5088618"/>
            <a:ext cx="1232851" cy="284598"/>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833073"/>
      </p:ext>
    </p:extLst>
  </p:cSld>
  <p:clrMapOvr>
    <a:masterClrMapping/>
  </p:clrMapOvr>
  <p:transition advClick="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1" y="44624"/>
            <a:ext cx="7630739" cy="625434"/>
          </a:xfrm>
        </p:spPr>
        <p:txBody>
          <a:bodyPr>
            <a:noAutofit/>
          </a:bodyPr>
          <a:lstStyle/>
          <a:p>
            <a:r>
              <a:rPr lang="en-GB" sz="2200" dirty="0" smtClean="0"/>
              <a:t>7 </a:t>
            </a:r>
            <a:r>
              <a:rPr lang="en-GB" sz="2200" dirty="0"/>
              <a:t>- Assignment Walkthrough Guide – </a:t>
            </a:r>
            <a:r>
              <a:rPr lang="en-GB" sz="2200" dirty="0" smtClean="0"/>
              <a:t>Adding and Audio File Link</a:t>
            </a:r>
            <a:endParaRPr lang="en-GB" sz="22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3498891167"/>
              </p:ext>
            </p:extLst>
          </p:nvPr>
        </p:nvGraphicFramePr>
        <p:xfrm>
          <a:off x="6872039" y="1700808"/>
          <a:ext cx="1948432" cy="4392488"/>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5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lvl="0"/>
                      <a:r>
                        <a:rPr kumimoji="0" lang="en-GB" sz="1500" kern="1200" dirty="0" smtClean="0">
                          <a:solidFill>
                            <a:schemeClr val="tx1"/>
                          </a:solidFill>
                          <a:effectLst/>
                          <a:latin typeface="+mj-lt"/>
                          <a:ea typeface="+mn-ea"/>
                          <a:cs typeface="+mn-cs"/>
                        </a:rPr>
                        <a:t>Adding a </a:t>
                      </a:r>
                      <a:r>
                        <a:rPr kumimoji="0" lang="en-GB" sz="1500" b="1" kern="1200" dirty="0" smtClean="0">
                          <a:solidFill>
                            <a:schemeClr val="tx1"/>
                          </a:solidFill>
                          <a:effectLst/>
                          <a:latin typeface="+mj-lt"/>
                          <a:ea typeface="+mn-ea"/>
                          <a:cs typeface="+mn-cs"/>
                        </a:rPr>
                        <a:t>Audio</a:t>
                      </a:r>
                      <a:r>
                        <a:rPr kumimoji="0" lang="en-GB" sz="1500" kern="1200" dirty="0" smtClean="0">
                          <a:solidFill>
                            <a:schemeClr val="tx1"/>
                          </a:solidFill>
                          <a:effectLst/>
                          <a:latin typeface="+mj-lt"/>
                          <a:ea typeface="+mn-ea"/>
                          <a:cs typeface="+mn-cs"/>
                        </a:rPr>
                        <a:t> Link should allow the user added media content.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dirty="0" smtClean="0">
                          <a:solidFill>
                            <a:schemeClr val="tx1"/>
                          </a:solidFill>
                          <a:effectLst/>
                          <a:latin typeface="+mj-lt"/>
                          <a:ea typeface="+mn-ea"/>
                          <a:cs typeface="+mn-cs"/>
                        </a:rPr>
                        <a:t>Make sure the text</a:t>
                      </a:r>
                      <a:r>
                        <a:rPr kumimoji="0" lang="en-GB" sz="1500" kern="1200" baseline="0" dirty="0" smtClean="0">
                          <a:solidFill>
                            <a:schemeClr val="tx1"/>
                          </a:solidFill>
                          <a:effectLst/>
                          <a:latin typeface="+mj-lt"/>
                          <a:ea typeface="+mn-ea"/>
                          <a:cs typeface="+mn-cs"/>
                        </a:rPr>
                        <a:t> on the page </a:t>
                      </a:r>
                      <a:r>
                        <a:rPr kumimoji="0" lang="en-GB" sz="1500" kern="1200" dirty="0" smtClean="0">
                          <a:solidFill>
                            <a:schemeClr val="tx1"/>
                          </a:solidFill>
                          <a:effectLst/>
                          <a:latin typeface="+mj-lt"/>
                          <a:ea typeface="+mn-ea"/>
                          <a:cs typeface="+mn-cs"/>
                        </a:rPr>
                        <a:t>is spelled correctly and directs the user to click</a:t>
                      </a:r>
                      <a:r>
                        <a:rPr kumimoji="0" lang="en-GB" sz="1500" kern="1200" baseline="0" dirty="0" smtClean="0">
                          <a:solidFill>
                            <a:schemeClr val="tx1"/>
                          </a:solidFill>
                          <a:effectLst/>
                          <a:latin typeface="+mj-lt"/>
                          <a:ea typeface="+mn-ea"/>
                          <a:cs typeface="+mn-cs"/>
                        </a:rPr>
                        <a:t> on the link.</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dirty="0" smtClean="0">
                          <a:solidFill>
                            <a:schemeClr val="tx1"/>
                          </a:solidFill>
                          <a:effectLst/>
                          <a:latin typeface="+mn-lt"/>
                          <a:ea typeface="+mn-ea"/>
                          <a:cs typeface="+mn-cs"/>
                        </a:rPr>
                        <a:t>Make sure the sound file is in the right folder where your saved web pages are stored.</a:t>
                      </a:r>
                      <a:endParaRPr kumimoji="0" lang="en-GB" sz="1500" kern="1200" baseline="0" dirty="0" smtClean="0">
                        <a:solidFill>
                          <a:schemeClr val="tx1"/>
                        </a:solidFill>
                        <a:effectLst/>
                        <a:latin typeface="+mn-lt"/>
                        <a:ea typeface="+mn-ea"/>
                        <a:cs typeface="+mn-cs"/>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a:latin typeface="Calibri" pitchFamily="34" charset="0"/>
                <a:ea typeface="Calibri" pitchFamily="34" charset="0"/>
                <a:cs typeface="Calibri" pitchFamily="34" charset="0"/>
              </a:rPr>
              <a:t>Task </a:t>
            </a:r>
            <a:r>
              <a:rPr lang="en-US" b="1" dirty="0" smtClean="0">
                <a:latin typeface="Calibri" pitchFamily="34" charset="0"/>
                <a:ea typeface="Calibri" pitchFamily="34" charset="0"/>
                <a:cs typeface="Calibri" pitchFamily="34" charset="0"/>
              </a:rPr>
              <a:t>7:</a:t>
            </a:r>
            <a:r>
              <a:rPr lang="en-US" dirty="0" smtClean="0">
                <a:latin typeface="Calibri" pitchFamily="34" charset="0"/>
                <a:ea typeface="Calibri" pitchFamily="34" charset="0"/>
                <a:cs typeface="Calibri" pitchFamily="34" charset="0"/>
              </a:rPr>
              <a:t> </a:t>
            </a:r>
            <a:r>
              <a:rPr lang="en-GB" dirty="0" smtClean="0">
                <a:latin typeface="Calibri" pitchFamily="34" charset="0"/>
              </a:rPr>
              <a:t>How to link the </a:t>
            </a:r>
            <a:r>
              <a:rPr lang="en-GB" b="1" dirty="0" smtClean="0">
                <a:latin typeface="Calibri" pitchFamily="34" charset="0"/>
              </a:rPr>
              <a:t>Sound File</a:t>
            </a:r>
            <a:endParaRPr lang="en-ZA" b="1"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536280185"/>
              </p:ext>
            </p:extLst>
          </p:nvPr>
        </p:nvGraphicFramePr>
        <p:xfrm>
          <a:off x="331782" y="1772816"/>
          <a:ext cx="3538201" cy="4697076"/>
        </p:xfrm>
        <a:graphic>
          <a:graphicData uri="http://schemas.openxmlformats.org/drawingml/2006/table">
            <a:tbl>
              <a:tblPr firstRow="1" bandRow="1">
                <a:tableStyleId>{2D5ABB26-0587-4C30-8999-92F81FD0307C}</a:tableStyleId>
              </a:tblPr>
              <a:tblGrid>
                <a:gridCol w="3538201"/>
              </a:tblGrid>
              <a:tr h="46970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02 – linking the Sound File</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500" kern="1200" dirty="0" smtClean="0">
                        <a:solidFill>
                          <a:schemeClr val="tx1"/>
                        </a:solidFill>
                        <a:latin typeface="Calibri" pitchFamily="34" charset="0"/>
                        <a:ea typeface="+mn-ea"/>
                        <a:cs typeface="Calibri" pitchFamily="34" charset="0"/>
                      </a:endParaRPr>
                    </a:p>
                    <a:p>
                      <a:r>
                        <a:rPr kumimoji="0" lang="en-GB" sz="1600" b="0" kern="1200" baseline="0" dirty="0" smtClean="0">
                          <a:solidFill>
                            <a:schemeClr val="tx1"/>
                          </a:solidFill>
                          <a:effectLst/>
                          <a:latin typeface="+mn-lt"/>
                          <a:ea typeface="+mn-ea"/>
                          <a:cs typeface="+mn-cs"/>
                        </a:rPr>
                        <a:t>This is the hard part, go and </a:t>
                      </a:r>
                      <a:r>
                        <a:rPr kumimoji="0" lang="en-GB" sz="1600" b="1" kern="1200" baseline="0" dirty="0" smtClean="0">
                          <a:solidFill>
                            <a:schemeClr val="tx1"/>
                          </a:solidFill>
                          <a:effectLst/>
                          <a:latin typeface="+mn-lt"/>
                          <a:ea typeface="+mn-ea"/>
                          <a:cs typeface="+mn-cs"/>
                        </a:rPr>
                        <a:t>find the audio file</a:t>
                      </a:r>
                      <a:r>
                        <a:rPr kumimoji="0" lang="en-GB" sz="1600" b="0" kern="1200" baseline="0" dirty="0" smtClean="0">
                          <a:solidFill>
                            <a:schemeClr val="tx1"/>
                          </a:solidFill>
                          <a:effectLst/>
                          <a:latin typeface="+mn-lt"/>
                          <a:ea typeface="+mn-ea"/>
                          <a:cs typeface="+mn-cs"/>
                        </a:rPr>
                        <a:t>. It should be named in the Info Document supplied but there should only be one anyway.</a:t>
                      </a:r>
                    </a:p>
                    <a:p>
                      <a:endParaRPr kumimoji="0" lang="en-GB" sz="1600" b="0" kern="1200" baseline="0" dirty="0" smtClean="0">
                        <a:solidFill>
                          <a:schemeClr val="tx1"/>
                        </a:solidFill>
                        <a:effectLst/>
                        <a:latin typeface="+mn-lt"/>
                        <a:ea typeface="+mn-ea"/>
                        <a:cs typeface="+mn-cs"/>
                      </a:endParaRPr>
                    </a:p>
                    <a:p>
                      <a:r>
                        <a:rPr kumimoji="0" lang="en-GB" sz="1600" b="0" kern="1200" baseline="0" dirty="0" smtClean="0">
                          <a:solidFill>
                            <a:schemeClr val="tx1"/>
                          </a:solidFill>
                          <a:effectLst/>
                          <a:latin typeface="+mn-lt"/>
                          <a:ea typeface="+mn-ea"/>
                          <a:cs typeface="+mn-cs"/>
                        </a:rPr>
                        <a:t>It should be in the Assets Folder.</a:t>
                      </a:r>
                    </a:p>
                    <a:p>
                      <a:r>
                        <a:rPr kumimoji="0" lang="en-GB" sz="1600" b="0" kern="1200" baseline="0" dirty="0" smtClean="0">
                          <a:solidFill>
                            <a:schemeClr val="tx1"/>
                          </a:solidFill>
                          <a:effectLst/>
                          <a:latin typeface="+mn-lt"/>
                          <a:ea typeface="+mn-ea"/>
                          <a:cs typeface="+mn-cs"/>
                        </a:rPr>
                        <a:t>When you have found it, click on </a:t>
                      </a:r>
                      <a:r>
                        <a:rPr kumimoji="0" lang="en-GB" sz="1600" b="1" kern="1200" baseline="0" dirty="0" smtClean="0">
                          <a:solidFill>
                            <a:schemeClr val="tx1"/>
                          </a:solidFill>
                          <a:effectLst/>
                          <a:latin typeface="+mn-lt"/>
                          <a:ea typeface="+mn-ea"/>
                          <a:cs typeface="+mn-cs"/>
                        </a:rPr>
                        <a:t>OK.</a:t>
                      </a:r>
                    </a:p>
                    <a:p>
                      <a:endParaRPr kumimoji="0" lang="en-GB" sz="1600" b="0" kern="1200" baseline="0" dirty="0" smtClean="0">
                        <a:solidFill>
                          <a:schemeClr val="tx1"/>
                        </a:solidFill>
                        <a:effectLst/>
                        <a:latin typeface="+mn-lt"/>
                        <a:ea typeface="+mn-ea"/>
                        <a:cs typeface="+mn-cs"/>
                      </a:endParaRPr>
                    </a:p>
                    <a:p>
                      <a:r>
                        <a:rPr kumimoji="0" lang="en-IE" sz="1600" b="0" kern="1200" baseline="0" dirty="0" smtClean="0">
                          <a:solidFill>
                            <a:schemeClr val="tx1"/>
                          </a:solidFill>
                          <a:effectLst/>
                          <a:latin typeface="+mn-lt"/>
                          <a:ea typeface="+mn-ea"/>
                          <a:cs typeface="+mn-cs"/>
                        </a:rPr>
                        <a:t>If it has worked and there is no problem, the </a:t>
                      </a:r>
                      <a:r>
                        <a:rPr kumimoji="0" lang="en-IE" sz="1600" b="1" kern="1200" baseline="0" dirty="0" smtClean="0">
                          <a:solidFill>
                            <a:schemeClr val="tx1"/>
                          </a:solidFill>
                          <a:effectLst/>
                          <a:latin typeface="+mn-lt"/>
                          <a:ea typeface="+mn-ea"/>
                          <a:cs typeface="+mn-cs"/>
                        </a:rPr>
                        <a:t>Link</a:t>
                      </a:r>
                      <a:r>
                        <a:rPr kumimoji="0" lang="en-IE" sz="1600" b="0" kern="1200" baseline="0" dirty="0" smtClean="0">
                          <a:solidFill>
                            <a:schemeClr val="tx1"/>
                          </a:solidFill>
                          <a:effectLst/>
                          <a:latin typeface="+mn-lt"/>
                          <a:ea typeface="+mn-ea"/>
                          <a:cs typeface="+mn-cs"/>
                        </a:rPr>
                        <a:t> should say the name of the File and the link on the Page should have gone a different colour.</a:t>
                      </a:r>
                    </a:p>
                    <a:p>
                      <a:r>
                        <a:rPr kumimoji="0" lang="en-IE" sz="1600" b="0" kern="1200" baseline="0" dirty="0" smtClean="0">
                          <a:solidFill>
                            <a:schemeClr val="tx1"/>
                          </a:solidFill>
                          <a:effectLst/>
                          <a:latin typeface="+mn-lt"/>
                          <a:ea typeface="+mn-ea"/>
                          <a:cs typeface="+mn-cs"/>
                        </a:rPr>
                        <a:t>Press </a:t>
                      </a:r>
                      <a:r>
                        <a:rPr kumimoji="0" lang="en-IE" sz="1600" b="1" kern="1200" baseline="0" dirty="0" smtClean="0">
                          <a:solidFill>
                            <a:schemeClr val="tx1"/>
                          </a:solidFill>
                          <a:effectLst/>
                          <a:latin typeface="+mn-lt"/>
                          <a:ea typeface="+mn-ea"/>
                          <a:cs typeface="+mn-cs"/>
                        </a:rPr>
                        <a:t>F12</a:t>
                      </a:r>
                      <a:r>
                        <a:rPr kumimoji="0" lang="en-IE" sz="1600" b="0" kern="1200" baseline="0" dirty="0" smtClean="0">
                          <a:solidFill>
                            <a:schemeClr val="tx1"/>
                          </a:solidFill>
                          <a:effectLst/>
                          <a:latin typeface="+mn-lt"/>
                          <a:ea typeface="+mn-ea"/>
                          <a:cs typeface="+mn-cs"/>
                        </a:rPr>
                        <a:t> and test that it works.</a:t>
                      </a:r>
                    </a:p>
                  </a:txBody>
                  <a:tcPr>
                    <a:noFill/>
                  </a:tcPr>
                </a:tc>
              </a:tr>
            </a:tbl>
          </a:graphicData>
        </a:graphic>
      </p:graphicFrame>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8853" y="1716479"/>
            <a:ext cx="2889697" cy="20459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1" name="Straight Arrow Connector 20"/>
          <p:cNvCxnSpPr/>
          <p:nvPr/>
        </p:nvCxnSpPr>
        <p:spPr>
          <a:xfrm flipV="1">
            <a:off x="3523526" y="2271388"/>
            <a:ext cx="688434" cy="468054"/>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3314410" y="2636912"/>
            <a:ext cx="1257590" cy="740674"/>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10243"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19476" t="60588" r="54833" b="11987"/>
          <a:stretch/>
        </p:blipFill>
        <p:spPr bwMode="auto">
          <a:xfrm>
            <a:off x="3868852" y="4142936"/>
            <a:ext cx="2889697" cy="17343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Straight Arrow Connector 19"/>
          <p:cNvCxnSpPr/>
          <p:nvPr/>
        </p:nvCxnSpPr>
        <p:spPr>
          <a:xfrm flipV="1">
            <a:off x="3769186" y="4365104"/>
            <a:ext cx="2314982" cy="64500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326412" y="5512246"/>
            <a:ext cx="885548" cy="142299"/>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8" name="Action Button: Back or Previous 17">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71055902"/>
      </p:ext>
    </p:extLst>
  </p:cSld>
  <p:clrMapOvr>
    <a:masterClrMapping/>
  </p:clrMapOvr>
  <p:transition advClick="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1" y="44624"/>
            <a:ext cx="7630739" cy="625434"/>
          </a:xfrm>
        </p:spPr>
        <p:txBody>
          <a:bodyPr>
            <a:noAutofit/>
          </a:bodyPr>
          <a:lstStyle/>
          <a:p>
            <a:r>
              <a:rPr lang="en-GB" sz="2400" dirty="0" smtClean="0"/>
              <a:t>8 </a:t>
            </a:r>
            <a:r>
              <a:rPr lang="en-GB" sz="2400" dirty="0"/>
              <a:t>- Assignment Walkthrough Guide – </a:t>
            </a:r>
            <a:r>
              <a:rPr lang="en-GB" sz="2400" dirty="0" smtClean="0"/>
              <a:t>How to Make A Form</a:t>
            </a:r>
            <a:endParaRPr lang="en-GB" sz="24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1769951838"/>
              </p:ext>
            </p:extLst>
          </p:nvPr>
        </p:nvGraphicFramePr>
        <p:xfrm>
          <a:off x="6872039" y="1700808"/>
          <a:ext cx="1948432" cy="4418942"/>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4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lvl="0"/>
                      <a:r>
                        <a:rPr kumimoji="0" lang="en-GB" sz="1400" b="1" kern="1200" dirty="0" smtClean="0">
                          <a:solidFill>
                            <a:schemeClr val="tx1"/>
                          </a:solidFill>
                          <a:effectLst/>
                          <a:latin typeface="+mj-lt"/>
                          <a:ea typeface="+mn-ea"/>
                          <a:cs typeface="+mn-cs"/>
                        </a:rPr>
                        <a:t>Forms</a:t>
                      </a:r>
                      <a:r>
                        <a:rPr kumimoji="0" lang="en-GB" sz="1400" b="0" kern="1200" dirty="0" smtClean="0">
                          <a:solidFill>
                            <a:schemeClr val="tx1"/>
                          </a:solidFill>
                          <a:effectLst/>
                          <a:latin typeface="+mj-lt"/>
                          <a:ea typeface="+mn-ea"/>
                          <a:cs typeface="+mn-cs"/>
                        </a:rPr>
                        <a:t> add user</a:t>
                      </a:r>
                      <a:r>
                        <a:rPr kumimoji="0" lang="en-GB" sz="1400" b="0" kern="1200" baseline="0" dirty="0" smtClean="0">
                          <a:solidFill>
                            <a:schemeClr val="tx1"/>
                          </a:solidFill>
                          <a:effectLst/>
                          <a:latin typeface="+mj-lt"/>
                          <a:ea typeface="+mn-ea"/>
                          <a:cs typeface="+mn-cs"/>
                        </a:rPr>
                        <a:t> interaction to the site and help fill a page with content.</a:t>
                      </a:r>
                      <a:endParaRPr kumimoji="0" lang="en-GB" sz="1400" b="1"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dirty="0" smtClean="0">
                          <a:solidFill>
                            <a:schemeClr val="tx1"/>
                          </a:solidFill>
                          <a:effectLst/>
                          <a:latin typeface="+mj-lt"/>
                          <a:ea typeface="+mn-ea"/>
                          <a:cs typeface="+mn-cs"/>
                        </a:rPr>
                        <a:t>Choose 5 or</a:t>
                      </a:r>
                      <a:r>
                        <a:rPr kumimoji="0" lang="en-GB" sz="1400" kern="1200" baseline="0" dirty="0" smtClean="0">
                          <a:solidFill>
                            <a:schemeClr val="tx1"/>
                          </a:solidFill>
                          <a:effectLst/>
                          <a:latin typeface="+mj-lt"/>
                          <a:ea typeface="+mn-ea"/>
                          <a:cs typeface="+mn-cs"/>
                        </a:rPr>
                        <a:t> 6 questions that would be relevant.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baseline="0" dirty="0" smtClean="0">
                          <a:solidFill>
                            <a:schemeClr val="tx1"/>
                          </a:solidFill>
                          <a:effectLst/>
                          <a:latin typeface="+mn-lt"/>
                          <a:ea typeface="+mn-ea"/>
                          <a:cs typeface="+mn-cs"/>
                        </a:rPr>
                        <a:t>Make sure there is a range of Form options like drop down answers and Yes/No ones.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baseline="0" dirty="0" smtClean="0">
                          <a:solidFill>
                            <a:schemeClr val="tx1"/>
                          </a:solidFill>
                          <a:effectLst/>
                          <a:latin typeface="+mn-lt"/>
                          <a:ea typeface="+mn-ea"/>
                          <a:cs typeface="+mn-cs"/>
                        </a:rPr>
                        <a:t>Make sure there is a Submit and Reset button.</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baseline="0" dirty="0" smtClean="0">
                          <a:solidFill>
                            <a:schemeClr val="tx1"/>
                          </a:solidFill>
                          <a:effectLst/>
                          <a:latin typeface="+mn-lt"/>
                          <a:ea typeface="+mn-ea"/>
                          <a:cs typeface="+mn-cs"/>
                        </a:rPr>
                        <a:t>Make sure to link the Submit to an Email address.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a:latin typeface="Calibri" pitchFamily="34" charset="0"/>
                <a:ea typeface="Calibri" pitchFamily="34" charset="0"/>
                <a:cs typeface="Calibri" pitchFamily="34" charset="0"/>
              </a:rPr>
              <a:t>Task </a:t>
            </a:r>
            <a:r>
              <a:rPr lang="en-US" b="1" dirty="0" smtClean="0">
                <a:latin typeface="Calibri" pitchFamily="34" charset="0"/>
                <a:ea typeface="Calibri" pitchFamily="34" charset="0"/>
                <a:cs typeface="Calibri" pitchFamily="34" charset="0"/>
              </a:rPr>
              <a:t>8:</a:t>
            </a:r>
            <a:r>
              <a:rPr lang="en-US" dirty="0" smtClean="0">
                <a:latin typeface="Calibri" pitchFamily="34" charset="0"/>
                <a:ea typeface="Calibri" pitchFamily="34" charset="0"/>
                <a:cs typeface="Calibri" pitchFamily="34" charset="0"/>
              </a:rPr>
              <a:t> </a:t>
            </a:r>
            <a:r>
              <a:rPr lang="en-GB" dirty="0" smtClean="0">
                <a:latin typeface="Calibri" pitchFamily="34" charset="0"/>
              </a:rPr>
              <a:t>How to make</a:t>
            </a:r>
            <a:r>
              <a:rPr lang="en-US" dirty="0" smtClean="0">
                <a:latin typeface="Calibri" pitchFamily="34" charset="0"/>
                <a:ea typeface="Calibri" pitchFamily="34" charset="0"/>
                <a:cs typeface="Calibri" pitchFamily="34" charset="0"/>
              </a:rPr>
              <a:t> </a:t>
            </a:r>
            <a:r>
              <a:rPr lang="en-US" dirty="0">
                <a:latin typeface="Calibri" pitchFamily="34" charset="0"/>
                <a:ea typeface="Calibri" pitchFamily="34" charset="0"/>
                <a:cs typeface="Calibri" pitchFamily="34" charset="0"/>
              </a:rPr>
              <a:t>a</a:t>
            </a:r>
            <a:r>
              <a:rPr lang="en-US" b="1" dirty="0">
                <a:latin typeface="Calibri" pitchFamily="34" charset="0"/>
                <a:ea typeface="Calibri" pitchFamily="34" charset="0"/>
                <a:cs typeface="Calibri" pitchFamily="34" charset="0"/>
              </a:rPr>
              <a:t> Form</a:t>
            </a:r>
            <a:endParaRPr lang="en-ZA" b="1"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1052615959"/>
              </p:ext>
            </p:extLst>
          </p:nvPr>
        </p:nvGraphicFramePr>
        <p:xfrm>
          <a:off x="331782" y="1772816"/>
          <a:ext cx="3538201" cy="4831080"/>
        </p:xfrm>
        <a:graphic>
          <a:graphicData uri="http://schemas.openxmlformats.org/drawingml/2006/table">
            <a:tbl>
              <a:tblPr firstRow="1" bandRow="1">
                <a:tableStyleId>{2D5ABB26-0587-4C30-8999-92F81FD0307C}</a:tableStyleId>
              </a:tblPr>
              <a:tblGrid>
                <a:gridCol w="3538201"/>
              </a:tblGrid>
              <a:tr h="46970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01 – Getting the Forms things.</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500" kern="1200" dirty="0" smtClean="0">
                        <a:solidFill>
                          <a:schemeClr val="tx1"/>
                        </a:solidFill>
                        <a:latin typeface="Calibri" pitchFamily="34" charset="0"/>
                        <a:ea typeface="+mn-ea"/>
                        <a:cs typeface="Calibri" pitchFamily="34" charset="0"/>
                      </a:endParaRPr>
                    </a:p>
                    <a:p>
                      <a:r>
                        <a:rPr kumimoji="0" lang="en-GB" sz="1600" b="0" kern="1200" baseline="0" dirty="0" smtClean="0">
                          <a:solidFill>
                            <a:schemeClr val="tx1"/>
                          </a:solidFill>
                          <a:effectLst/>
                          <a:latin typeface="+mn-lt"/>
                          <a:ea typeface="+mn-ea"/>
                          <a:cs typeface="+mn-cs"/>
                        </a:rPr>
                        <a:t>First thing to do is to make sure you can see the Forms Menu on the right hand side. On the Insert tab there is a drop down arrow. If you cannot see the Insert tab click on Windows at the top of the screen and click on Insert (or press Ctrl+F2)</a:t>
                      </a:r>
                    </a:p>
                    <a:p>
                      <a:endParaRPr kumimoji="0" lang="en-GB" sz="1600" b="0" kern="1200" baseline="0" dirty="0" smtClean="0">
                        <a:solidFill>
                          <a:schemeClr val="tx1"/>
                        </a:solidFill>
                        <a:effectLst/>
                        <a:latin typeface="+mn-lt"/>
                        <a:ea typeface="+mn-ea"/>
                        <a:cs typeface="+mn-cs"/>
                      </a:endParaRPr>
                    </a:p>
                    <a:p>
                      <a:r>
                        <a:rPr kumimoji="0" lang="en-GB" sz="1600" b="0" kern="1200" baseline="0" dirty="0" smtClean="0">
                          <a:solidFill>
                            <a:schemeClr val="tx1"/>
                          </a:solidFill>
                          <a:effectLst/>
                          <a:latin typeface="+mn-lt"/>
                          <a:ea typeface="+mn-ea"/>
                          <a:cs typeface="+mn-cs"/>
                        </a:rPr>
                        <a:t>Drop down the little arrow and choose </a:t>
                      </a:r>
                      <a:r>
                        <a:rPr kumimoji="0" lang="en-GB" sz="1600" b="1" kern="1200" baseline="0" dirty="0" smtClean="0">
                          <a:solidFill>
                            <a:schemeClr val="tx1"/>
                          </a:solidFill>
                          <a:effectLst/>
                          <a:latin typeface="+mn-lt"/>
                          <a:ea typeface="+mn-ea"/>
                          <a:cs typeface="+mn-cs"/>
                        </a:rPr>
                        <a:t>Forms</a:t>
                      </a:r>
                      <a:r>
                        <a:rPr kumimoji="0" lang="en-GB" sz="1600" b="0" kern="1200" baseline="0" dirty="0" smtClean="0">
                          <a:solidFill>
                            <a:schemeClr val="tx1"/>
                          </a:solidFill>
                          <a:effectLst/>
                          <a:latin typeface="+mn-lt"/>
                          <a:ea typeface="+mn-ea"/>
                          <a:cs typeface="+mn-cs"/>
                        </a:rPr>
                        <a:t> from the list</a:t>
                      </a:r>
                    </a:p>
                    <a:p>
                      <a:endParaRPr kumimoji="0" lang="en-GB" sz="1600" b="0" kern="1200" baseline="0" dirty="0" smtClean="0">
                        <a:solidFill>
                          <a:schemeClr val="tx1"/>
                        </a:solidFill>
                        <a:effectLst/>
                        <a:latin typeface="+mn-lt"/>
                        <a:ea typeface="+mn-ea"/>
                        <a:cs typeface="+mn-cs"/>
                      </a:endParaRPr>
                    </a:p>
                    <a:p>
                      <a:r>
                        <a:rPr kumimoji="0" lang="en-IE" sz="1600" b="0" kern="1200" baseline="0" dirty="0" smtClean="0">
                          <a:solidFill>
                            <a:schemeClr val="tx1"/>
                          </a:solidFill>
                          <a:effectLst/>
                          <a:latin typeface="+mn-lt"/>
                          <a:ea typeface="+mn-ea"/>
                          <a:cs typeface="+mn-cs"/>
                        </a:rPr>
                        <a:t>Next click inside the cell where you want the form to be. You will want to make sure it is on a page that has little on it already. Then click on the First link with the </a:t>
                      </a:r>
                      <a:r>
                        <a:rPr kumimoji="0" lang="en-IE" sz="1600" b="1" kern="1200" baseline="0" dirty="0" smtClean="0">
                          <a:solidFill>
                            <a:schemeClr val="tx1"/>
                          </a:solidFill>
                          <a:effectLst/>
                          <a:latin typeface="+mn-lt"/>
                          <a:ea typeface="+mn-ea"/>
                          <a:cs typeface="+mn-cs"/>
                        </a:rPr>
                        <a:t>Red Box</a:t>
                      </a:r>
                      <a:r>
                        <a:rPr kumimoji="0" lang="en-IE" sz="1600" b="0" kern="1200" baseline="0" dirty="0" smtClean="0">
                          <a:solidFill>
                            <a:schemeClr val="tx1"/>
                          </a:solidFill>
                          <a:effectLst/>
                          <a:latin typeface="+mn-lt"/>
                          <a:ea typeface="+mn-ea"/>
                          <a:cs typeface="+mn-cs"/>
                        </a:rPr>
                        <a:t>, this is vital.</a:t>
                      </a:r>
                    </a:p>
                  </a:txBody>
                  <a:tcPr>
                    <a:noFill/>
                  </a:tcPr>
                </a:tc>
              </a:tr>
            </a:tbl>
          </a:graphicData>
        </a:graphic>
      </p:graphicFrame>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78564" t="4850" r="4862" b="76536"/>
          <a:stretch/>
        </p:blipFill>
        <p:spPr bwMode="auto">
          <a:xfrm>
            <a:off x="3896554" y="1716479"/>
            <a:ext cx="2826056" cy="17845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1" name="Straight Arrow Connector 20"/>
          <p:cNvCxnSpPr/>
          <p:nvPr/>
        </p:nvCxnSpPr>
        <p:spPr>
          <a:xfrm flipV="1">
            <a:off x="3598988" y="2299549"/>
            <a:ext cx="973042" cy="234027"/>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3456714" y="2416562"/>
            <a:ext cx="1852868" cy="961024"/>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81258" t="4431" b="80112"/>
          <a:stretch/>
        </p:blipFill>
        <p:spPr bwMode="auto">
          <a:xfrm>
            <a:off x="3937245" y="3717032"/>
            <a:ext cx="2780023" cy="12890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Straight Arrow Connector 19"/>
          <p:cNvCxnSpPr/>
          <p:nvPr/>
        </p:nvCxnSpPr>
        <p:spPr>
          <a:xfrm>
            <a:off x="3598988" y="4522381"/>
            <a:ext cx="784160" cy="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1028"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81153" t="9655" b="75594"/>
          <a:stretch/>
        </p:blipFill>
        <p:spPr bwMode="auto">
          <a:xfrm>
            <a:off x="3892533" y="5230201"/>
            <a:ext cx="2817074" cy="12396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4" name="Straight Arrow Connector 23"/>
          <p:cNvCxnSpPr/>
          <p:nvPr/>
        </p:nvCxnSpPr>
        <p:spPr>
          <a:xfrm flipV="1">
            <a:off x="3456714" y="5752295"/>
            <a:ext cx="926434" cy="41301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7" name="Action Button: Forward or Next 26">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52053136"/>
      </p:ext>
    </p:extLst>
  </p:cSld>
  <p:clrMapOvr>
    <a:masterClrMapping/>
  </p:clrMapOvr>
  <p:transition advClick="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1" y="44624"/>
            <a:ext cx="7630739" cy="625434"/>
          </a:xfrm>
        </p:spPr>
        <p:txBody>
          <a:bodyPr>
            <a:noAutofit/>
          </a:bodyPr>
          <a:lstStyle/>
          <a:p>
            <a:r>
              <a:rPr lang="en-GB" sz="2400" dirty="0" smtClean="0"/>
              <a:t>8 </a:t>
            </a:r>
            <a:r>
              <a:rPr lang="en-GB" sz="2400" dirty="0"/>
              <a:t>- Assignment Walkthrough Guide – </a:t>
            </a:r>
            <a:r>
              <a:rPr lang="en-GB" sz="2400" dirty="0" smtClean="0"/>
              <a:t>How to Make A Form</a:t>
            </a:r>
            <a:endParaRPr lang="en-GB" sz="24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2769265982"/>
              </p:ext>
            </p:extLst>
          </p:nvPr>
        </p:nvGraphicFramePr>
        <p:xfrm>
          <a:off x="6872039" y="1700808"/>
          <a:ext cx="1948432" cy="4418942"/>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4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lvl="0"/>
                      <a:r>
                        <a:rPr kumimoji="0" lang="en-GB" sz="1400" b="1" kern="1200" dirty="0" smtClean="0">
                          <a:solidFill>
                            <a:schemeClr val="tx1"/>
                          </a:solidFill>
                          <a:effectLst/>
                          <a:latin typeface="+mj-lt"/>
                          <a:ea typeface="+mn-ea"/>
                          <a:cs typeface="+mn-cs"/>
                        </a:rPr>
                        <a:t>Forms</a:t>
                      </a:r>
                      <a:r>
                        <a:rPr kumimoji="0" lang="en-GB" sz="1400" b="0" kern="1200" dirty="0" smtClean="0">
                          <a:solidFill>
                            <a:schemeClr val="tx1"/>
                          </a:solidFill>
                          <a:effectLst/>
                          <a:latin typeface="+mj-lt"/>
                          <a:ea typeface="+mn-ea"/>
                          <a:cs typeface="+mn-cs"/>
                        </a:rPr>
                        <a:t> add user</a:t>
                      </a:r>
                      <a:r>
                        <a:rPr kumimoji="0" lang="en-GB" sz="1400" b="0" kern="1200" baseline="0" dirty="0" smtClean="0">
                          <a:solidFill>
                            <a:schemeClr val="tx1"/>
                          </a:solidFill>
                          <a:effectLst/>
                          <a:latin typeface="+mj-lt"/>
                          <a:ea typeface="+mn-ea"/>
                          <a:cs typeface="+mn-cs"/>
                        </a:rPr>
                        <a:t> interaction to the site and help fill a page with content.</a:t>
                      </a:r>
                      <a:endParaRPr kumimoji="0" lang="en-GB" sz="1400" b="1"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dirty="0" smtClean="0">
                          <a:solidFill>
                            <a:schemeClr val="tx1"/>
                          </a:solidFill>
                          <a:effectLst/>
                          <a:latin typeface="+mj-lt"/>
                          <a:ea typeface="+mn-ea"/>
                          <a:cs typeface="+mn-cs"/>
                        </a:rPr>
                        <a:t>Choose 5 or</a:t>
                      </a:r>
                      <a:r>
                        <a:rPr kumimoji="0" lang="en-GB" sz="1400" kern="1200" baseline="0" dirty="0" smtClean="0">
                          <a:solidFill>
                            <a:schemeClr val="tx1"/>
                          </a:solidFill>
                          <a:effectLst/>
                          <a:latin typeface="+mj-lt"/>
                          <a:ea typeface="+mn-ea"/>
                          <a:cs typeface="+mn-cs"/>
                        </a:rPr>
                        <a:t> 6 questions that would be relevant.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baseline="0" dirty="0" smtClean="0">
                          <a:solidFill>
                            <a:schemeClr val="tx1"/>
                          </a:solidFill>
                          <a:effectLst/>
                          <a:latin typeface="+mn-lt"/>
                          <a:ea typeface="+mn-ea"/>
                          <a:cs typeface="+mn-cs"/>
                        </a:rPr>
                        <a:t>Make sure there is a range of Form options like drop down answers and Yes/No ones.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baseline="0" dirty="0" smtClean="0">
                          <a:solidFill>
                            <a:schemeClr val="tx1"/>
                          </a:solidFill>
                          <a:effectLst/>
                          <a:latin typeface="+mn-lt"/>
                          <a:ea typeface="+mn-ea"/>
                          <a:cs typeface="+mn-cs"/>
                        </a:rPr>
                        <a:t>Make sure there is a Submit and Reset button.</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baseline="0" dirty="0" smtClean="0">
                          <a:solidFill>
                            <a:schemeClr val="tx1"/>
                          </a:solidFill>
                          <a:effectLst/>
                          <a:latin typeface="+mn-lt"/>
                          <a:ea typeface="+mn-ea"/>
                          <a:cs typeface="+mn-cs"/>
                        </a:rPr>
                        <a:t>Make sure to link the Submit to an Email address.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a:latin typeface="Calibri" pitchFamily="34" charset="0"/>
                <a:ea typeface="Calibri" pitchFamily="34" charset="0"/>
                <a:cs typeface="Calibri" pitchFamily="34" charset="0"/>
              </a:rPr>
              <a:t>Task </a:t>
            </a:r>
            <a:r>
              <a:rPr lang="en-US" b="1" dirty="0" smtClean="0">
                <a:latin typeface="Calibri" pitchFamily="34" charset="0"/>
                <a:ea typeface="Calibri" pitchFamily="34" charset="0"/>
                <a:cs typeface="Calibri" pitchFamily="34" charset="0"/>
              </a:rPr>
              <a:t>8:</a:t>
            </a:r>
            <a:r>
              <a:rPr lang="en-US" dirty="0" smtClean="0">
                <a:latin typeface="Calibri" pitchFamily="34" charset="0"/>
                <a:ea typeface="Calibri" pitchFamily="34" charset="0"/>
                <a:cs typeface="Calibri" pitchFamily="34" charset="0"/>
              </a:rPr>
              <a:t> </a:t>
            </a:r>
            <a:r>
              <a:rPr lang="en-GB" dirty="0" smtClean="0">
                <a:latin typeface="Calibri" pitchFamily="34" charset="0"/>
              </a:rPr>
              <a:t>How to make</a:t>
            </a:r>
            <a:r>
              <a:rPr lang="en-US" dirty="0" smtClean="0">
                <a:latin typeface="Calibri" pitchFamily="34" charset="0"/>
                <a:ea typeface="Calibri" pitchFamily="34" charset="0"/>
                <a:cs typeface="Calibri" pitchFamily="34" charset="0"/>
              </a:rPr>
              <a:t> </a:t>
            </a:r>
            <a:r>
              <a:rPr lang="en-US" dirty="0">
                <a:latin typeface="Calibri" pitchFamily="34" charset="0"/>
                <a:ea typeface="Calibri" pitchFamily="34" charset="0"/>
                <a:cs typeface="Calibri" pitchFamily="34" charset="0"/>
              </a:rPr>
              <a:t>a</a:t>
            </a:r>
            <a:r>
              <a:rPr lang="en-US" b="1" dirty="0">
                <a:latin typeface="Calibri" pitchFamily="34" charset="0"/>
                <a:ea typeface="Calibri" pitchFamily="34" charset="0"/>
                <a:cs typeface="Calibri" pitchFamily="34" charset="0"/>
              </a:rPr>
              <a:t> Form</a:t>
            </a:r>
            <a:endParaRPr lang="en-ZA" b="1"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940119443"/>
              </p:ext>
            </p:extLst>
          </p:nvPr>
        </p:nvGraphicFramePr>
        <p:xfrm>
          <a:off x="331782" y="1772816"/>
          <a:ext cx="3538201" cy="4884420"/>
        </p:xfrm>
        <a:graphic>
          <a:graphicData uri="http://schemas.openxmlformats.org/drawingml/2006/table">
            <a:tbl>
              <a:tblPr firstRow="1" bandRow="1">
                <a:tableStyleId>{2D5ABB26-0587-4C30-8999-92F81FD0307C}</a:tableStyleId>
              </a:tblPr>
              <a:tblGrid>
                <a:gridCol w="3538201"/>
              </a:tblGrid>
              <a:tr h="48576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02 – Getting the Forms things.</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500" kern="1200" dirty="0" smtClean="0">
                        <a:solidFill>
                          <a:schemeClr val="tx1"/>
                        </a:solidFill>
                        <a:latin typeface="Calibri" pitchFamily="34" charset="0"/>
                        <a:ea typeface="+mn-ea"/>
                        <a:cs typeface="Calibri" pitchFamily="34" charset="0"/>
                      </a:endParaRPr>
                    </a:p>
                    <a:p>
                      <a:r>
                        <a:rPr kumimoji="0" lang="en-GB" sz="1600" b="0" kern="1200" baseline="0" dirty="0" smtClean="0">
                          <a:solidFill>
                            <a:schemeClr val="tx1"/>
                          </a:solidFill>
                          <a:effectLst/>
                          <a:latin typeface="+mn-lt"/>
                          <a:ea typeface="+mn-ea"/>
                          <a:cs typeface="+mn-cs"/>
                        </a:rPr>
                        <a:t>A little red rectangle should have appeared on the screen. Everything we now do will be inside this rectangle, do not click outside it.</a:t>
                      </a:r>
                    </a:p>
                    <a:p>
                      <a:endParaRPr kumimoji="0" lang="en-GB" sz="1050" b="0" kern="1200" baseline="0" dirty="0" smtClean="0">
                        <a:solidFill>
                          <a:schemeClr val="tx1"/>
                        </a:solidFill>
                        <a:effectLst/>
                        <a:latin typeface="+mn-lt"/>
                        <a:ea typeface="+mn-ea"/>
                        <a:cs typeface="+mn-cs"/>
                      </a:endParaRPr>
                    </a:p>
                    <a:p>
                      <a:r>
                        <a:rPr kumimoji="0" lang="en-GB" sz="1600" b="0" kern="1200" baseline="0" dirty="0" smtClean="0">
                          <a:solidFill>
                            <a:schemeClr val="tx1"/>
                          </a:solidFill>
                          <a:effectLst/>
                          <a:latin typeface="+mn-lt"/>
                          <a:ea typeface="+mn-ea"/>
                          <a:cs typeface="+mn-cs"/>
                        </a:rPr>
                        <a:t>Next type 1 to 6 inside the box with a blank line between them. These will be the questions you will ask the viewer.</a:t>
                      </a:r>
                    </a:p>
                    <a:p>
                      <a:endParaRPr kumimoji="0" lang="en-GB" sz="900" b="0" kern="1200" baseline="0" dirty="0" smtClean="0">
                        <a:solidFill>
                          <a:schemeClr val="tx1"/>
                        </a:solidFill>
                        <a:effectLst/>
                        <a:latin typeface="+mn-lt"/>
                        <a:ea typeface="+mn-ea"/>
                        <a:cs typeface="+mn-cs"/>
                      </a:endParaRPr>
                    </a:p>
                    <a:p>
                      <a:r>
                        <a:rPr kumimoji="0" lang="en-GB" sz="1600" b="0" kern="1200" baseline="0" dirty="0" smtClean="0">
                          <a:solidFill>
                            <a:schemeClr val="tx1"/>
                          </a:solidFill>
                          <a:effectLst/>
                          <a:latin typeface="+mn-lt"/>
                          <a:ea typeface="+mn-ea"/>
                          <a:cs typeface="+mn-cs"/>
                        </a:rPr>
                        <a:t>Next you will write the questions. For instance:</a:t>
                      </a:r>
                    </a:p>
                    <a:p>
                      <a:r>
                        <a:rPr kumimoji="0" lang="en-GB" sz="1600" b="0" kern="1200" baseline="0" dirty="0" smtClean="0">
                          <a:solidFill>
                            <a:schemeClr val="tx1"/>
                          </a:solidFill>
                          <a:effectLst/>
                          <a:latin typeface="+mn-lt"/>
                          <a:ea typeface="+mn-ea"/>
                          <a:cs typeface="+mn-cs"/>
                        </a:rPr>
                        <a:t>1 A Yes No Question</a:t>
                      </a:r>
                    </a:p>
                    <a:p>
                      <a:r>
                        <a:rPr kumimoji="0" lang="en-GB" sz="1600" b="0" kern="1200" baseline="0" dirty="0" smtClean="0">
                          <a:solidFill>
                            <a:schemeClr val="tx1"/>
                          </a:solidFill>
                          <a:effectLst/>
                          <a:latin typeface="+mn-lt"/>
                          <a:ea typeface="+mn-ea"/>
                          <a:cs typeface="+mn-cs"/>
                        </a:rPr>
                        <a:t>2 A response question</a:t>
                      </a:r>
                    </a:p>
                    <a:p>
                      <a:r>
                        <a:rPr kumimoji="0" lang="en-GB" sz="1600" b="0" kern="1200" baseline="0" dirty="0" smtClean="0">
                          <a:solidFill>
                            <a:schemeClr val="tx1"/>
                          </a:solidFill>
                          <a:effectLst/>
                          <a:latin typeface="+mn-lt"/>
                          <a:ea typeface="+mn-ea"/>
                          <a:cs typeface="+mn-cs"/>
                        </a:rPr>
                        <a:t>3 A Drop down menu question</a:t>
                      </a:r>
                    </a:p>
                    <a:p>
                      <a:r>
                        <a:rPr kumimoji="0" lang="en-GB" sz="1600" b="0" kern="1200" baseline="0" dirty="0" smtClean="0">
                          <a:solidFill>
                            <a:schemeClr val="tx1"/>
                          </a:solidFill>
                          <a:effectLst/>
                          <a:latin typeface="+mn-lt"/>
                          <a:ea typeface="+mn-ea"/>
                          <a:cs typeface="+mn-cs"/>
                        </a:rPr>
                        <a:t>4 A tick box question</a:t>
                      </a:r>
                    </a:p>
                    <a:p>
                      <a:r>
                        <a:rPr kumimoji="0" lang="en-GB" sz="1600" b="0" kern="1200" baseline="0" dirty="0" smtClean="0">
                          <a:solidFill>
                            <a:schemeClr val="tx1"/>
                          </a:solidFill>
                          <a:effectLst/>
                          <a:latin typeface="+mn-lt"/>
                          <a:ea typeface="+mn-ea"/>
                          <a:cs typeface="+mn-cs"/>
                        </a:rPr>
                        <a:t>5 A Rating from 1 to 5 question</a:t>
                      </a:r>
                    </a:p>
                    <a:p>
                      <a:r>
                        <a:rPr kumimoji="0" lang="en-GB" sz="1600" b="0" kern="1200" baseline="0" dirty="0" smtClean="0">
                          <a:solidFill>
                            <a:schemeClr val="tx1"/>
                          </a:solidFill>
                          <a:effectLst/>
                          <a:latin typeface="+mn-lt"/>
                          <a:ea typeface="+mn-ea"/>
                          <a:cs typeface="+mn-cs"/>
                        </a:rPr>
                        <a:t>6 A more information question.</a:t>
                      </a:r>
                    </a:p>
                  </a:txBody>
                  <a:tcPr>
                    <a:noFill/>
                  </a:tcPr>
                </a:tc>
              </a:tr>
            </a:tbl>
          </a:graphicData>
        </a:graphic>
      </p:graphicFrame>
      <p:sp>
        <p:nvSpPr>
          <p:cNvPr id="16" name="Action Button: Back or Previous 15">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Arrow Connector 23"/>
          <p:cNvCxnSpPr/>
          <p:nvPr/>
        </p:nvCxnSpPr>
        <p:spPr>
          <a:xfrm>
            <a:off x="3598988" y="4283577"/>
            <a:ext cx="392080" cy="585583"/>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9930" t="34635" r="36750" b="43470"/>
          <a:stretch/>
        </p:blipFill>
        <p:spPr bwMode="auto">
          <a:xfrm>
            <a:off x="3991068" y="1744846"/>
            <a:ext cx="2789383" cy="8321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1" name="Straight Arrow Connector 20"/>
          <p:cNvCxnSpPr>
            <a:endCxn id="2050" idx="1"/>
          </p:cNvCxnSpPr>
          <p:nvPr/>
        </p:nvCxnSpPr>
        <p:spPr>
          <a:xfrm flipV="1">
            <a:off x="3456714" y="2160937"/>
            <a:ext cx="534354" cy="416092"/>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3851920" y="2160937"/>
            <a:ext cx="2857687" cy="736137"/>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19057" t="35510" r="47587" b="27285"/>
          <a:stretch/>
        </p:blipFill>
        <p:spPr bwMode="auto">
          <a:xfrm>
            <a:off x="3919931" y="3532884"/>
            <a:ext cx="2767846" cy="18403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Straight Arrow Connector 19"/>
          <p:cNvCxnSpPr/>
          <p:nvPr/>
        </p:nvCxnSpPr>
        <p:spPr>
          <a:xfrm flipV="1">
            <a:off x="3598988" y="3877381"/>
            <a:ext cx="392080" cy="199691"/>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7" name="Action Button: Forward or Next 26">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02663446"/>
      </p:ext>
    </p:extLst>
  </p:cSld>
  <p:clrMapOvr>
    <a:masterClrMapping/>
  </p:clrMapOvr>
  <p:transition advClick="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1" y="44624"/>
            <a:ext cx="7630739" cy="625434"/>
          </a:xfrm>
        </p:spPr>
        <p:txBody>
          <a:bodyPr>
            <a:noAutofit/>
          </a:bodyPr>
          <a:lstStyle/>
          <a:p>
            <a:r>
              <a:rPr lang="en-GB" sz="2400" dirty="0" smtClean="0"/>
              <a:t>8 </a:t>
            </a:r>
            <a:r>
              <a:rPr lang="en-GB" sz="2400" dirty="0"/>
              <a:t>- Assignment Walkthrough Guide – </a:t>
            </a:r>
            <a:r>
              <a:rPr lang="en-GB" sz="2400" dirty="0" smtClean="0"/>
              <a:t>How to Make A Form</a:t>
            </a:r>
            <a:endParaRPr lang="en-GB" sz="24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2028209233"/>
              </p:ext>
            </p:extLst>
          </p:nvPr>
        </p:nvGraphicFramePr>
        <p:xfrm>
          <a:off x="6872039" y="1700808"/>
          <a:ext cx="1948432" cy="4418942"/>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4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lvl="0"/>
                      <a:r>
                        <a:rPr kumimoji="0" lang="en-GB" sz="1400" b="1" kern="1200" dirty="0" smtClean="0">
                          <a:solidFill>
                            <a:schemeClr val="tx1"/>
                          </a:solidFill>
                          <a:effectLst/>
                          <a:latin typeface="+mj-lt"/>
                          <a:ea typeface="+mn-ea"/>
                          <a:cs typeface="+mn-cs"/>
                        </a:rPr>
                        <a:t>Forms</a:t>
                      </a:r>
                      <a:r>
                        <a:rPr kumimoji="0" lang="en-GB" sz="1400" b="0" kern="1200" dirty="0" smtClean="0">
                          <a:solidFill>
                            <a:schemeClr val="tx1"/>
                          </a:solidFill>
                          <a:effectLst/>
                          <a:latin typeface="+mj-lt"/>
                          <a:ea typeface="+mn-ea"/>
                          <a:cs typeface="+mn-cs"/>
                        </a:rPr>
                        <a:t> add user</a:t>
                      </a:r>
                      <a:r>
                        <a:rPr kumimoji="0" lang="en-GB" sz="1400" b="0" kern="1200" baseline="0" dirty="0" smtClean="0">
                          <a:solidFill>
                            <a:schemeClr val="tx1"/>
                          </a:solidFill>
                          <a:effectLst/>
                          <a:latin typeface="+mj-lt"/>
                          <a:ea typeface="+mn-ea"/>
                          <a:cs typeface="+mn-cs"/>
                        </a:rPr>
                        <a:t> interaction to the site and help fill a page with content.</a:t>
                      </a:r>
                      <a:endParaRPr kumimoji="0" lang="en-GB" sz="1400" b="1"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dirty="0" smtClean="0">
                          <a:solidFill>
                            <a:schemeClr val="tx1"/>
                          </a:solidFill>
                          <a:effectLst/>
                          <a:latin typeface="+mj-lt"/>
                          <a:ea typeface="+mn-ea"/>
                          <a:cs typeface="+mn-cs"/>
                        </a:rPr>
                        <a:t>Choose 5 or</a:t>
                      </a:r>
                      <a:r>
                        <a:rPr kumimoji="0" lang="en-GB" sz="1400" kern="1200" baseline="0" dirty="0" smtClean="0">
                          <a:solidFill>
                            <a:schemeClr val="tx1"/>
                          </a:solidFill>
                          <a:effectLst/>
                          <a:latin typeface="+mj-lt"/>
                          <a:ea typeface="+mn-ea"/>
                          <a:cs typeface="+mn-cs"/>
                        </a:rPr>
                        <a:t> 6 questions that would be relevant.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baseline="0" dirty="0" smtClean="0">
                          <a:solidFill>
                            <a:schemeClr val="tx1"/>
                          </a:solidFill>
                          <a:effectLst/>
                          <a:latin typeface="+mn-lt"/>
                          <a:ea typeface="+mn-ea"/>
                          <a:cs typeface="+mn-cs"/>
                        </a:rPr>
                        <a:t>Make sure there is a range of Form options like drop down answers and Yes/No ones.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baseline="0" dirty="0" smtClean="0">
                          <a:solidFill>
                            <a:schemeClr val="tx1"/>
                          </a:solidFill>
                          <a:effectLst/>
                          <a:latin typeface="+mn-lt"/>
                          <a:ea typeface="+mn-ea"/>
                          <a:cs typeface="+mn-cs"/>
                        </a:rPr>
                        <a:t>Make sure there is a Submit and Reset button.</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baseline="0" dirty="0" smtClean="0">
                          <a:solidFill>
                            <a:schemeClr val="tx1"/>
                          </a:solidFill>
                          <a:effectLst/>
                          <a:latin typeface="+mn-lt"/>
                          <a:ea typeface="+mn-ea"/>
                          <a:cs typeface="+mn-cs"/>
                        </a:rPr>
                        <a:t>Make sure to link the Submit to an Email address.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842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a:latin typeface="Calibri" pitchFamily="34" charset="0"/>
                <a:ea typeface="Calibri" pitchFamily="34" charset="0"/>
                <a:cs typeface="Calibri" pitchFamily="34" charset="0"/>
              </a:rPr>
              <a:t>Task </a:t>
            </a:r>
            <a:r>
              <a:rPr lang="en-US" b="1" dirty="0" smtClean="0">
                <a:latin typeface="Calibri" pitchFamily="34" charset="0"/>
                <a:ea typeface="Calibri" pitchFamily="34" charset="0"/>
                <a:cs typeface="Calibri" pitchFamily="34" charset="0"/>
              </a:rPr>
              <a:t>8:</a:t>
            </a:r>
            <a:r>
              <a:rPr lang="en-US" dirty="0" smtClean="0">
                <a:latin typeface="Calibri" pitchFamily="34" charset="0"/>
                <a:ea typeface="Calibri" pitchFamily="34" charset="0"/>
                <a:cs typeface="Calibri" pitchFamily="34" charset="0"/>
              </a:rPr>
              <a:t> </a:t>
            </a:r>
            <a:r>
              <a:rPr lang="en-GB" dirty="0" smtClean="0">
                <a:latin typeface="Calibri" pitchFamily="34" charset="0"/>
              </a:rPr>
              <a:t>How to make</a:t>
            </a:r>
            <a:r>
              <a:rPr lang="en-US" dirty="0" smtClean="0">
                <a:latin typeface="Calibri" pitchFamily="34" charset="0"/>
                <a:ea typeface="Calibri" pitchFamily="34" charset="0"/>
                <a:cs typeface="Calibri" pitchFamily="34" charset="0"/>
              </a:rPr>
              <a:t> </a:t>
            </a:r>
            <a:r>
              <a:rPr lang="en-US" dirty="0">
                <a:latin typeface="Calibri" pitchFamily="34" charset="0"/>
                <a:ea typeface="Calibri" pitchFamily="34" charset="0"/>
                <a:cs typeface="Calibri" pitchFamily="34" charset="0"/>
              </a:rPr>
              <a:t>a</a:t>
            </a:r>
            <a:r>
              <a:rPr lang="en-US" b="1" dirty="0">
                <a:latin typeface="Calibri" pitchFamily="34" charset="0"/>
                <a:ea typeface="Calibri" pitchFamily="34" charset="0"/>
                <a:cs typeface="Calibri" pitchFamily="34" charset="0"/>
              </a:rPr>
              <a:t> Form</a:t>
            </a:r>
            <a:endParaRPr lang="en-ZA" b="1"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2337992593"/>
              </p:ext>
            </p:extLst>
          </p:nvPr>
        </p:nvGraphicFramePr>
        <p:xfrm>
          <a:off x="331782" y="1772816"/>
          <a:ext cx="3538201" cy="4857648"/>
        </p:xfrm>
        <a:graphic>
          <a:graphicData uri="http://schemas.openxmlformats.org/drawingml/2006/table">
            <a:tbl>
              <a:tblPr firstRow="1" bandRow="1">
                <a:tableStyleId>{2D5ABB26-0587-4C30-8999-92F81FD0307C}</a:tableStyleId>
              </a:tblPr>
              <a:tblGrid>
                <a:gridCol w="3538201"/>
              </a:tblGrid>
              <a:tr h="48576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03 – Getting the Forms things.</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500" kern="1200" dirty="0" smtClean="0">
                        <a:solidFill>
                          <a:schemeClr val="tx1"/>
                        </a:solidFill>
                        <a:latin typeface="Calibri" pitchFamily="34" charset="0"/>
                        <a:ea typeface="+mn-ea"/>
                        <a:cs typeface="Calibri" pitchFamily="34" charset="0"/>
                      </a:endParaRPr>
                    </a:p>
                    <a:p>
                      <a:r>
                        <a:rPr kumimoji="0" lang="en-GB" sz="2000" b="0" kern="1200" baseline="0" dirty="0" smtClean="0">
                          <a:solidFill>
                            <a:schemeClr val="tx1"/>
                          </a:solidFill>
                          <a:effectLst/>
                          <a:latin typeface="+mn-lt"/>
                          <a:ea typeface="+mn-ea"/>
                          <a:cs typeface="+mn-cs"/>
                        </a:rPr>
                        <a:t>When you have the questions prepared and written we can go on to make the answers in gaps beside the questions.</a:t>
                      </a:r>
                    </a:p>
                    <a:p>
                      <a:endParaRPr kumimoji="0" lang="en-GB" sz="1200" b="0" kern="1200" baseline="0" dirty="0" smtClean="0">
                        <a:solidFill>
                          <a:schemeClr val="tx1"/>
                        </a:solidFill>
                        <a:effectLst/>
                        <a:latin typeface="+mn-lt"/>
                        <a:ea typeface="+mn-ea"/>
                        <a:cs typeface="+mn-cs"/>
                      </a:endParaRPr>
                    </a:p>
                    <a:p>
                      <a:r>
                        <a:rPr kumimoji="0" lang="en-GB" sz="2000" b="1" kern="1200" baseline="0" dirty="0" smtClean="0">
                          <a:solidFill>
                            <a:schemeClr val="tx1"/>
                          </a:solidFill>
                          <a:effectLst/>
                          <a:latin typeface="+mn-lt"/>
                          <a:ea typeface="+mn-ea"/>
                          <a:cs typeface="+mn-cs"/>
                        </a:rPr>
                        <a:t>Question 1</a:t>
                      </a:r>
                      <a:r>
                        <a:rPr kumimoji="0" lang="en-GB" sz="2000" b="0" kern="1200" baseline="0" dirty="0" smtClean="0">
                          <a:solidFill>
                            <a:schemeClr val="tx1"/>
                          </a:solidFill>
                          <a:effectLst/>
                          <a:latin typeface="+mn-lt"/>
                          <a:ea typeface="+mn-ea"/>
                          <a:cs typeface="+mn-cs"/>
                        </a:rPr>
                        <a:t>, a Yes/No question. Click on the </a:t>
                      </a:r>
                      <a:r>
                        <a:rPr kumimoji="0" lang="en-GB" sz="2000" b="1" kern="1200" baseline="0" dirty="0" smtClean="0">
                          <a:solidFill>
                            <a:schemeClr val="tx1"/>
                          </a:solidFill>
                          <a:effectLst/>
                          <a:latin typeface="+mn-lt"/>
                          <a:ea typeface="+mn-ea"/>
                          <a:cs typeface="+mn-cs"/>
                        </a:rPr>
                        <a:t>Radio Button </a:t>
                      </a:r>
                      <a:r>
                        <a:rPr kumimoji="0" lang="en-GB" sz="2000" b="0" kern="1200" baseline="0" dirty="0" smtClean="0">
                          <a:solidFill>
                            <a:schemeClr val="tx1"/>
                          </a:solidFill>
                          <a:effectLst/>
                          <a:latin typeface="+mn-lt"/>
                          <a:ea typeface="+mn-ea"/>
                          <a:cs typeface="+mn-cs"/>
                        </a:rPr>
                        <a:t>on the Forms menu on the right hand side.</a:t>
                      </a:r>
                    </a:p>
                    <a:p>
                      <a:endParaRPr kumimoji="0" lang="en-GB" sz="1050" b="0" kern="1200" baseline="0" dirty="0" smtClean="0">
                        <a:solidFill>
                          <a:schemeClr val="tx1"/>
                        </a:solidFill>
                        <a:effectLst/>
                        <a:latin typeface="+mn-lt"/>
                        <a:ea typeface="+mn-ea"/>
                        <a:cs typeface="+mn-cs"/>
                      </a:endParaRPr>
                    </a:p>
                    <a:p>
                      <a:r>
                        <a:rPr kumimoji="0" lang="en-GB" sz="2000" b="0" kern="1200" baseline="0" dirty="0" smtClean="0">
                          <a:solidFill>
                            <a:schemeClr val="tx1"/>
                          </a:solidFill>
                          <a:effectLst/>
                          <a:latin typeface="+mn-lt"/>
                          <a:ea typeface="+mn-ea"/>
                          <a:cs typeface="+mn-cs"/>
                        </a:rPr>
                        <a:t>Type </a:t>
                      </a:r>
                      <a:r>
                        <a:rPr kumimoji="0" lang="en-GB" sz="2000" b="1" kern="1200" baseline="0" dirty="0" smtClean="0">
                          <a:solidFill>
                            <a:schemeClr val="tx1"/>
                          </a:solidFill>
                          <a:effectLst/>
                          <a:latin typeface="+mn-lt"/>
                          <a:ea typeface="+mn-ea"/>
                          <a:cs typeface="+mn-cs"/>
                        </a:rPr>
                        <a:t>Yes</a:t>
                      </a:r>
                      <a:r>
                        <a:rPr kumimoji="0" lang="en-GB" sz="2000" b="0" kern="1200" baseline="0" dirty="0" smtClean="0">
                          <a:solidFill>
                            <a:schemeClr val="tx1"/>
                          </a:solidFill>
                          <a:effectLst/>
                          <a:latin typeface="+mn-lt"/>
                          <a:ea typeface="+mn-ea"/>
                          <a:cs typeface="+mn-cs"/>
                        </a:rPr>
                        <a:t> in the </a:t>
                      </a:r>
                      <a:r>
                        <a:rPr kumimoji="0" lang="en-GB" sz="2000" b="1" kern="1200" baseline="0" dirty="0" smtClean="0">
                          <a:solidFill>
                            <a:schemeClr val="tx1"/>
                          </a:solidFill>
                          <a:effectLst/>
                          <a:latin typeface="+mn-lt"/>
                          <a:ea typeface="+mn-ea"/>
                          <a:cs typeface="+mn-cs"/>
                        </a:rPr>
                        <a:t>Label</a:t>
                      </a:r>
                      <a:r>
                        <a:rPr kumimoji="0" lang="en-GB" sz="2000" b="0" kern="1200" baseline="0" dirty="0" smtClean="0">
                          <a:solidFill>
                            <a:schemeClr val="tx1"/>
                          </a:solidFill>
                          <a:effectLst/>
                          <a:latin typeface="+mn-lt"/>
                          <a:ea typeface="+mn-ea"/>
                          <a:cs typeface="+mn-cs"/>
                        </a:rPr>
                        <a:t> box, leave the rest of the things alone</a:t>
                      </a:r>
                    </a:p>
                  </a:txBody>
                  <a:tcPr>
                    <a:noFill/>
                  </a:tcPr>
                </a:tc>
              </a:tr>
            </a:tbl>
          </a:graphicData>
        </a:graphic>
      </p:graphicFrame>
      <p:sp>
        <p:nvSpPr>
          <p:cNvPr id="16" name="Action Button: Back or Previous 15">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0664" t="36940" r="52484" b="28358"/>
          <a:stretch/>
        </p:blipFill>
        <p:spPr bwMode="auto">
          <a:xfrm>
            <a:off x="3991067" y="1700808"/>
            <a:ext cx="2718539" cy="19751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1" name="Straight Arrow Connector 20"/>
          <p:cNvCxnSpPr/>
          <p:nvPr/>
        </p:nvCxnSpPr>
        <p:spPr>
          <a:xfrm flipV="1">
            <a:off x="3677606" y="1883166"/>
            <a:ext cx="534354" cy="593774"/>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598988" y="2687729"/>
            <a:ext cx="612972" cy="453239"/>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307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80629" t="21947" r="1225" b="67073"/>
          <a:stretch/>
        </p:blipFill>
        <p:spPr bwMode="auto">
          <a:xfrm>
            <a:off x="3991068" y="4005064"/>
            <a:ext cx="2718538" cy="8496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b="57393"/>
          <a:stretch/>
        </p:blipFill>
        <p:spPr bwMode="auto">
          <a:xfrm>
            <a:off x="3991068" y="5292977"/>
            <a:ext cx="2718538" cy="10991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4" name="Straight Arrow Connector 23"/>
          <p:cNvCxnSpPr/>
          <p:nvPr/>
        </p:nvCxnSpPr>
        <p:spPr>
          <a:xfrm flipV="1">
            <a:off x="3781442" y="5841879"/>
            <a:ext cx="574534" cy="179409"/>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206908" y="4000914"/>
            <a:ext cx="1149068" cy="428966"/>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8" name="Action Button: Forward or Next 27">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587813"/>
      </p:ext>
    </p:extLst>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65572" y="38471"/>
            <a:ext cx="7205053" cy="625434"/>
          </a:xfrm>
        </p:spPr>
        <p:txBody>
          <a:bodyPr>
            <a:normAutofit/>
          </a:bodyPr>
          <a:lstStyle/>
          <a:p>
            <a:r>
              <a:rPr lang="en-GB" sz="2800" dirty="0" smtClean="0"/>
              <a:t>1 - Assignment </a:t>
            </a:r>
            <a:r>
              <a:rPr lang="en-GB" sz="2800" dirty="0"/>
              <a:t>Walkthrough </a:t>
            </a:r>
            <a:r>
              <a:rPr lang="en-GB" sz="2800" dirty="0" smtClean="0"/>
              <a:t>Guide - Banner</a:t>
            </a:r>
            <a:endParaRPr lang="en-GB" sz="28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180602536"/>
              </p:ext>
            </p:extLst>
          </p:nvPr>
        </p:nvGraphicFramePr>
        <p:xfrm>
          <a:off x="6858098" y="1766663"/>
          <a:ext cx="1948433" cy="4396027"/>
        </p:xfrm>
        <a:graphic>
          <a:graphicData uri="http://schemas.openxmlformats.org/drawingml/2006/table">
            <a:tbl>
              <a:tblPr firstRow="1" firstCol="1" lastRow="1" lastCol="1" bandRow="1" bandCol="1">
                <a:tableStyleId>{2D5ABB26-0587-4C30-8999-92F81FD0307C}</a:tableStyleId>
              </a:tblPr>
              <a:tblGrid>
                <a:gridCol w="1948433"/>
              </a:tblGrid>
              <a:tr h="357427">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399918">
                <a:tc>
                  <a:txBody>
                    <a:bodyPr/>
                    <a:lstStyle/>
                    <a:p>
                      <a:pPr marL="177800" indent="-177800" algn="l">
                        <a:spcAft>
                          <a:spcPts val="0"/>
                        </a:spcAft>
                        <a:buFontTx/>
                        <a:buBlip>
                          <a:blip r:embed="rId3"/>
                        </a:buBlip>
                      </a:pPr>
                      <a:endParaRPr lang="en-GB" sz="1100" dirty="0" smtClean="0">
                        <a:effectLst/>
                        <a:latin typeface="Calibri" pitchFamily="34" charset="0"/>
                        <a:ea typeface="Times New Roman"/>
                        <a:cs typeface="Calibri" pitchFamily="34" charset="0"/>
                      </a:endParaRPr>
                    </a:p>
                    <a:p>
                      <a:pPr lvl="0"/>
                      <a:r>
                        <a:rPr kumimoji="0" lang="en-GB" sz="1600" kern="1200" dirty="0" smtClean="0">
                          <a:solidFill>
                            <a:schemeClr val="tx1"/>
                          </a:solidFill>
                          <a:effectLst/>
                          <a:latin typeface="+mj-lt"/>
                          <a:ea typeface="+mn-ea"/>
                          <a:cs typeface="+mn-cs"/>
                        </a:rPr>
                        <a:t>Think about what a company hopes</a:t>
                      </a:r>
                      <a:r>
                        <a:rPr kumimoji="0" lang="en-GB" sz="1600" kern="1200" baseline="0" dirty="0" smtClean="0">
                          <a:solidFill>
                            <a:schemeClr val="tx1"/>
                          </a:solidFill>
                          <a:effectLst/>
                          <a:latin typeface="+mj-lt"/>
                          <a:ea typeface="+mn-ea"/>
                          <a:cs typeface="+mn-cs"/>
                        </a:rPr>
                        <a:t> to achieve</a:t>
                      </a:r>
                      <a:endParaRPr kumimoji="0" lang="en-GB" sz="1600"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Less than 350kb</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Saved as a JPG file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30cm wide at least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Not tall to avoid scrolling</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Contains multiple images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Has the logo</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Good resolution</a:t>
                      </a:r>
                      <a:endParaRPr lang="en-GB" sz="1600" baseline="0" dirty="0">
                        <a:solidFill>
                          <a:schemeClr val="tx1"/>
                        </a:solidFill>
                        <a:effectLst/>
                        <a:latin typeface="+mj-lt"/>
                        <a:ea typeface="Times New Roma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99" y="1782335"/>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09910" y="1190821"/>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sz="1600" b="1" dirty="0" smtClean="0">
                <a:latin typeface="Calibri" pitchFamily="34" charset="0"/>
                <a:ea typeface="Calibri" pitchFamily="34" charset="0"/>
                <a:cs typeface="Calibri" pitchFamily="34" charset="0"/>
              </a:rPr>
              <a:t>Task 1</a:t>
            </a:r>
            <a:r>
              <a:rPr lang="en-US" sz="1600" b="1" dirty="0">
                <a:latin typeface="Calibri" pitchFamily="34" charset="0"/>
                <a:ea typeface="Calibri" pitchFamily="34" charset="0"/>
                <a:cs typeface="Calibri" pitchFamily="34" charset="0"/>
              </a:rPr>
              <a:t>:</a:t>
            </a:r>
            <a:r>
              <a:rPr lang="en-US" sz="1600" dirty="0">
                <a:latin typeface="Calibri" pitchFamily="34" charset="0"/>
                <a:ea typeface="Calibri" pitchFamily="34" charset="0"/>
                <a:cs typeface="Calibri" pitchFamily="34" charset="0"/>
              </a:rPr>
              <a:t> </a:t>
            </a:r>
            <a:r>
              <a:rPr lang="en-GB" sz="1600" dirty="0">
                <a:latin typeface="Calibri" pitchFamily="34" charset="0"/>
              </a:rPr>
              <a:t>Be able to </a:t>
            </a:r>
            <a:r>
              <a:rPr lang="en-GB" sz="1600" dirty="0" smtClean="0"/>
              <a:t>Make the Banner for your Website</a:t>
            </a:r>
            <a:endParaRPr lang="en-ZA" sz="1600" dirty="0">
              <a:latin typeface="Calibri" pitchFamily="34" charset="0"/>
              <a:ea typeface="Calibri" pitchFamily="34" charset="0"/>
              <a:cs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1336675027"/>
              </p:ext>
            </p:extLst>
          </p:nvPr>
        </p:nvGraphicFramePr>
        <p:xfrm>
          <a:off x="323626" y="1694655"/>
          <a:ext cx="3478350" cy="4464496"/>
        </p:xfrm>
        <a:graphic>
          <a:graphicData uri="http://schemas.openxmlformats.org/drawingml/2006/table">
            <a:tbl>
              <a:tblPr firstRow="1" bandRow="1">
                <a:tableStyleId>{2D5ABB26-0587-4C30-8999-92F81FD0307C}</a:tableStyleId>
              </a:tblPr>
              <a:tblGrid>
                <a:gridCol w="3478350"/>
              </a:tblGrid>
              <a:tr h="44644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4 – Finding Images</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500" kern="1200" dirty="0" smtClean="0">
                        <a:solidFill>
                          <a:schemeClr val="tx1"/>
                        </a:solidFill>
                        <a:latin typeface="Calibri" pitchFamily="34" charset="0"/>
                        <a:ea typeface="+mn-ea"/>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kern="1200" dirty="0" smtClean="0">
                          <a:solidFill>
                            <a:schemeClr val="tx1"/>
                          </a:solidFill>
                          <a:latin typeface="Calibri" pitchFamily="34" charset="0"/>
                          <a:ea typeface="+mn-ea"/>
                          <a:cs typeface="Calibri" pitchFamily="34" charset="0"/>
                        </a:rPr>
                        <a:t>Now click on File from the top menu and choose Import to get the images you need.</a:t>
                      </a:r>
                      <a:endParaRPr kumimoji="0" lang="en-GB" sz="2000" kern="1200" baseline="0" dirty="0" smtClean="0">
                        <a:solidFill>
                          <a:schemeClr val="tx1"/>
                        </a:solidFill>
                        <a:latin typeface="Calibri" pitchFamily="34" charset="0"/>
                        <a:ea typeface="+mn-ea"/>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2000" kern="1200" baseline="0" dirty="0" smtClean="0">
                        <a:solidFill>
                          <a:schemeClr val="tx1"/>
                        </a:solidFill>
                        <a:latin typeface="Calibri" pitchFamily="34" charset="0"/>
                        <a:ea typeface="+mn-ea"/>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kern="1200" baseline="0" dirty="0" smtClean="0">
                          <a:solidFill>
                            <a:schemeClr val="tx1"/>
                          </a:solidFill>
                          <a:latin typeface="Calibri" pitchFamily="34" charset="0"/>
                          <a:ea typeface="+mn-ea"/>
                          <a:cs typeface="Calibri" pitchFamily="34" charset="0"/>
                        </a:rPr>
                        <a:t>Look for the folder where the Assets are stored, find the folder and select the Images folder. It should be inside Assets on the day of the exam along with the Applet folder.</a:t>
                      </a:r>
                    </a:p>
                  </a:txBody>
                  <a:tcPr>
                    <a:noFill/>
                  </a:tcPr>
                </a:tc>
              </a:tr>
            </a:tbl>
          </a:graphicData>
        </a:graphic>
      </p:graphicFrame>
      <p:pic>
        <p:nvPicPr>
          <p:cNvPr id="15" name="Picture 14"/>
          <p:cNvPicPr/>
          <p:nvPr/>
        </p:nvPicPr>
        <p:blipFill rotWithShape="1">
          <a:blip r:embed="rId5" cstate="screen"/>
          <a:srcRect r="14632" b="24028"/>
          <a:stretch/>
        </p:blipFill>
        <p:spPr bwMode="auto">
          <a:xfrm>
            <a:off x="3909988" y="1775527"/>
            <a:ext cx="2793747" cy="2295391"/>
          </a:xfrm>
          <a:prstGeom prst="rect">
            <a:avLst/>
          </a:prstGeom>
          <a:ln>
            <a:noFill/>
          </a:ln>
          <a:effectLst>
            <a:outerShdw blurRad="292100" dist="139700" dir="2700000" algn="tl" rotWithShape="0">
              <a:srgbClr val="333333">
                <a:alpha val="65000"/>
              </a:srgbClr>
            </a:outerShdw>
          </a:effectLst>
        </p:spPr>
      </p:pic>
      <p:cxnSp>
        <p:nvCxnSpPr>
          <p:cNvPr id="3" name="Straight Arrow Connector 2"/>
          <p:cNvCxnSpPr/>
          <p:nvPr/>
        </p:nvCxnSpPr>
        <p:spPr>
          <a:xfrm flipV="1">
            <a:off x="3313619" y="1863681"/>
            <a:ext cx="648944" cy="252029"/>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189908" y="2774775"/>
            <a:ext cx="772655" cy="144016"/>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33" name="Picture 32"/>
          <p:cNvPicPr/>
          <p:nvPr/>
        </p:nvPicPr>
        <p:blipFill>
          <a:blip r:embed="rId6"/>
          <a:srcRect/>
          <a:stretch>
            <a:fillRect/>
          </a:stretch>
        </p:blipFill>
        <p:spPr bwMode="auto">
          <a:xfrm>
            <a:off x="3909988" y="4286942"/>
            <a:ext cx="2871041" cy="1989643"/>
          </a:xfrm>
          <a:prstGeom prst="rect">
            <a:avLst/>
          </a:prstGeom>
          <a:ln>
            <a:noFill/>
          </a:ln>
          <a:effectLst>
            <a:outerShdw blurRad="292100" dist="139700" dir="2700000" algn="tl" rotWithShape="0">
              <a:srgbClr val="333333">
                <a:alpha val="65000"/>
              </a:srgbClr>
            </a:outerShdw>
          </a:effectLst>
        </p:spPr>
      </p:pic>
      <p:cxnSp>
        <p:nvCxnSpPr>
          <p:cNvPr id="24" name="Straight Arrow Connector 23"/>
          <p:cNvCxnSpPr/>
          <p:nvPr/>
        </p:nvCxnSpPr>
        <p:spPr>
          <a:xfrm>
            <a:off x="3313619" y="4211424"/>
            <a:ext cx="956409" cy="216024"/>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3405932" y="4790999"/>
            <a:ext cx="1224136" cy="171829"/>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4" name="Action Button: Back or Previous 13">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ction Button: Forward or Next 16">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49478604"/>
      </p:ext>
    </p:extLst>
  </p:cSld>
  <p:clrMapOvr>
    <a:masterClrMapping/>
  </p:clrMapOvr>
  <p:transition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1" y="44624"/>
            <a:ext cx="7630739" cy="625434"/>
          </a:xfrm>
        </p:spPr>
        <p:txBody>
          <a:bodyPr>
            <a:noAutofit/>
          </a:bodyPr>
          <a:lstStyle/>
          <a:p>
            <a:r>
              <a:rPr lang="en-GB" sz="2400" dirty="0" smtClean="0"/>
              <a:t>8 </a:t>
            </a:r>
            <a:r>
              <a:rPr lang="en-GB" sz="2400" dirty="0"/>
              <a:t>- Assignment Walkthrough Guide – </a:t>
            </a:r>
            <a:r>
              <a:rPr lang="en-GB" sz="2400" dirty="0" smtClean="0"/>
              <a:t>How to Make A Form</a:t>
            </a:r>
            <a:endParaRPr lang="en-GB" sz="24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1176793414"/>
              </p:ext>
            </p:extLst>
          </p:nvPr>
        </p:nvGraphicFramePr>
        <p:xfrm>
          <a:off x="6872039" y="1700808"/>
          <a:ext cx="1948432" cy="4418942"/>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4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lvl="0"/>
                      <a:r>
                        <a:rPr kumimoji="0" lang="en-GB" sz="1400" b="1" kern="1200" dirty="0" smtClean="0">
                          <a:solidFill>
                            <a:schemeClr val="tx1"/>
                          </a:solidFill>
                          <a:effectLst/>
                          <a:latin typeface="+mj-lt"/>
                          <a:ea typeface="+mn-ea"/>
                          <a:cs typeface="+mn-cs"/>
                        </a:rPr>
                        <a:t>Forms</a:t>
                      </a:r>
                      <a:r>
                        <a:rPr kumimoji="0" lang="en-GB" sz="1400" b="0" kern="1200" dirty="0" smtClean="0">
                          <a:solidFill>
                            <a:schemeClr val="tx1"/>
                          </a:solidFill>
                          <a:effectLst/>
                          <a:latin typeface="+mj-lt"/>
                          <a:ea typeface="+mn-ea"/>
                          <a:cs typeface="+mn-cs"/>
                        </a:rPr>
                        <a:t> add user</a:t>
                      </a:r>
                      <a:r>
                        <a:rPr kumimoji="0" lang="en-GB" sz="1400" b="0" kern="1200" baseline="0" dirty="0" smtClean="0">
                          <a:solidFill>
                            <a:schemeClr val="tx1"/>
                          </a:solidFill>
                          <a:effectLst/>
                          <a:latin typeface="+mj-lt"/>
                          <a:ea typeface="+mn-ea"/>
                          <a:cs typeface="+mn-cs"/>
                        </a:rPr>
                        <a:t> interaction to the site and help fill a page with content.</a:t>
                      </a:r>
                      <a:endParaRPr kumimoji="0" lang="en-GB" sz="1400" b="1"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dirty="0" smtClean="0">
                          <a:solidFill>
                            <a:schemeClr val="tx1"/>
                          </a:solidFill>
                          <a:effectLst/>
                          <a:latin typeface="+mj-lt"/>
                          <a:ea typeface="+mn-ea"/>
                          <a:cs typeface="+mn-cs"/>
                        </a:rPr>
                        <a:t>Choose 5 or</a:t>
                      </a:r>
                      <a:r>
                        <a:rPr kumimoji="0" lang="en-GB" sz="1400" kern="1200" baseline="0" dirty="0" smtClean="0">
                          <a:solidFill>
                            <a:schemeClr val="tx1"/>
                          </a:solidFill>
                          <a:effectLst/>
                          <a:latin typeface="+mj-lt"/>
                          <a:ea typeface="+mn-ea"/>
                          <a:cs typeface="+mn-cs"/>
                        </a:rPr>
                        <a:t> 6 questions that would be relevant.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baseline="0" dirty="0" smtClean="0">
                          <a:solidFill>
                            <a:schemeClr val="tx1"/>
                          </a:solidFill>
                          <a:effectLst/>
                          <a:latin typeface="+mn-lt"/>
                          <a:ea typeface="+mn-ea"/>
                          <a:cs typeface="+mn-cs"/>
                        </a:rPr>
                        <a:t>Make sure there is a range of Form options like drop down answers and Yes/No ones.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baseline="0" dirty="0" smtClean="0">
                          <a:solidFill>
                            <a:schemeClr val="tx1"/>
                          </a:solidFill>
                          <a:effectLst/>
                          <a:latin typeface="+mn-lt"/>
                          <a:ea typeface="+mn-ea"/>
                          <a:cs typeface="+mn-cs"/>
                        </a:rPr>
                        <a:t>Make sure there is a Submit and Reset button.</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baseline="0" dirty="0" smtClean="0">
                          <a:solidFill>
                            <a:schemeClr val="tx1"/>
                          </a:solidFill>
                          <a:effectLst/>
                          <a:latin typeface="+mn-lt"/>
                          <a:ea typeface="+mn-ea"/>
                          <a:cs typeface="+mn-cs"/>
                        </a:rPr>
                        <a:t>Make sure to link the Submit to an Email address.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2474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a:latin typeface="Calibri" pitchFamily="34" charset="0"/>
                <a:ea typeface="Calibri" pitchFamily="34" charset="0"/>
                <a:cs typeface="Calibri" pitchFamily="34" charset="0"/>
              </a:rPr>
              <a:t>Task </a:t>
            </a:r>
            <a:r>
              <a:rPr lang="en-US" b="1" dirty="0" smtClean="0">
                <a:latin typeface="Calibri" pitchFamily="34" charset="0"/>
                <a:ea typeface="Calibri" pitchFamily="34" charset="0"/>
                <a:cs typeface="Calibri" pitchFamily="34" charset="0"/>
              </a:rPr>
              <a:t>8:</a:t>
            </a:r>
            <a:r>
              <a:rPr lang="en-US" dirty="0" smtClean="0">
                <a:latin typeface="Calibri" pitchFamily="34" charset="0"/>
                <a:ea typeface="Calibri" pitchFamily="34" charset="0"/>
                <a:cs typeface="Calibri" pitchFamily="34" charset="0"/>
              </a:rPr>
              <a:t> </a:t>
            </a:r>
            <a:r>
              <a:rPr lang="en-GB" dirty="0" smtClean="0">
                <a:latin typeface="Calibri" pitchFamily="34" charset="0"/>
              </a:rPr>
              <a:t>How to make</a:t>
            </a:r>
            <a:r>
              <a:rPr lang="en-US" dirty="0" smtClean="0">
                <a:latin typeface="Calibri" pitchFamily="34" charset="0"/>
                <a:ea typeface="Calibri" pitchFamily="34" charset="0"/>
                <a:cs typeface="Calibri" pitchFamily="34" charset="0"/>
              </a:rPr>
              <a:t> </a:t>
            </a:r>
            <a:r>
              <a:rPr lang="en-US" dirty="0">
                <a:latin typeface="Calibri" pitchFamily="34" charset="0"/>
                <a:ea typeface="Calibri" pitchFamily="34" charset="0"/>
                <a:cs typeface="Calibri" pitchFamily="34" charset="0"/>
              </a:rPr>
              <a:t>a</a:t>
            </a:r>
            <a:r>
              <a:rPr lang="en-US" b="1" dirty="0">
                <a:latin typeface="Calibri" pitchFamily="34" charset="0"/>
                <a:ea typeface="Calibri" pitchFamily="34" charset="0"/>
                <a:cs typeface="Calibri" pitchFamily="34" charset="0"/>
              </a:rPr>
              <a:t> Form</a:t>
            </a:r>
            <a:endParaRPr lang="en-ZA" b="1"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4257245140"/>
              </p:ext>
            </p:extLst>
          </p:nvPr>
        </p:nvGraphicFramePr>
        <p:xfrm>
          <a:off x="313719" y="1772816"/>
          <a:ext cx="3538201" cy="4857648"/>
        </p:xfrm>
        <a:graphic>
          <a:graphicData uri="http://schemas.openxmlformats.org/drawingml/2006/table">
            <a:tbl>
              <a:tblPr firstRow="1" bandRow="1">
                <a:tableStyleId>{2D5ABB26-0587-4C30-8999-92F81FD0307C}</a:tableStyleId>
              </a:tblPr>
              <a:tblGrid>
                <a:gridCol w="3538201"/>
              </a:tblGrid>
              <a:tr h="48576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04 – Getting the Forms things.</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300" kern="1200" dirty="0" smtClean="0">
                        <a:solidFill>
                          <a:schemeClr val="tx1"/>
                        </a:solidFill>
                        <a:latin typeface="Calibri" pitchFamily="34" charset="0"/>
                        <a:ea typeface="+mn-ea"/>
                        <a:cs typeface="Calibri" pitchFamily="34" charset="0"/>
                      </a:endParaRPr>
                    </a:p>
                    <a:p>
                      <a:r>
                        <a:rPr kumimoji="0" lang="en-GB" sz="1600" b="0" kern="1200" baseline="0" dirty="0" smtClean="0">
                          <a:solidFill>
                            <a:schemeClr val="tx1"/>
                          </a:solidFill>
                          <a:effectLst/>
                          <a:latin typeface="+mn-lt"/>
                          <a:ea typeface="+mn-ea"/>
                          <a:cs typeface="+mn-cs"/>
                        </a:rPr>
                        <a:t>You should now get a circle with yes beside it. It is vital now to click to the right hand side of the yes.</a:t>
                      </a:r>
                    </a:p>
                    <a:p>
                      <a:endParaRPr kumimoji="0" lang="en-GB" sz="1050" b="0" kern="1200" baseline="0" dirty="0" smtClean="0">
                        <a:solidFill>
                          <a:schemeClr val="tx1"/>
                        </a:solidFill>
                        <a:effectLst/>
                        <a:latin typeface="+mn-lt"/>
                        <a:ea typeface="+mn-ea"/>
                        <a:cs typeface="+mn-cs"/>
                      </a:endParaRPr>
                    </a:p>
                    <a:p>
                      <a:r>
                        <a:rPr kumimoji="0" lang="en-GB" sz="1600" b="0" kern="1200" baseline="0" dirty="0" smtClean="0">
                          <a:solidFill>
                            <a:schemeClr val="tx1"/>
                          </a:solidFill>
                          <a:effectLst/>
                          <a:latin typeface="+mn-lt"/>
                          <a:ea typeface="+mn-ea"/>
                          <a:cs typeface="+mn-cs"/>
                        </a:rPr>
                        <a:t>Now repeat the process for the No part, click </a:t>
                      </a:r>
                      <a:r>
                        <a:rPr kumimoji="0" lang="en-GB" sz="1600" b="1" kern="1200" baseline="0" dirty="0" smtClean="0">
                          <a:solidFill>
                            <a:schemeClr val="tx1"/>
                          </a:solidFill>
                          <a:effectLst/>
                          <a:latin typeface="+mn-lt"/>
                          <a:ea typeface="+mn-ea"/>
                          <a:cs typeface="+mn-cs"/>
                        </a:rPr>
                        <a:t>Radio Button</a:t>
                      </a:r>
                      <a:r>
                        <a:rPr kumimoji="0" lang="en-GB" sz="1600" b="0" kern="1200" baseline="0" dirty="0" smtClean="0">
                          <a:solidFill>
                            <a:schemeClr val="tx1"/>
                          </a:solidFill>
                          <a:effectLst/>
                          <a:latin typeface="+mn-lt"/>
                          <a:ea typeface="+mn-ea"/>
                          <a:cs typeface="+mn-cs"/>
                        </a:rPr>
                        <a:t>, type </a:t>
                      </a:r>
                      <a:r>
                        <a:rPr kumimoji="0" lang="en-GB" sz="1600" b="1" kern="1200" baseline="0" dirty="0" smtClean="0">
                          <a:solidFill>
                            <a:schemeClr val="tx1"/>
                          </a:solidFill>
                          <a:effectLst/>
                          <a:latin typeface="+mn-lt"/>
                          <a:ea typeface="+mn-ea"/>
                          <a:cs typeface="+mn-cs"/>
                        </a:rPr>
                        <a:t>No</a:t>
                      </a:r>
                      <a:r>
                        <a:rPr kumimoji="0" lang="en-GB" sz="1600" b="0" kern="1200" baseline="0" dirty="0" smtClean="0">
                          <a:solidFill>
                            <a:schemeClr val="tx1"/>
                          </a:solidFill>
                          <a:effectLst/>
                          <a:latin typeface="+mn-lt"/>
                          <a:ea typeface="+mn-ea"/>
                          <a:cs typeface="+mn-cs"/>
                        </a:rPr>
                        <a:t> in the </a:t>
                      </a:r>
                      <a:r>
                        <a:rPr kumimoji="0" lang="en-GB" sz="1600" b="1" kern="1200" baseline="0" dirty="0" smtClean="0">
                          <a:solidFill>
                            <a:schemeClr val="tx1"/>
                          </a:solidFill>
                          <a:effectLst/>
                          <a:latin typeface="+mn-lt"/>
                          <a:ea typeface="+mn-ea"/>
                          <a:cs typeface="+mn-cs"/>
                        </a:rPr>
                        <a:t>Label</a:t>
                      </a:r>
                      <a:r>
                        <a:rPr kumimoji="0" lang="en-GB" sz="1600" b="0" kern="1200" baseline="0" dirty="0" smtClean="0">
                          <a:solidFill>
                            <a:schemeClr val="tx1"/>
                          </a:solidFill>
                          <a:effectLst/>
                          <a:latin typeface="+mn-lt"/>
                          <a:ea typeface="+mn-ea"/>
                          <a:cs typeface="+mn-cs"/>
                        </a:rPr>
                        <a:t> field. Done</a:t>
                      </a:r>
                    </a:p>
                    <a:p>
                      <a:endParaRPr kumimoji="0" lang="en-GB" sz="900" b="0" kern="1200" baseline="0" dirty="0" smtClean="0">
                        <a:solidFill>
                          <a:schemeClr val="tx1"/>
                        </a:solidFill>
                        <a:effectLst/>
                        <a:latin typeface="+mn-lt"/>
                        <a:ea typeface="+mn-ea"/>
                        <a:cs typeface="+mn-cs"/>
                      </a:endParaRPr>
                    </a:p>
                    <a:p>
                      <a:r>
                        <a:rPr kumimoji="0" lang="en-GB" sz="1600" b="1" kern="1200" baseline="0" dirty="0" smtClean="0">
                          <a:solidFill>
                            <a:schemeClr val="tx1"/>
                          </a:solidFill>
                          <a:effectLst/>
                          <a:latin typeface="+mn-lt"/>
                          <a:ea typeface="+mn-ea"/>
                          <a:cs typeface="+mn-cs"/>
                        </a:rPr>
                        <a:t>Question 2</a:t>
                      </a:r>
                      <a:r>
                        <a:rPr kumimoji="0" lang="en-GB" sz="1600" b="0" kern="1200" baseline="0" dirty="0" smtClean="0">
                          <a:solidFill>
                            <a:schemeClr val="tx1"/>
                          </a:solidFill>
                          <a:effectLst/>
                          <a:latin typeface="+mn-lt"/>
                          <a:ea typeface="+mn-ea"/>
                          <a:cs typeface="+mn-cs"/>
                        </a:rPr>
                        <a:t>, go to the right of Question 2 and click on </a:t>
                      </a:r>
                      <a:r>
                        <a:rPr kumimoji="0" lang="en-GB" sz="1600" b="1" kern="1200" baseline="0" dirty="0" smtClean="0">
                          <a:solidFill>
                            <a:schemeClr val="tx1"/>
                          </a:solidFill>
                          <a:effectLst/>
                          <a:latin typeface="+mn-lt"/>
                          <a:ea typeface="+mn-ea"/>
                          <a:cs typeface="+mn-cs"/>
                        </a:rPr>
                        <a:t>Text field</a:t>
                      </a:r>
                      <a:r>
                        <a:rPr kumimoji="0" lang="en-GB" sz="1600" b="0" kern="1200" baseline="0" dirty="0" smtClean="0">
                          <a:solidFill>
                            <a:schemeClr val="tx1"/>
                          </a:solidFill>
                          <a:effectLst/>
                          <a:latin typeface="+mn-lt"/>
                          <a:ea typeface="+mn-ea"/>
                          <a:cs typeface="+mn-cs"/>
                        </a:rPr>
                        <a:t> buttons.</a:t>
                      </a:r>
                    </a:p>
                    <a:p>
                      <a:endParaRPr kumimoji="0" lang="en-GB" sz="1600" b="0" kern="1200" baseline="0" dirty="0" smtClean="0">
                        <a:solidFill>
                          <a:schemeClr val="tx1"/>
                        </a:solidFill>
                        <a:effectLst/>
                        <a:latin typeface="+mn-lt"/>
                        <a:ea typeface="+mn-ea"/>
                        <a:cs typeface="+mn-cs"/>
                      </a:endParaRPr>
                    </a:p>
                    <a:p>
                      <a:r>
                        <a:rPr kumimoji="0" lang="en-GB" sz="1600" b="0" kern="1200" baseline="0" dirty="0" smtClean="0">
                          <a:solidFill>
                            <a:schemeClr val="tx1"/>
                          </a:solidFill>
                          <a:effectLst/>
                          <a:latin typeface="+mn-lt"/>
                          <a:ea typeface="+mn-ea"/>
                          <a:cs typeface="+mn-cs"/>
                        </a:rPr>
                        <a:t>Type something appropriate in the </a:t>
                      </a:r>
                      <a:r>
                        <a:rPr kumimoji="0" lang="en-GB" sz="1600" b="1" kern="1200" baseline="0" dirty="0" smtClean="0">
                          <a:solidFill>
                            <a:schemeClr val="tx1"/>
                          </a:solidFill>
                          <a:effectLst/>
                          <a:latin typeface="+mn-lt"/>
                          <a:ea typeface="+mn-ea"/>
                          <a:cs typeface="+mn-cs"/>
                        </a:rPr>
                        <a:t>label box</a:t>
                      </a:r>
                      <a:r>
                        <a:rPr kumimoji="0" lang="en-GB" sz="1600" b="0" kern="1200" baseline="0" dirty="0" smtClean="0">
                          <a:solidFill>
                            <a:schemeClr val="tx1"/>
                          </a:solidFill>
                          <a:effectLst/>
                          <a:latin typeface="+mn-lt"/>
                          <a:ea typeface="+mn-ea"/>
                          <a:cs typeface="+mn-cs"/>
                        </a:rPr>
                        <a:t> and select </a:t>
                      </a:r>
                      <a:r>
                        <a:rPr kumimoji="0" lang="en-GB" sz="1600" b="1" kern="1200" baseline="0" dirty="0" smtClean="0">
                          <a:solidFill>
                            <a:schemeClr val="tx1"/>
                          </a:solidFill>
                          <a:effectLst/>
                          <a:latin typeface="+mn-lt"/>
                          <a:ea typeface="+mn-ea"/>
                          <a:cs typeface="+mn-cs"/>
                        </a:rPr>
                        <a:t>After the Item</a:t>
                      </a:r>
                      <a:r>
                        <a:rPr kumimoji="0" lang="en-GB" sz="1600" b="0" kern="1200" baseline="0" dirty="0" smtClean="0">
                          <a:solidFill>
                            <a:schemeClr val="tx1"/>
                          </a:solidFill>
                          <a:effectLst/>
                          <a:latin typeface="+mn-lt"/>
                          <a:ea typeface="+mn-ea"/>
                          <a:cs typeface="+mn-cs"/>
                        </a:rPr>
                        <a:t> in the Position section. This will make the writing appear after the box.</a:t>
                      </a:r>
                    </a:p>
                    <a:p>
                      <a:r>
                        <a:rPr kumimoji="0" lang="en-GB" sz="1600" b="0" kern="1200" baseline="0" dirty="0" smtClean="0">
                          <a:solidFill>
                            <a:schemeClr val="tx1"/>
                          </a:solidFill>
                          <a:effectLst/>
                          <a:latin typeface="+mn-lt"/>
                          <a:ea typeface="+mn-ea"/>
                          <a:cs typeface="+mn-cs"/>
                        </a:rPr>
                        <a:t>Then click on </a:t>
                      </a:r>
                      <a:r>
                        <a:rPr kumimoji="0" lang="en-GB" sz="1600" b="1" kern="1200" baseline="0" dirty="0" smtClean="0">
                          <a:solidFill>
                            <a:schemeClr val="tx1"/>
                          </a:solidFill>
                          <a:effectLst/>
                          <a:latin typeface="+mn-lt"/>
                          <a:ea typeface="+mn-ea"/>
                          <a:cs typeface="+mn-cs"/>
                        </a:rPr>
                        <a:t>OK</a:t>
                      </a:r>
                    </a:p>
                  </a:txBody>
                  <a:tcPr>
                    <a:noFill/>
                  </a:tcPr>
                </a:tc>
              </a:tr>
            </a:tbl>
          </a:graphicData>
        </a:graphic>
      </p:graphicFrame>
      <p:sp>
        <p:nvSpPr>
          <p:cNvPr id="16" name="Action Button: Back or Previous 15">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0979" t="36742" r="57938" b="50000"/>
          <a:stretch/>
        </p:blipFill>
        <p:spPr bwMode="auto">
          <a:xfrm>
            <a:off x="4068709" y="1796799"/>
            <a:ext cx="2663531" cy="9417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2" name="Straight Arrow Connector 21"/>
          <p:cNvCxnSpPr/>
          <p:nvPr/>
        </p:nvCxnSpPr>
        <p:spPr>
          <a:xfrm flipV="1">
            <a:off x="3781442" y="2049854"/>
            <a:ext cx="2518750" cy="688649"/>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3677606" y="2049854"/>
            <a:ext cx="2118530" cy="427086"/>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4100"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82026" t="6439" b="78718"/>
          <a:stretch/>
        </p:blipFill>
        <p:spPr bwMode="auto">
          <a:xfrm>
            <a:off x="4068710" y="3013151"/>
            <a:ext cx="2634318" cy="12231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7779" t="10320" r="30175" b="35319"/>
          <a:stretch/>
        </p:blipFill>
        <p:spPr bwMode="auto">
          <a:xfrm>
            <a:off x="4211960" y="4509120"/>
            <a:ext cx="2306048" cy="19173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4" name="Straight Arrow Connector 23"/>
          <p:cNvCxnSpPr/>
          <p:nvPr/>
        </p:nvCxnSpPr>
        <p:spPr>
          <a:xfrm>
            <a:off x="3781442" y="5949280"/>
            <a:ext cx="955429" cy="36004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389920" y="4240688"/>
            <a:ext cx="1182080" cy="556464"/>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9" name="Action Button: Forward or Next 28">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0629896"/>
      </p:ext>
    </p:extLst>
  </p:cSld>
  <p:clrMapOvr>
    <a:masterClrMapping/>
  </p:clrMapOvr>
  <p:transition advClick="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1" y="44624"/>
            <a:ext cx="7630739" cy="625434"/>
          </a:xfrm>
        </p:spPr>
        <p:txBody>
          <a:bodyPr>
            <a:noAutofit/>
          </a:bodyPr>
          <a:lstStyle/>
          <a:p>
            <a:r>
              <a:rPr lang="en-GB" sz="2400" dirty="0" smtClean="0"/>
              <a:t>8 </a:t>
            </a:r>
            <a:r>
              <a:rPr lang="en-GB" sz="2400" dirty="0"/>
              <a:t>- Assignment Walkthrough Guide – </a:t>
            </a:r>
            <a:r>
              <a:rPr lang="en-GB" sz="2400" dirty="0" smtClean="0"/>
              <a:t>How to Make A Form</a:t>
            </a:r>
            <a:endParaRPr lang="en-GB" sz="24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339727739"/>
              </p:ext>
            </p:extLst>
          </p:nvPr>
        </p:nvGraphicFramePr>
        <p:xfrm>
          <a:off x="6872039" y="1700808"/>
          <a:ext cx="1948432" cy="4418942"/>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4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lvl="0"/>
                      <a:r>
                        <a:rPr kumimoji="0" lang="en-GB" sz="1400" b="1" kern="1200" dirty="0" smtClean="0">
                          <a:solidFill>
                            <a:schemeClr val="tx1"/>
                          </a:solidFill>
                          <a:effectLst/>
                          <a:latin typeface="+mj-lt"/>
                          <a:ea typeface="+mn-ea"/>
                          <a:cs typeface="+mn-cs"/>
                        </a:rPr>
                        <a:t>Forms</a:t>
                      </a:r>
                      <a:r>
                        <a:rPr kumimoji="0" lang="en-GB" sz="1400" b="0" kern="1200" dirty="0" smtClean="0">
                          <a:solidFill>
                            <a:schemeClr val="tx1"/>
                          </a:solidFill>
                          <a:effectLst/>
                          <a:latin typeface="+mj-lt"/>
                          <a:ea typeface="+mn-ea"/>
                          <a:cs typeface="+mn-cs"/>
                        </a:rPr>
                        <a:t> add user</a:t>
                      </a:r>
                      <a:r>
                        <a:rPr kumimoji="0" lang="en-GB" sz="1400" b="0" kern="1200" baseline="0" dirty="0" smtClean="0">
                          <a:solidFill>
                            <a:schemeClr val="tx1"/>
                          </a:solidFill>
                          <a:effectLst/>
                          <a:latin typeface="+mj-lt"/>
                          <a:ea typeface="+mn-ea"/>
                          <a:cs typeface="+mn-cs"/>
                        </a:rPr>
                        <a:t> interaction to the site and help fill a page with content.</a:t>
                      </a:r>
                      <a:endParaRPr kumimoji="0" lang="en-GB" sz="1400" b="1"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dirty="0" smtClean="0">
                          <a:solidFill>
                            <a:schemeClr val="tx1"/>
                          </a:solidFill>
                          <a:effectLst/>
                          <a:latin typeface="+mj-lt"/>
                          <a:ea typeface="+mn-ea"/>
                          <a:cs typeface="+mn-cs"/>
                        </a:rPr>
                        <a:t>Choose 5 or</a:t>
                      </a:r>
                      <a:r>
                        <a:rPr kumimoji="0" lang="en-GB" sz="1400" kern="1200" baseline="0" dirty="0" smtClean="0">
                          <a:solidFill>
                            <a:schemeClr val="tx1"/>
                          </a:solidFill>
                          <a:effectLst/>
                          <a:latin typeface="+mj-lt"/>
                          <a:ea typeface="+mn-ea"/>
                          <a:cs typeface="+mn-cs"/>
                        </a:rPr>
                        <a:t> 6 questions that would be relevant.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baseline="0" dirty="0" smtClean="0">
                          <a:solidFill>
                            <a:schemeClr val="tx1"/>
                          </a:solidFill>
                          <a:effectLst/>
                          <a:latin typeface="+mn-lt"/>
                          <a:ea typeface="+mn-ea"/>
                          <a:cs typeface="+mn-cs"/>
                        </a:rPr>
                        <a:t>Make sure there is a range of Form options like drop down answers and Yes/No ones.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baseline="0" dirty="0" smtClean="0">
                          <a:solidFill>
                            <a:schemeClr val="tx1"/>
                          </a:solidFill>
                          <a:effectLst/>
                          <a:latin typeface="+mn-lt"/>
                          <a:ea typeface="+mn-ea"/>
                          <a:cs typeface="+mn-cs"/>
                        </a:rPr>
                        <a:t>Make sure there is a Submit and Reset button.</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baseline="0" dirty="0" smtClean="0">
                          <a:solidFill>
                            <a:schemeClr val="tx1"/>
                          </a:solidFill>
                          <a:effectLst/>
                          <a:latin typeface="+mn-lt"/>
                          <a:ea typeface="+mn-ea"/>
                          <a:cs typeface="+mn-cs"/>
                        </a:rPr>
                        <a:t>Make sure to link the Submit to an Email address.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2474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a:latin typeface="Calibri" pitchFamily="34" charset="0"/>
                <a:ea typeface="Calibri" pitchFamily="34" charset="0"/>
                <a:cs typeface="Calibri" pitchFamily="34" charset="0"/>
              </a:rPr>
              <a:t>Task </a:t>
            </a:r>
            <a:r>
              <a:rPr lang="en-US" b="1" dirty="0" smtClean="0">
                <a:latin typeface="Calibri" pitchFamily="34" charset="0"/>
                <a:ea typeface="Calibri" pitchFamily="34" charset="0"/>
                <a:cs typeface="Calibri" pitchFamily="34" charset="0"/>
              </a:rPr>
              <a:t>8:</a:t>
            </a:r>
            <a:r>
              <a:rPr lang="en-US" dirty="0" smtClean="0">
                <a:latin typeface="Calibri" pitchFamily="34" charset="0"/>
                <a:ea typeface="Calibri" pitchFamily="34" charset="0"/>
                <a:cs typeface="Calibri" pitchFamily="34" charset="0"/>
              </a:rPr>
              <a:t> </a:t>
            </a:r>
            <a:r>
              <a:rPr lang="en-GB" dirty="0" smtClean="0">
                <a:latin typeface="Calibri" pitchFamily="34" charset="0"/>
              </a:rPr>
              <a:t>How to make</a:t>
            </a:r>
            <a:r>
              <a:rPr lang="en-US" dirty="0" smtClean="0">
                <a:latin typeface="Calibri" pitchFamily="34" charset="0"/>
                <a:ea typeface="Calibri" pitchFamily="34" charset="0"/>
                <a:cs typeface="Calibri" pitchFamily="34" charset="0"/>
              </a:rPr>
              <a:t> </a:t>
            </a:r>
            <a:r>
              <a:rPr lang="en-US" dirty="0">
                <a:latin typeface="Calibri" pitchFamily="34" charset="0"/>
                <a:ea typeface="Calibri" pitchFamily="34" charset="0"/>
                <a:cs typeface="Calibri" pitchFamily="34" charset="0"/>
              </a:rPr>
              <a:t>a</a:t>
            </a:r>
            <a:r>
              <a:rPr lang="en-US" b="1" dirty="0">
                <a:latin typeface="Calibri" pitchFamily="34" charset="0"/>
                <a:ea typeface="Calibri" pitchFamily="34" charset="0"/>
                <a:cs typeface="Calibri" pitchFamily="34" charset="0"/>
              </a:rPr>
              <a:t> Form</a:t>
            </a:r>
            <a:endParaRPr lang="en-ZA" b="1"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2942704707"/>
              </p:ext>
            </p:extLst>
          </p:nvPr>
        </p:nvGraphicFramePr>
        <p:xfrm>
          <a:off x="313719" y="1700808"/>
          <a:ext cx="3538201" cy="4857648"/>
        </p:xfrm>
        <a:graphic>
          <a:graphicData uri="http://schemas.openxmlformats.org/drawingml/2006/table">
            <a:tbl>
              <a:tblPr firstRow="1" bandRow="1">
                <a:tableStyleId>{2D5ABB26-0587-4C30-8999-92F81FD0307C}</a:tableStyleId>
              </a:tblPr>
              <a:tblGrid>
                <a:gridCol w="3538201"/>
              </a:tblGrid>
              <a:tr h="48576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05 – Getting the Forms things.</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300" kern="1200" dirty="0" smtClean="0">
                        <a:solidFill>
                          <a:schemeClr val="tx1"/>
                        </a:solidFill>
                        <a:latin typeface="Calibri" pitchFamily="34" charset="0"/>
                        <a:ea typeface="+mn-ea"/>
                        <a:cs typeface="Calibri" pitchFamily="34" charset="0"/>
                      </a:endParaRPr>
                    </a:p>
                    <a:p>
                      <a:r>
                        <a:rPr kumimoji="0" lang="en-GB" sz="1600" b="0" kern="1200" baseline="0" dirty="0" smtClean="0">
                          <a:solidFill>
                            <a:schemeClr val="tx1"/>
                          </a:solidFill>
                          <a:effectLst/>
                          <a:latin typeface="+mn-lt"/>
                          <a:ea typeface="+mn-ea"/>
                          <a:cs typeface="+mn-cs"/>
                        </a:rPr>
                        <a:t>Question 3, this will be a drop down menu so click to the right of the question again. There should be at least 3 things in that menu so think about them.</a:t>
                      </a:r>
                    </a:p>
                    <a:p>
                      <a:endParaRPr kumimoji="0" lang="en-GB" sz="1050" b="0" kern="1200" baseline="0" dirty="0" smtClean="0">
                        <a:solidFill>
                          <a:schemeClr val="tx1"/>
                        </a:solidFill>
                        <a:effectLst/>
                        <a:latin typeface="+mn-lt"/>
                        <a:ea typeface="+mn-ea"/>
                        <a:cs typeface="+mn-cs"/>
                      </a:endParaRPr>
                    </a:p>
                    <a:p>
                      <a:r>
                        <a:rPr kumimoji="0" lang="en-GB" sz="1600" b="0" kern="1200" baseline="0" dirty="0" smtClean="0">
                          <a:solidFill>
                            <a:schemeClr val="tx1"/>
                          </a:solidFill>
                          <a:effectLst/>
                          <a:latin typeface="+mn-lt"/>
                          <a:ea typeface="+mn-ea"/>
                          <a:cs typeface="+mn-cs"/>
                        </a:rPr>
                        <a:t>Click on the</a:t>
                      </a:r>
                      <a:r>
                        <a:rPr kumimoji="0" lang="en-GB" sz="1600" b="1" kern="1200" baseline="0" dirty="0" smtClean="0">
                          <a:solidFill>
                            <a:schemeClr val="tx1"/>
                          </a:solidFill>
                          <a:effectLst/>
                          <a:latin typeface="+mn-lt"/>
                          <a:ea typeface="+mn-ea"/>
                          <a:cs typeface="+mn-cs"/>
                        </a:rPr>
                        <a:t> List/Menu</a:t>
                      </a:r>
                      <a:r>
                        <a:rPr kumimoji="0" lang="en-GB" sz="1600" b="0" kern="1200" baseline="0" dirty="0" smtClean="0">
                          <a:solidFill>
                            <a:schemeClr val="tx1"/>
                          </a:solidFill>
                          <a:effectLst/>
                          <a:latin typeface="+mn-lt"/>
                          <a:ea typeface="+mn-ea"/>
                          <a:cs typeface="+mn-cs"/>
                        </a:rPr>
                        <a:t> option in the </a:t>
                      </a:r>
                      <a:r>
                        <a:rPr kumimoji="0" lang="en-GB" sz="1600" b="1" kern="1200" baseline="0" dirty="0" smtClean="0">
                          <a:solidFill>
                            <a:schemeClr val="tx1"/>
                          </a:solidFill>
                          <a:effectLst/>
                          <a:latin typeface="+mn-lt"/>
                          <a:ea typeface="+mn-ea"/>
                          <a:cs typeface="+mn-cs"/>
                        </a:rPr>
                        <a:t>Forms</a:t>
                      </a:r>
                      <a:r>
                        <a:rPr kumimoji="0" lang="en-GB" sz="1600" b="0" kern="1200" baseline="0" dirty="0" smtClean="0">
                          <a:solidFill>
                            <a:schemeClr val="tx1"/>
                          </a:solidFill>
                          <a:effectLst/>
                          <a:latin typeface="+mn-lt"/>
                          <a:ea typeface="+mn-ea"/>
                          <a:cs typeface="+mn-cs"/>
                        </a:rPr>
                        <a:t> Menu. You might need to scroll down to find it.</a:t>
                      </a:r>
                    </a:p>
                    <a:p>
                      <a:endParaRPr kumimoji="0" lang="en-GB" sz="900" b="0" kern="1200" baseline="0" dirty="0" smtClean="0">
                        <a:solidFill>
                          <a:schemeClr val="tx1"/>
                        </a:solidFill>
                        <a:effectLst/>
                        <a:latin typeface="+mn-lt"/>
                        <a:ea typeface="+mn-ea"/>
                        <a:cs typeface="+mn-cs"/>
                      </a:endParaRPr>
                    </a:p>
                    <a:p>
                      <a:r>
                        <a:rPr kumimoji="0" lang="en-GB" sz="1600" b="0" kern="1200" baseline="0" dirty="0" smtClean="0">
                          <a:solidFill>
                            <a:schemeClr val="tx1"/>
                          </a:solidFill>
                          <a:effectLst/>
                          <a:latin typeface="+mn-lt"/>
                          <a:ea typeface="+mn-ea"/>
                          <a:cs typeface="+mn-cs"/>
                        </a:rPr>
                        <a:t>Type something appropriate in the </a:t>
                      </a:r>
                      <a:r>
                        <a:rPr kumimoji="0" lang="en-GB" sz="1600" b="1" kern="1200" baseline="0" dirty="0" smtClean="0">
                          <a:solidFill>
                            <a:schemeClr val="tx1"/>
                          </a:solidFill>
                          <a:effectLst/>
                          <a:latin typeface="+mn-lt"/>
                          <a:ea typeface="+mn-ea"/>
                          <a:cs typeface="+mn-cs"/>
                        </a:rPr>
                        <a:t>label box</a:t>
                      </a:r>
                      <a:r>
                        <a:rPr kumimoji="0" lang="en-GB" sz="1600" b="0" kern="1200" baseline="0" dirty="0" smtClean="0">
                          <a:solidFill>
                            <a:schemeClr val="tx1"/>
                          </a:solidFill>
                          <a:effectLst/>
                          <a:latin typeface="+mn-lt"/>
                          <a:ea typeface="+mn-ea"/>
                          <a:cs typeface="+mn-cs"/>
                        </a:rPr>
                        <a:t> and select </a:t>
                      </a:r>
                      <a:r>
                        <a:rPr kumimoji="0" lang="en-GB" sz="1600" b="1" kern="1200" baseline="0" dirty="0" smtClean="0">
                          <a:solidFill>
                            <a:schemeClr val="tx1"/>
                          </a:solidFill>
                          <a:effectLst/>
                          <a:latin typeface="+mn-lt"/>
                          <a:ea typeface="+mn-ea"/>
                          <a:cs typeface="+mn-cs"/>
                        </a:rPr>
                        <a:t>After the Item</a:t>
                      </a:r>
                      <a:r>
                        <a:rPr kumimoji="0" lang="en-GB" sz="1600" b="0" kern="1200" baseline="0" dirty="0" smtClean="0">
                          <a:solidFill>
                            <a:schemeClr val="tx1"/>
                          </a:solidFill>
                          <a:effectLst/>
                          <a:latin typeface="+mn-lt"/>
                          <a:ea typeface="+mn-ea"/>
                          <a:cs typeface="+mn-cs"/>
                        </a:rPr>
                        <a:t> in the Position section. This will make the writing appear after the box.</a:t>
                      </a:r>
                    </a:p>
                    <a:p>
                      <a:endParaRPr kumimoji="0" lang="en-GB" sz="1600" b="0" kern="1200" baseline="0" dirty="0" smtClean="0">
                        <a:solidFill>
                          <a:schemeClr val="tx1"/>
                        </a:solidFill>
                        <a:effectLst/>
                        <a:latin typeface="+mn-lt"/>
                        <a:ea typeface="+mn-ea"/>
                        <a:cs typeface="+mn-cs"/>
                      </a:endParaRPr>
                    </a:p>
                    <a:p>
                      <a:r>
                        <a:rPr kumimoji="0" lang="en-GB" sz="1600" b="0" kern="1200" baseline="0" dirty="0" smtClean="0">
                          <a:solidFill>
                            <a:schemeClr val="tx1"/>
                          </a:solidFill>
                          <a:effectLst/>
                          <a:latin typeface="+mn-lt"/>
                          <a:ea typeface="+mn-ea"/>
                          <a:cs typeface="+mn-cs"/>
                        </a:rPr>
                        <a:t>Then click on </a:t>
                      </a:r>
                      <a:r>
                        <a:rPr kumimoji="0" lang="en-GB" sz="1600" b="1" kern="1200" baseline="0" dirty="0" smtClean="0">
                          <a:solidFill>
                            <a:schemeClr val="tx1"/>
                          </a:solidFill>
                          <a:effectLst/>
                          <a:latin typeface="+mn-lt"/>
                          <a:ea typeface="+mn-ea"/>
                          <a:cs typeface="+mn-cs"/>
                        </a:rPr>
                        <a:t>OK</a:t>
                      </a:r>
                    </a:p>
                  </a:txBody>
                  <a:tcPr>
                    <a:noFill/>
                  </a:tcPr>
                </a:tc>
              </a:tr>
            </a:tbl>
          </a:graphicData>
        </a:graphic>
      </p:graphicFrame>
      <p:sp>
        <p:nvSpPr>
          <p:cNvPr id="16" name="Action Button: Back or Previous 15">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81816" t="5895" r="1691" b="74257"/>
          <a:stretch/>
        </p:blipFill>
        <p:spPr bwMode="auto">
          <a:xfrm>
            <a:off x="4080411" y="1716479"/>
            <a:ext cx="2637567" cy="17845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1" name="Straight Arrow Connector 20"/>
          <p:cNvCxnSpPr/>
          <p:nvPr/>
        </p:nvCxnSpPr>
        <p:spPr>
          <a:xfrm flipV="1">
            <a:off x="3677606" y="3059894"/>
            <a:ext cx="581550" cy="441114"/>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5123"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10320" r="29850" b="22022"/>
          <a:stretch/>
        </p:blipFill>
        <p:spPr bwMode="auto">
          <a:xfrm>
            <a:off x="4080411" y="3834138"/>
            <a:ext cx="2637567" cy="24140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Straight Arrow Connector 19"/>
          <p:cNvCxnSpPr/>
          <p:nvPr/>
        </p:nvCxnSpPr>
        <p:spPr>
          <a:xfrm>
            <a:off x="3677606" y="5041149"/>
            <a:ext cx="1182080" cy="556464"/>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3563888" y="4221088"/>
            <a:ext cx="1295798" cy="184594"/>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7" name="Action Button: Forward or Next 26">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15872962"/>
      </p:ext>
    </p:extLst>
  </p:cSld>
  <p:clrMapOvr>
    <a:masterClrMapping/>
  </p:clrMapOvr>
  <p:transition advClick="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1" y="44624"/>
            <a:ext cx="7630739" cy="625434"/>
          </a:xfrm>
        </p:spPr>
        <p:txBody>
          <a:bodyPr>
            <a:noAutofit/>
          </a:bodyPr>
          <a:lstStyle/>
          <a:p>
            <a:r>
              <a:rPr lang="en-GB" sz="2400" dirty="0" smtClean="0"/>
              <a:t>8 </a:t>
            </a:r>
            <a:r>
              <a:rPr lang="en-GB" sz="2400" dirty="0"/>
              <a:t>- Assignment Walkthrough Guide – </a:t>
            </a:r>
            <a:r>
              <a:rPr lang="en-GB" sz="2400" dirty="0" smtClean="0"/>
              <a:t>How to Make A Form</a:t>
            </a:r>
            <a:endParaRPr lang="en-GB" sz="24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2374698858"/>
              </p:ext>
            </p:extLst>
          </p:nvPr>
        </p:nvGraphicFramePr>
        <p:xfrm>
          <a:off x="6872039" y="1700808"/>
          <a:ext cx="1948432" cy="4418942"/>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4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lvl="0"/>
                      <a:r>
                        <a:rPr kumimoji="0" lang="en-GB" sz="1400" b="1" kern="1200" dirty="0" smtClean="0">
                          <a:solidFill>
                            <a:schemeClr val="tx1"/>
                          </a:solidFill>
                          <a:effectLst/>
                          <a:latin typeface="+mj-lt"/>
                          <a:ea typeface="+mn-ea"/>
                          <a:cs typeface="+mn-cs"/>
                        </a:rPr>
                        <a:t>Forms</a:t>
                      </a:r>
                      <a:r>
                        <a:rPr kumimoji="0" lang="en-GB" sz="1400" b="0" kern="1200" dirty="0" smtClean="0">
                          <a:solidFill>
                            <a:schemeClr val="tx1"/>
                          </a:solidFill>
                          <a:effectLst/>
                          <a:latin typeface="+mj-lt"/>
                          <a:ea typeface="+mn-ea"/>
                          <a:cs typeface="+mn-cs"/>
                        </a:rPr>
                        <a:t> add user</a:t>
                      </a:r>
                      <a:r>
                        <a:rPr kumimoji="0" lang="en-GB" sz="1400" b="0" kern="1200" baseline="0" dirty="0" smtClean="0">
                          <a:solidFill>
                            <a:schemeClr val="tx1"/>
                          </a:solidFill>
                          <a:effectLst/>
                          <a:latin typeface="+mj-lt"/>
                          <a:ea typeface="+mn-ea"/>
                          <a:cs typeface="+mn-cs"/>
                        </a:rPr>
                        <a:t> interaction to the site and help fill a page with content.</a:t>
                      </a:r>
                      <a:endParaRPr kumimoji="0" lang="en-GB" sz="1400" b="1"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dirty="0" smtClean="0">
                          <a:solidFill>
                            <a:schemeClr val="tx1"/>
                          </a:solidFill>
                          <a:effectLst/>
                          <a:latin typeface="+mj-lt"/>
                          <a:ea typeface="+mn-ea"/>
                          <a:cs typeface="+mn-cs"/>
                        </a:rPr>
                        <a:t>Choose 5 or</a:t>
                      </a:r>
                      <a:r>
                        <a:rPr kumimoji="0" lang="en-GB" sz="1400" kern="1200" baseline="0" dirty="0" smtClean="0">
                          <a:solidFill>
                            <a:schemeClr val="tx1"/>
                          </a:solidFill>
                          <a:effectLst/>
                          <a:latin typeface="+mj-lt"/>
                          <a:ea typeface="+mn-ea"/>
                          <a:cs typeface="+mn-cs"/>
                        </a:rPr>
                        <a:t> 6 questions that would be relevant.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baseline="0" dirty="0" smtClean="0">
                          <a:solidFill>
                            <a:schemeClr val="tx1"/>
                          </a:solidFill>
                          <a:effectLst/>
                          <a:latin typeface="+mn-lt"/>
                          <a:ea typeface="+mn-ea"/>
                          <a:cs typeface="+mn-cs"/>
                        </a:rPr>
                        <a:t>Make sure there is a range of Form options like drop down answers and Yes/No ones.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baseline="0" dirty="0" smtClean="0">
                          <a:solidFill>
                            <a:schemeClr val="tx1"/>
                          </a:solidFill>
                          <a:effectLst/>
                          <a:latin typeface="+mn-lt"/>
                          <a:ea typeface="+mn-ea"/>
                          <a:cs typeface="+mn-cs"/>
                        </a:rPr>
                        <a:t>Make sure there is a Submit and Reset button.</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baseline="0" dirty="0" smtClean="0">
                          <a:solidFill>
                            <a:schemeClr val="tx1"/>
                          </a:solidFill>
                          <a:effectLst/>
                          <a:latin typeface="+mn-lt"/>
                          <a:ea typeface="+mn-ea"/>
                          <a:cs typeface="+mn-cs"/>
                        </a:rPr>
                        <a:t>Make sure to link the Submit to an Email address.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2474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a:latin typeface="Calibri" pitchFamily="34" charset="0"/>
                <a:ea typeface="Calibri" pitchFamily="34" charset="0"/>
                <a:cs typeface="Calibri" pitchFamily="34" charset="0"/>
              </a:rPr>
              <a:t>Task </a:t>
            </a:r>
            <a:r>
              <a:rPr lang="en-US" b="1" dirty="0" smtClean="0">
                <a:latin typeface="Calibri" pitchFamily="34" charset="0"/>
                <a:ea typeface="Calibri" pitchFamily="34" charset="0"/>
                <a:cs typeface="Calibri" pitchFamily="34" charset="0"/>
              </a:rPr>
              <a:t>8:</a:t>
            </a:r>
            <a:r>
              <a:rPr lang="en-US" dirty="0" smtClean="0">
                <a:latin typeface="Calibri" pitchFamily="34" charset="0"/>
                <a:ea typeface="Calibri" pitchFamily="34" charset="0"/>
                <a:cs typeface="Calibri" pitchFamily="34" charset="0"/>
              </a:rPr>
              <a:t> </a:t>
            </a:r>
            <a:r>
              <a:rPr lang="en-GB" dirty="0" smtClean="0">
                <a:latin typeface="Calibri" pitchFamily="34" charset="0"/>
              </a:rPr>
              <a:t>How to make</a:t>
            </a:r>
            <a:r>
              <a:rPr lang="en-US" dirty="0" smtClean="0">
                <a:latin typeface="Calibri" pitchFamily="34" charset="0"/>
                <a:ea typeface="Calibri" pitchFamily="34" charset="0"/>
                <a:cs typeface="Calibri" pitchFamily="34" charset="0"/>
              </a:rPr>
              <a:t> </a:t>
            </a:r>
            <a:r>
              <a:rPr lang="en-US" dirty="0">
                <a:latin typeface="Calibri" pitchFamily="34" charset="0"/>
                <a:ea typeface="Calibri" pitchFamily="34" charset="0"/>
                <a:cs typeface="Calibri" pitchFamily="34" charset="0"/>
              </a:rPr>
              <a:t>a</a:t>
            </a:r>
            <a:r>
              <a:rPr lang="en-US" b="1" dirty="0">
                <a:latin typeface="Calibri" pitchFamily="34" charset="0"/>
                <a:ea typeface="Calibri" pitchFamily="34" charset="0"/>
                <a:cs typeface="Calibri" pitchFamily="34" charset="0"/>
              </a:rPr>
              <a:t> Form</a:t>
            </a:r>
            <a:endParaRPr lang="en-ZA" b="1"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2150177408"/>
              </p:ext>
            </p:extLst>
          </p:nvPr>
        </p:nvGraphicFramePr>
        <p:xfrm>
          <a:off x="313719" y="1700808"/>
          <a:ext cx="3538201" cy="4857648"/>
        </p:xfrm>
        <a:graphic>
          <a:graphicData uri="http://schemas.openxmlformats.org/drawingml/2006/table">
            <a:tbl>
              <a:tblPr firstRow="1" bandRow="1">
                <a:tableStyleId>{2D5ABB26-0587-4C30-8999-92F81FD0307C}</a:tableStyleId>
              </a:tblPr>
              <a:tblGrid>
                <a:gridCol w="3538201"/>
              </a:tblGrid>
              <a:tr h="48576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06 – Getting the Forms things.</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400" kern="1200" dirty="0" smtClean="0">
                        <a:solidFill>
                          <a:schemeClr val="tx1"/>
                        </a:solidFill>
                        <a:latin typeface="Calibri" pitchFamily="34" charset="0"/>
                        <a:ea typeface="+mn-ea"/>
                        <a:cs typeface="Calibri" pitchFamily="34" charset="0"/>
                      </a:endParaRPr>
                    </a:p>
                    <a:p>
                      <a:r>
                        <a:rPr kumimoji="0" lang="en-GB" sz="1800" b="0" kern="1200" baseline="0" dirty="0" smtClean="0">
                          <a:solidFill>
                            <a:schemeClr val="tx1"/>
                          </a:solidFill>
                          <a:effectLst/>
                          <a:latin typeface="+mn-lt"/>
                          <a:ea typeface="+mn-ea"/>
                          <a:cs typeface="+mn-cs"/>
                        </a:rPr>
                        <a:t>You should not get a small box with the comment after it. This is what is supposed to happen.</a:t>
                      </a:r>
                    </a:p>
                    <a:p>
                      <a:r>
                        <a:rPr kumimoji="0" lang="en-GB" sz="1800" b="1" kern="1200" baseline="0" dirty="0" smtClean="0">
                          <a:solidFill>
                            <a:schemeClr val="tx1"/>
                          </a:solidFill>
                          <a:effectLst/>
                          <a:latin typeface="+mn-lt"/>
                          <a:ea typeface="+mn-ea"/>
                          <a:cs typeface="+mn-cs"/>
                        </a:rPr>
                        <a:t>Double Click </a:t>
                      </a:r>
                      <a:r>
                        <a:rPr kumimoji="0" lang="en-GB" sz="1800" b="0" kern="1200" baseline="0" dirty="0" smtClean="0">
                          <a:solidFill>
                            <a:schemeClr val="tx1"/>
                          </a:solidFill>
                          <a:effectLst/>
                          <a:latin typeface="+mn-lt"/>
                          <a:ea typeface="+mn-ea"/>
                          <a:cs typeface="+mn-cs"/>
                        </a:rPr>
                        <a:t>on the box part of this</a:t>
                      </a:r>
                    </a:p>
                    <a:p>
                      <a:r>
                        <a:rPr kumimoji="0" lang="en-GB" sz="1800" b="0" kern="1200" baseline="0" dirty="0" smtClean="0">
                          <a:solidFill>
                            <a:schemeClr val="tx1"/>
                          </a:solidFill>
                          <a:effectLst/>
                          <a:latin typeface="+mn-lt"/>
                          <a:ea typeface="+mn-ea"/>
                          <a:cs typeface="+mn-cs"/>
                        </a:rPr>
                        <a:t>At the bottom of the screen you should now have something that says </a:t>
                      </a:r>
                      <a:r>
                        <a:rPr kumimoji="0" lang="en-GB" sz="1800" b="1" kern="1200" baseline="0" dirty="0" smtClean="0">
                          <a:solidFill>
                            <a:schemeClr val="tx1"/>
                          </a:solidFill>
                          <a:effectLst/>
                          <a:latin typeface="+mn-lt"/>
                          <a:ea typeface="+mn-ea"/>
                          <a:cs typeface="+mn-cs"/>
                        </a:rPr>
                        <a:t>List values.</a:t>
                      </a:r>
                      <a:r>
                        <a:rPr kumimoji="0" lang="en-GB" sz="1800" b="0" kern="1200" baseline="0" dirty="0" smtClean="0">
                          <a:solidFill>
                            <a:schemeClr val="tx1"/>
                          </a:solidFill>
                          <a:effectLst/>
                          <a:latin typeface="+mn-lt"/>
                          <a:ea typeface="+mn-ea"/>
                          <a:cs typeface="+mn-cs"/>
                        </a:rPr>
                        <a:t> Click on this and click on the +. Type in your first answer and then click on the plus again. Keep doing this until there are 3 or 4 answers.</a:t>
                      </a:r>
                      <a:endParaRPr kumimoji="0" lang="en-GB" sz="1800" b="1" kern="1200" baseline="0" dirty="0" smtClean="0">
                        <a:solidFill>
                          <a:schemeClr val="tx1"/>
                        </a:solidFill>
                        <a:effectLst/>
                        <a:latin typeface="+mn-lt"/>
                        <a:ea typeface="+mn-ea"/>
                        <a:cs typeface="+mn-cs"/>
                      </a:endParaRPr>
                    </a:p>
                  </a:txBody>
                  <a:tcPr>
                    <a:noFill/>
                  </a:tcPr>
                </a:tc>
              </a:tr>
            </a:tbl>
          </a:graphicData>
        </a:graphic>
      </p:graphicFrame>
      <p:sp>
        <p:nvSpPr>
          <p:cNvPr id="16" name="Action Button: Back or Previous 15">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4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1958" t="42677" r="46329" b="46315"/>
          <a:stretch/>
        </p:blipFill>
        <p:spPr bwMode="auto">
          <a:xfrm>
            <a:off x="3851920" y="1716479"/>
            <a:ext cx="2825087" cy="8052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1" name="Straight Arrow Connector 20"/>
          <p:cNvCxnSpPr/>
          <p:nvPr/>
        </p:nvCxnSpPr>
        <p:spPr>
          <a:xfrm flipV="1">
            <a:off x="3677606" y="2348880"/>
            <a:ext cx="1586857" cy="711014"/>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563888" y="2267805"/>
            <a:ext cx="1586857" cy="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614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31329" t="74075" r="48532" b="6743"/>
          <a:stretch/>
        </p:blipFill>
        <p:spPr bwMode="auto">
          <a:xfrm>
            <a:off x="3851920" y="3068357"/>
            <a:ext cx="2825087" cy="15127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2" name="Straight Arrow Connector 21"/>
          <p:cNvCxnSpPr/>
          <p:nvPr/>
        </p:nvCxnSpPr>
        <p:spPr>
          <a:xfrm flipV="1">
            <a:off x="3419872" y="3717032"/>
            <a:ext cx="937444" cy="720081"/>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614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39049" y="5038470"/>
            <a:ext cx="2827990" cy="1270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Straight Arrow Connector 19"/>
          <p:cNvCxnSpPr/>
          <p:nvPr/>
        </p:nvCxnSpPr>
        <p:spPr>
          <a:xfrm>
            <a:off x="3527214" y="5373216"/>
            <a:ext cx="468722" cy="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485229" y="5913276"/>
            <a:ext cx="510707" cy="108012"/>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4" name="Action Button: Forward or Next 33">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38392676"/>
      </p:ext>
    </p:extLst>
  </p:cSld>
  <p:clrMapOvr>
    <a:masterClrMapping/>
  </p:clrMapOvr>
  <p:transition advClick="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1" y="44624"/>
            <a:ext cx="7630739" cy="625434"/>
          </a:xfrm>
        </p:spPr>
        <p:txBody>
          <a:bodyPr>
            <a:noAutofit/>
          </a:bodyPr>
          <a:lstStyle/>
          <a:p>
            <a:r>
              <a:rPr lang="en-GB" sz="2400" dirty="0" smtClean="0"/>
              <a:t>8 </a:t>
            </a:r>
            <a:r>
              <a:rPr lang="en-GB" sz="2400" dirty="0"/>
              <a:t>- Assignment Walkthrough Guide – </a:t>
            </a:r>
            <a:r>
              <a:rPr lang="en-GB" sz="2400" dirty="0" smtClean="0"/>
              <a:t>How to Make A Form</a:t>
            </a:r>
            <a:endParaRPr lang="en-GB" sz="24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2402851790"/>
              </p:ext>
            </p:extLst>
          </p:nvPr>
        </p:nvGraphicFramePr>
        <p:xfrm>
          <a:off x="6872039" y="1700808"/>
          <a:ext cx="1948432" cy="4418942"/>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4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lvl="0"/>
                      <a:r>
                        <a:rPr kumimoji="0" lang="en-GB" sz="1400" b="1" kern="1200" dirty="0" smtClean="0">
                          <a:solidFill>
                            <a:schemeClr val="tx1"/>
                          </a:solidFill>
                          <a:effectLst/>
                          <a:latin typeface="+mj-lt"/>
                          <a:ea typeface="+mn-ea"/>
                          <a:cs typeface="+mn-cs"/>
                        </a:rPr>
                        <a:t>Forms</a:t>
                      </a:r>
                      <a:r>
                        <a:rPr kumimoji="0" lang="en-GB" sz="1400" b="0" kern="1200" dirty="0" smtClean="0">
                          <a:solidFill>
                            <a:schemeClr val="tx1"/>
                          </a:solidFill>
                          <a:effectLst/>
                          <a:latin typeface="+mj-lt"/>
                          <a:ea typeface="+mn-ea"/>
                          <a:cs typeface="+mn-cs"/>
                        </a:rPr>
                        <a:t> add user</a:t>
                      </a:r>
                      <a:r>
                        <a:rPr kumimoji="0" lang="en-GB" sz="1400" b="0" kern="1200" baseline="0" dirty="0" smtClean="0">
                          <a:solidFill>
                            <a:schemeClr val="tx1"/>
                          </a:solidFill>
                          <a:effectLst/>
                          <a:latin typeface="+mj-lt"/>
                          <a:ea typeface="+mn-ea"/>
                          <a:cs typeface="+mn-cs"/>
                        </a:rPr>
                        <a:t> interaction to the site and help fill a page with content.</a:t>
                      </a:r>
                      <a:endParaRPr kumimoji="0" lang="en-GB" sz="1400" b="1"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dirty="0" smtClean="0">
                          <a:solidFill>
                            <a:schemeClr val="tx1"/>
                          </a:solidFill>
                          <a:effectLst/>
                          <a:latin typeface="+mj-lt"/>
                          <a:ea typeface="+mn-ea"/>
                          <a:cs typeface="+mn-cs"/>
                        </a:rPr>
                        <a:t>Choose 5 or</a:t>
                      </a:r>
                      <a:r>
                        <a:rPr kumimoji="0" lang="en-GB" sz="1400" kern="1200" baseline="0" dirty="0" smtClean="0">
                          <a:solidFill>
                            <a:schemeClr val="tx1"/>
                          </a:solidFill>
                          <a:effectLst/>
                          <a:latin typeface="+mj-lt"/>
                          <a:ea typeface="+mn-ea"/>
                          <a:cs typeface="+mn-cs"/>
                        </a:rPr>
                        <a:t> 6 questions that would be relevant.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baseline="0" dirty="0" smtClean="0">
                          <a:solidFill>
                            <a:schemeClr val="tx1"/>
                          </a:solidFill>
                          <a:effectLst/>
                          <a:latin typeface="+mn-lt"/>
                          <a:ea typeface="+mn-ea"/>
                          <a:cs typeface="+mn-cs"/>
                        </a:rPr>
                        <a:t>Make sure there is a range of Form options like drop down answers and Yes/No ones.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baseline="0" dirty="0" smtClean="0">
                          <a:solidFill>
                            <a:schemeClr val="tx1"/>
                          </a:solidFill>
                          <a:effectLst/>
                          <a:latin typeface="+mn-lt"/>
                          <a:ea typeface="+mn-ea"/>
                          <a:cs typeface="+mn-cs"/>
                        </a:rPr>
                        <a:t>Make sure there is a Submit and Reset button.</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baseline="0" dirty="0" smtClean="0">
                          <a:solidFill>
                            <a:schemeClr val="tx1"/>
                          </a:solidFill>
                          <a:effectLst/>
                          <a:latin typeface="+mn-lt"/>
                          <a:ea typeface="+mn-ea"/>
                          <a:cs typeface="+mn-cs"/>
                        </a:rPr>
                        <a:t>Make sure to link the Submit to an Email address.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2474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a:latin typeface="Calibri" pitchFamily="34" charset="0"/>
                <a:ea typeface="Calibri" pitchFamily="34" charset="0"/>
                <a:cs typeface="Calibri" pitchFamily="34" charset="0"/>
              </a:rPr>
              <a:t>Task </a:t>
            </a:r>
            <a:r>
              <a:rPr lang="en-US" b="1" dirty="0" smtClean="0">
                <a:latin typeface="Calibri" pitchFamily="34" charset="0"/>
                <a:ea typeface="Calibri" pitchFamily="34" charset="0"/>
                <a:cs typeface="Calibri" pitchFamily="34" charset="0"/>
              </a:rPr>
              <a:t>8:</a:t>
            </a:r>
            <a:r>
              <a:rPr lang="en-US" dirty="0" smtClean="0">
                <a:latin typeface="Calibri" pitchFamily="34" charset="0"/>
                <a:ea typeface="Calibri" pitchFamily="34" charset="0"/>
                <a:cs typeface="Calibri" pitchFamily="34" charset="0"/>
              </a:rPr>
              <a:t> </a:t>
            </a:r>
            <a:r>
              <a:rPr lang="en-GB" dirty="0" smtClean="0">
                <a:latin typeface="Calibri" pitchFamily="34" charset="0"/>
              </a:rPr>
              <a:t>How to make</a:t>
            </a:r>
            <a:r>
              <a:rPr lang="en-US" dirty="0" smtClean="0">
                <a:latin typeface="Calibri" pitchFamily="34" charset="0"/>
                <a:ea typeface="Calibri" pitchFamily="34" charset="0"/>
                <a:cs typeface="Calibri" pitchFamily="34" charset="0"/>
              </a:rPr>
              <a:t> </a:t>
            </a:r>
            <a:r>
              <a:rPr lang="en-US" dirty="0">
                <a:latin typeface="Calibri" pitchFamily="34" charset="0"/>
                <a:ea typeface="Calibri" pitchFamily="34" charset="0"/>
                <a:cs typeface="Calibri" pitchFamily="34" charset="0"/>
              </a:rPr>
              <a:t>a</a:t>
            </a:r>
            <a:r>
              <a:rPr lang="en-US" b="1" dirty="0">
                <a:latin typeface="Calibri" pitchFamily="34" charset="0"/>
                <a:ea typeface="Calibri" pitchFamily="34" charset="0"/>
                <a:cs typeface="Calibri" pitchFamily="34" charset="0"/>
              </a:rPr>
              <a:t> Form</a:t>
            </a:r>
            <a:endParaRPr lang="en-ZA" b="1"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3394736737"/>
              </p:ext>
            </p:extLst>
          </p:nvPr>
        </p:nvGraphicFramePr>
        <p:xfrm>
          <a:off x="313719" y="1700808"/>
          <a:ext cx="3538201" cy="4857648"/>
        </p:xfrm>
        <a:graphic>
          <a:graphicData uri="http://schemas.openxmlformats.org/drawingml/2006/table">
            <a:tbl>
              <a:tblPr firstRow="1" bandRow="1">
                <a:tableStyleId>{2D5ABB26-0587-4C30-8999-92F81FD0307C}</a:tableStyleId>
              </a:tblPr>
              <a:tblGrid>
                <a:gridCol w="3538201"/>
              </a:tblGrid>
              <a:tr h="48576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07 – Getting the Forms things.</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400" kern="1200" dirty="0" smtClean="0">
                        <a:solidFill>
                          <a:schemeClr val="tx1"/>
                        </a:solidFill>
                        <a:latin typeface="Calibri" pitchFamily="34" charset="0"/>
                        <a:ea typeface="+mn-ea"/>
                        <a:cs typeface="Calibri" pitchFamily="34" charset="0"/>
                      </a:endParaRPr>
                    </a:p>
                    <a:p>
                      <a:r>
                        <a:rPr kumimoji="0" lang="en-GB" sz="1800" b="1" kern="1200" baseline="0" dirty="0" smtClean="0">
                          <a:solidFill>
                            <a:schemeClr val="tx1"/>
                          </a:solidFill>
                          <a:effectLst/>
                          <a:latin typeface="+mn-lt"/>
                          <a:ea typeface="+mn-ea"/>
                          <a:cs typeface="+mn-cs"/>
                        </a:rPr>
                        <a:t>Question 4</a:t>
                      </a:r>
                      <a:r>
                        <a:rPr kumimoji="0" lang="en-GB" sz="1800" b="0" kern="1200" baseline="0" dirty="0" smtClean="0">
                          <a:solidFill>
                            <a:schemeClr val="tx1"/>
                          </a:solidFill>
                          <a:effectLst/>
                          <a:latin typeface="+mn-lt"/>
                          <a:ea typeface="+mn-ea"/>
                          <a:cs typeface="+mn-cs"/>
                        </a:rPr>
                        <a:t> – Should be a list of things they can choose several of. This is a </a:t>
                      </a:r>
                      <a:r>
                        <a:rPr kumimoji="0" lang="en-GB" sz="1800" b="1" kern="1200" baseline="0" dirty="0" smtClean="0">
                          <a:solidFill>
                            <a:schemeClr val="tx1"/>
                          </a:solidFill>
                          <a:effectLst/>
                          <a:latin typeface="+mn-lt"/>
                          <a:ea typeface="+mn-ea"/>
                          <a:cs typeface="+mn-cs"/>
                        </a:rPr>
                        <a:t>Checkbox. </a:t>
                      </a:r>
                      <a:r>
                        <a:rPr kumimoji="0" lang="en-GB" sz="1800" b="0" kern="1200" baseline="0" dirty="0" smtClean="0">
                          <a:solidFill>
                            <a:schemeClr val="tx1"/>
                          </a:solidFill>
                          <a:effectLst/>
                          <a:latin typeface="+mn-lt"/>
                          <a:ea typeface="+mn-ea"/>
                          <a:cs typeface="+mn-cs"/>
                        </a:rPr>
                        <a:t> Choose </a:t>
                      </a:r>
                      <a:r>
                        <a:rPr kumimoji="0" lang="en-GB" sz="1800" b="1" kern="1200" baseline="0" dirty="0" smtClean="0">
                          <a:solidFill>
                            <a:schemeClr val="tx1"/>
                          </a:solidFill>
                          <a:effectLst/>
                          <a:latin typeface="+mn-lt"/>
                          <a:ea typeface="+mn-ea"/>
                          <a:cs typeface="+mn-cs"/>
                        </a:rPr>
                        <a:t>Checkbox</a:t>
                      </a:r>
                      <a:r>
                        <a:rPr kumimoji="0" lang="en-GB" sz="1800" b="0" kern="1200" baseline="0" dirty="0" smtClean="0">
                          <a:solidFill>
                            <a:schemeClr val="tx1"/>
                          </a:solidFill>
                          <a:effectLst/>
                          <a:latin typeface="+mn-lt"/>
                          <a:ea typeface="+mn-ea"/>
                          <a:cs typeface="+mn-cs"/>
                        </a:rPr>
                        <a:t> from the </a:t>
                      </a:r>
                      <a:r>
                        <a:rPr kumimoji="0" lang="en-GB" sz="1800" b="1" kern="1200" baseline="0" dirty="0" smtClean="0">
                          <a:solidFill>
                            <a:schemeClr val="tx1"/>
                          </a:solidFill>
                          <a:effectLst/>
                          <a:latin typeface="+mn-lt"/>
                          <a:ea typeface="+mn-ea"/>
                          <a:cs typeface="+mn-cs"/>
                        </a:rPr>
                        <a:t>Forms</a:t>
                      </a:r>
                      <a:r>
                        <a:rPr kumimoji="0" lang="en-GB" sz="1800" b="0" kern="1200" baseline="0" dirty="0" smtClean="0">
                          <a:solidFill>
                            <a:schemeClr val="tx1"/>
                          </a:solidFill>
                          <a:effectLst/>
                          <a:latin typeface="+mn-lt"/>
                          <a:ea typeface="+mn-ea"/>
                          <a:cs typeface="+mn-cs"/>
                        </a:rPr>
                        <a:t> list on the right.</a:t>
                      </a:r>
                    </a:p>
                    <a:p>
                      <a:r>
                        <a:rPr kumimoji="0" lang="en-GB" sz="1800" b="0" kern="1200" baseline="0" dirty="0" smtClean="0">
                          <a:solidFill>
                            <a:schemeClr val="tx1"/>
                          </a:solidFill>
                          <a:effectLst/>
                          <a:latin typeface="+mn-lt"/>
                          <a:ea typeface="+mn-ea"/>
                          <a:cs typeface="+mn-cs"/>
                        </a:rPr>
                        <a:t>In the </a:t>
                      </a:r>
                      <a:r>
                        <a:rPr kumimoji="0" lang="en-GB" sz="1800" b="1" kern="1200" baseline="0" dirty="0" smtClean="0">
                          <a:solidFill>
                            <a:schemeClr val="tx1"/>
                          </a:solidFill>
                          <a:effectLst/>
                          <a:latin typeface="+mn-lt"/>
                          <a:ea typeface="+mn-ea"/>
                          <a:cs typeface="+mn-cs"/>
                        </a:rPr>
                        <a:t>Label </a:t>
                      </a:r>
                      <a:r>
                        <a:rPr kumimoji="0" lang="en-GB" sz="1800" b="0" kern="1200" baseline="0" dirty="0" smtClean="0">
                          <a:solidFill>
                            <a:schemeClr val="tx1"/>
                          </a:solidFill>
                          <a:effectLst/>
                          <a:latin typeface="+mn-lt"/>
                          <a:ea typeface="+mn-ea"/>
                          <a:cs typeface="+mn-cs"/>
                        </a:rPr>
                        <a:t>Box write what you would like to appear after the tick box. The choose </a:t>
                      </a:r>
                      <a:r>
                        <a:rPr kumimoji="0" lang="en-GB" sz="1800" b="1" kern="1200" baseline="0" dirty="0" smtClean="0">
                          <a:solidFill>
                            <a:schemeClr val="tx1"/>
                          </a:solidFill>
                          <a:effectLst/>
                          <a:latin typeface="+mn-lt"/>
                          <a:ea typeface="+mn-ea"/>
                          <a:cs typeface="+mn-cs"/>
                        </a:rPr>
                        <a:t>After the item</a:t>
                      </a:r>
                      <a:r>
                        <a:rPr kumimoji="0" lang="en-GB" sz="1800" b="0" kern="1200" baseline="0" dirty="0" smtClean="0">
                          <a:solidFill>
                            <a:schemeClr val="tx1"/>
                          </a:solidFill>
                          <a:effectLst/>
                          <a:latin typeface="+mn-lt"/>
                          <a:ea typeface="+mn-ea"/>
                          <a:cs typeface="+mn-cs"/>
                        </a:rPr>
                        <a:t>.</a:t>
                      </a:r>
                    </a:p>
                    <a:p>
                      <a:r>
                        <a:rPr kumimoji="0" lang="en-GB" sz="1800" b="0" kern="1200" baseline="0" dirty="0" smtClean="0">
                          <a:solidFill>
                            <a:schemeClr val="tx1"/>
                          </a:solidFill>
                          <a:effectLst/>
                          <a:latin typeface="+mn-lt"/>
                          <a:ea typeface="+mn-ea"/>
                          <a:cs typeface="+mn-cs"/>
                        </a:rPr>
                        <a:t>Then click on </a:t>
                      </a:r>
                      <a:r>
                        <a:rPr kumimoji="0" lang="en-GB" sz="1800" b="1" kern="1200" baseline="0" dirty="0" smtClean="0">
                          <a:solidFill>
                            <a:schemeClr val="tx1"/>
                          </a:solidFill>
                          <a:effectLst/>
                          <a:latin typeface="+mn-lt"/>
                          <a:ea typeface="+mn-ea"/>
                          <a:cs typeface="+mn-cs"/>
                        </a:rPr>
                        <a:t>OK</a:t>
                      </a:r>
                      <a:r>
                        <a:rPr kumimoji="0" lang="en-GB" sz="1800" b="0" kern="1200" baseline="0" dirty="0" smtClean="0">
                          <a:solidFill>
                            <a:schemeClr val="tx1"/>
                          </a:solidFill>
                          <a:effectLst/>
                          <a:latin typeface="+mn-lt"/>
                          <a:ea typeface="+mn-ea"/>
                          <a:cs typeface="+mn-cs"/>
                        </a:rPr>
                        <a:t>.</a:t>
                      </a:r>
                    </a:p>
                    <a:p>
                      <a:r>
                        <a:rPr kumimoji="0" lang="en-GB" sz="1800" b="0" kern="1200" baseline="0" dirty="0" smtClean="0">
                          <a:solidFill>
                            <a:schemeClr val="tx1"/>
                          </a:solidFill>
                          <a:effectLst/>
                          <a:latin typeface="+mn-lt"/>
                          <a:ea typeface="+mn-ea"/>
                          <a:cs typeface="+mn-cs"/>
                        </a:rPr>
                        <a:t>Next it is important to click to the right of the box created on your page.</a:t>
                      </a:r>
                    </a:p>
                  </a:txBody>
                  <a:tcPr>
                    <a:noFill/>
                  </a:tcPr>
                </a:tc>
              </a:tr>
            </a:tbl>
          </a:graphicData>
        </a:graphic>
      </p:graphicFrame>
      <p:sp>
        <p:nvSpPr>
          <p:cNvPr id="16" name="Action Button: Back or Previous 15">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Action Button: Forward or Next 33">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81712" t="16363" r="6016" b="74257"/>
          <a:stretch/>
        </p:blipFill>
        <p:spPr bwMode="auto">
          <a:xfrm>
            <a:off x="4102966" y="1716478"/>
            <a:ext cx="2644567" cy="11364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Arrow Connector 18"/>
          <p:cNvCxnSpPr/>
          <p:nvPr/>
        </p:nvCxnSpPr>
        <p:spPr>
          <a:xfrm flipV="1">
            <a:off x="3740582" y="2284706"/>
            <a:ext cx="705081" cy="1"/>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2966" y="3151670"/>
            <a:ext cx="2644567" cy="25095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2" name="Straight Arrow Connector 21"/>
          <p:cNvCxnSpPr/>
          <p:nvPr/>
        </p:nvCxnSpPr>
        <p:spPr>
          <a:xfrm flipV="1">
            <a:off x="3740582" y="3717032"/>
            <a:ext cx="831418" cy="36004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1028"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41970" t="54757" r="48742" b="42261"/>
          <a:stretch/>
        </p:blipFill>
        <p:spPr bwMode="auto">
          <a:xfrm>
            <a:off x="4102966" y="5959431"/>
            <a:ext cx="2644567" cy="4773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Straight Arrow Connector 19"/>
          <p:cNvCxnSpPr/>
          <p:nvPr/>
        </p:nvCxnSpPr>
        <p:spPr>
          <a:xfrm flipV="1">
            <a:off x="2245933" y="4653136"/>
            <a:ext cx="2326067" cy="137156"/>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635896" y="5661248"/>
            <a:ext cx="2880320" cy="36004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3214337"/>
      </p:ext>
    </p:extLst>
  </p:cSld>
  <p:clrMapOvr>
    <a:masterClrMapping/>
  </p:clrMapOvr>
  <p:transition advClick="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1" y="44624"/>
            <a:ext cx="7630739" cy="625434"/>
          </a:xfrm>
        </p:spPr>
        <p:txBody>
          <a:bodyPr>
            <a:noAutofit/>
          </a:bodyPr>
          <a:lstStyle/>
          <a:p>
            <a:r>
              <a:rPr lang="en-GB" sz="2400" dirty="0" smtClean="0"/>
              <a:t>8 </a:t>
            </a:r>
            <a:r>
              <a:rPr lang="en-GB" sz="2400" dirty="0"/>
              <a:t>- Assignment Walkthrough Guide – </a:t>
            </a:r>
            <a:r>
              <a:rPr lang="en-GB" sz="2400" dirty="0" smtClean="0"/>
              <a:t>How to Make A Form</a:t>
            </a:r>
            <a:endParaRPr lang="en-GB" sz="24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3044905112"/>
              </p:ext>
            </p:extLst>
          </p:nvPr>
        </p:nvGraphicFramePr>
        <p:xfrm>
          <a:off x="6872039" y="1700808"/>
          <a:ext cx="1948432" cy="4418942"/>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4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lvl="0"/>
                      <a:r>
                        <a:rPr kumimoji="0" lang="en-GB" sz="1400" b="1" kern="1200" dirty="0" smtClean="0">
                          <a:solidFill>
                            <a:schemeClr val="tx1"/>
                          </a:solidFill>
                          <a:effectLst/>
                          <a:latin typeface="+mj-lt"/>
                          <a:ea typeface="+mn-ea"/>
                          <a:cs typeface="+mn-cs"/>
                        </a:rPr>
                        <a:t>Forms</a:t>
                      </a:r>
                      <a:r>
                        <a:rPr kumimoji="0" lang="en-GB" sz="1400" b="0" kern="1200" dirty="0" smtClean="0">
                          <a:solidFill>
                            <a:schemeClr val="tx1"/>
                          </a:solidFill>
                          <a:effectLst/>
                          <a:latin typeface="+mj-lt"/>
                          <a:ea typeface="+mn-ea"/>
                          <a:cs typeface="+mn-cs"/>
                        </a:rPr>
                        <a:t> add user</a:t>
                      </a:r>
                      <a:r>
                        <a:rPr kumimoji="0" lang="en-GB" sz="1400" b="0" kern="1200" baseline="0" dirty="0" smtClean="0">
                          <a:solidFill>
                            <a:schemeClr val="tx1"/>
                          </a:solidFill>
                          <a:effectLst/>
                          <a:latin typeface="+mj-lt"/>
                          <a:ea typeface="+mn-ea"/>
                          <a:cs typeface="+mn-cs"/>
                        </a:rPr>
                        <a:t> interaction to the site and help fill a page with content.</a:t>
                      </a:r>
                      <a:endParaRPr kumimoji="0" lang="en-GB" sz="1400" b="1"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dirty="0" smtClean="0">
                          <a:solidFill>
                            <a:schemeClr val="tx1"/>
                          </a:solidFill>
                          <a:effectLst/>
                          <a:latin typeface="+mj-lt"/>
                          <a:ea typeface="+mn-ea"/>
                          <a:cs typeface="+mn-cs"/>
                        </a:rPr>
                        <a:t>Choose 5 or</a:t>
                      </a:r>
                      <a:r>
                        <a:rPr kumimoji="0" lang="en-GB" sz="1400" kern="1200" baseline="0" dirty="0" smtClean="0">
                          <a:solidFill>
                            <a:schemeClr val="tx1"/>
                          </a:solidFill>
                          <a:effectLst/>
                          <a:latin typeface="+mj-lt"/>
                          <a:ea typeface="+mn-ea"/>
                          <a:cs typeface="+mn-cs"/>
                        </a:rPr>
                        <a:t> 6 questions that would be relevant.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baseline="0" dirty="0" smtClean="0">
                          <a:solidFill>
                            <a:schemeClr val="tx1"/>
                          </a:solidFill>
                          <a:effectLst/>
                          <a:latin typeface="+mn-lt"/>
                          <a:ea typeface="+mn-ea"/>
                          <a:cs typeface="+mn-cs"/>
                        </a:rPr>
                        <a:t>Make sure there is a range of Form options like drop down answers and Yes/No ones.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baseline="0" dirty="0" smtClean="0">
                          <a:solidFill>
                            <a:schemeClr val="tx1"/>
                          </a:solidFill>
                          <a:effectLst/>
                          <a:latin typeface="+mn-lt"/>
                          <a:ea typeface="+mn-ea"/>
                          <a:cs typeface="+mn-cs"/>
                        </a:rPr>
                        <a:t>Make sure there is a Submit and Reset button.</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baseline="0" dirty="0" smtClean="0">
                          <a:solidFill>
                            <a:schemeClr val="tx1"/>
                          </a:solidFill>
                          <a:effectLst/>
                          <a:latin typeface="+mn-lt"/>
                          <a:ea typeface="+mn-ea"/>
                          <a:cs typeface="+mn-cs"/>
                        </a:rPr>
                        <a:t>Make sure to link the Submit to an Email address.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2474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a:latin typeface="Calibri" pitchFamily="34" charset="0"/>
                <a:ea typeface="Calibri" pitchFamily="34" charset="0"/>
                <a:cs typeface="Calibri" pitchFamily="34" charset="0"/>
              </a:rPr>
              <a:t>Task </a:t>
            </a:r>
            <a:r>
              <a:rPr lang="en-US" b="1" dirty="0" smtClean="0">
                <a:latin typeface="Calibri" pitchFamily="34" charset="0"/>
                <a:ea typeface="Calibri" pitchFamily="34" charset="0"/>
                <a:cs typeface="Calibri" pitchFamily="34" charset="0"/>
              </a:rPr>
              <a:t>8:</a:t>
            </a:r>
            <a:r>
              <a:rPr lang="en-US" dirty="0" smtClean="0">
                <a:latin typeface="Calibri" pitchFamily="34" charset="0"/>
                <a:ea typeface="Calibri" pitchFamily="34" charset="0"/>
                <a:cs typeface="Calibri" pitchFamily="34" charset="0"/>
              </a:rPr>
              <a:t> </a:t>
            </a:r>
            <a:r>
              <a:rPr lang="en-GB" dirty="0" smtClean="0">
                <a:latin typeface="Calibri" pitchFamily="34" charset="0"/>
              </a:rPr>
              <a:t>How to make</a:t>
            </a:r>
            <a:r>
              <a:rPr lang="en-US" dirty="0" smtClean="0">
                <a:latin typeface="Calibri" pitchFamily="34" charset="0"/>
                <a:ea typeface="Calibri" pitchFamily="34" charset="0"/>
                <a:cs typeface="Calibri" pitchFamily="34" charset="0"/>
              </a:rPr>
              <a:t> </a:t>
            </a:r>
            <a:r>
              <a:rPr lang="en-US" dirty="0">
                <a:latin typeface="Calibri" pitchFamily="34" charset="0"/>
                <a:ea typeface="Calibri" pitchFamily="34" charset="0"/>
                <a:cs typeface="Calibri" pitchFamily="34" charset="0"/>
              </a:rPr>
              <a:t>a</a:t>
            </a:r>
            <a:r>
              <a:rPr lang="en-US" b="1" dirty="0">
                <a:latin typeface="Calibri" pitchFamily="34" charset="0"/>
                <a:ea typeface="Calibri" pitchFamily="34" charset="0"/>
                <a:cs typeface="Calibri" pitchFamily="34" charset="0"/>
              </a:rPr>
              <a:t> Form</a:t>
            </a:r>
            <a:endParaRPr lang="en-ZA" b="1"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4227804894"/>
              </p:ext>
            </p:extLst>
          </p:nvPr>
        </p:nvGraphicFramePr>
        <p:xfrm>
          <a:off x="313719" y="1667696"/>
          <a:ext cx="3538201" cy="4857648"/>
        </p:xfrm>
        <a:graphic>
          <a:graphicData uri="http://schemas.openxmlformats.org/drawingml/2006/table">
            <a:tbl>
              <a:tblPr firstRow="1" bandRow="1">
                <a:tableStyleId>{2D5ABB26-0587-4C30-8999-92F81FD0307C}</a:tableStyleId>
              </a:tblPr>
              <a:tblGrid>
                <a:gridCol w="3538201"/>
              </a:tblGrid>
              <a:tr h="48576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08 – Getting the Forms things.</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400" kern="1200" dirty="0" smtClean="0">
                        <a:solidFill>
                          <a:schemeClr val="tx1"/>
                        </a:solidFill>
                        <a:latin typeface="Calibri" pitchFamily="34" charset="0"/>
                        <a:ea typeface="+mn-ea"/>
                        <a:cs typeface="Calibri" pitchFamily="34" charset="0"/>
                      </a:endParaRPr>
                    </a:p>
                    <a:p>
                      <a:r>
                        <a:rPr kumimoji="0" lang="en-GB" sz="1800" b="0" kern="1200" baseline="0" dirty="0" smtClean="0">
                          <a:solidFill>
                            <a:schemeClr val="tx1"/>
                          </a:solidFill>
                          <a:effectLst/>
                          <a:latin typeface="+mn-lt"/>
                          <a:ea typeface="+mn-ea"/>
                          <a:cs typeface="+mn-cs"/>
                        </a:rPr>
                        <a:t>Repeat the process until you have all the options in there.</a:t>
                      </a:r>
                    </a:p>
                    <a:p>
                      <a:r>
                        <a:rPr kumimoji="0" lang="en-GB" sz="1800" b="0" kern="1200" baseline="0" dirty="0" smtClean="0">
                          <a:solidFill>
                            <a:schemeClr val="tx1"/>
                          </a:solidFill>
                          <a:effectLst/>
                          <a:latin typeface="+mn-lt"/>
                          <a:ea typeface="+mn-ea"/>
                          <a:cs typeface="+mn-cs"/>
                        </a:rPr>
                        <a:t>Five would be good.</a:t>
                      </a:r>
                    </a:p>
                    <a:p>
                      <a:r>
                        <a:rPr kumimoji="0" lang="en-GB" sz="1800" b="0" kern="1200" baseline="0" dirty="0" smtClean="0">
                          <a:solidFill>
                            <a:schemeClr val="tx1"/>
                          </a:solidFill>
                          <a:effectLst/>
                          <a:latin typeface="+mn-lt"/>
                          <a:ea typeface="+mn-ea"/>
                          <a:cs typeface="+mn-cs"/>
                        </a:rPr>
                        <a:t>You can always copy and paste the first one and change the words at the end, this would be quicker.</a:t>
                      </a:r>
                    </a:p>
                    <a:p>
                      <a:r>
                        <a:rPr kumimoji="0" lang="en-GB" sz="1800" b="0" kern="1200" baseline="0" dirty="0" smtClean="0">
                          <a:solidFill>
                            <a:schemeClr val="tx1"/>
                          </a:solidFill>
                          <a:effectLst/>
                          <a:latin typeface="+mn-lt"/>
                          <a:ea typeface="+mn-ea"/>
                          <a:cs typeface="+mn-cs"/>
                        </a:rPr>
                        <a:t>You might also want to put them on  the next line.</a:t>
                      </a:r>
                    </a:p>
                    <a:p>
                      <a:r>
                        <a:rPr kumimoji="0" lang="en-GB" sz="1800" b="1" kern="1200" baseline="0" dirty="0" smtClean="0">
                          <a:solidFill>
                            <a:schemeClr val="tx1"/>
                          </a:solidFill>
                          <a:effectLst/>
                          <a:latin typeface="+mn-lt"/>
                          <a:ea typeface="+mn-ea"/>
                          <a:cs typeface="+mn-cs"/>
                        </a:rPr>
                        <a:t>Question 5</a:t>
                      </a:r>
                      <a:r>
                        <a:rPr kumimoji="0" lang="en-GB" sz="1800" b="0" kern="1200" baseline="0" dirty="0" smtClean="0">
                          <a:solidFill>
                            <a:schemeClr val="tx1"/>
                          </a:solidFill>
                          <a:effectLst/>
                          <a:latin typeface="+mn-lt"/>
                          <a:ea typeface="+mn-ea"/>
                          <a:cs typeface="+mn-cs"/>
                        </a:rPr>
                        <a:t> – This is a rating question. You can either choose to use the Radio Group or copy and Paste the Yes/No one and change the options.</a:t>
                      </a:r>
                    </a:p>
                  </a:txBody>
                  <a:tcPr>
                    <a:noFill/>
                  </a:tcPr>
                </a:tc>
              </a:tr>
            </a:tbl>
          </a:graphicData>
        </a:graphic>
      </p:graphicFrame>
      <p:sp>
        <p:nvSpPr>
          <p:cNvPr id="16" name="Action Button: Back or Previous 15">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Action Button: Forward or Next 33">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0559" t="50812" r="53532" b="41605"/>
          <a:stretch/>
        </p:blipFill>
        <p:spPr bwMode="auto">
          <a:xfrm>
            <a:off x="3851918" y="2088303"/>
            <a:ext cx="2895613" cy="4764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31944" t="17835" r="56784" b="76536"/>
          <a:stretch/>
        </p:blipFill>
        <p:spPr bwMode="auto">
          <a:xfrm>
            <a:off x="3851919" y="2852938"/>
            <a:ext cx="2881054" cy="7452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20630" t="42125" r="58939" b="47688"/>
          <a:stretch/>
        </p:blipFill>
        <p:spPr bwMode="auto">
          <a:xfrm>
            <a:off x="3779912" y="3861048"/>
            <a:ext cx="2825594" cy="7920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2" name="Straight Arrow Connector 21"/>
          <p:cNvCxnSpPr/>
          <p:nvPr/>
        </p:nvCxnSpPr>
        <p:spPr>
          <a:xfrm flipV="1">
            <a:off x="3408966" y="3429000"/>
            <a:ext cx="1307050" cy="108012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3283355" y="2609346"/>
            <a:ext cx="1288645" cy="243592"/>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2053"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20874" t="42724" r="52274" b="48694"/>
          <a:stretch/>
        </p:blipFill>
        <p:spPr bwMode="auto">
          <a:xfrm>
            <a:off x="3851918" y="5117812"/>
            <a:ext cx="2808314" cy="5434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0" name="Straight Arrow Connector 29"/>
          <p:cNvCxnSpPr/>
          <p:nvPr/>
        </p:nvCxnSpPr>
        <p:spPr>
          <a:xfrm>
            <a:off x="3635896" y="5445224"/>
            <a:ext cx="576064" cy="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3283355" y="4653136"/>
            <a:ext cx="928605" cy="648072"/>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6348710"/>
      </p:ext>
    </p:extLst>
  </p:cSld>
  <p:clrMapOvr>
    <a:masterClrMapping/>
  </p:clrMapOvr>
  <p:transition advClick="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1" y="44624"/>
            <a:ext cx="7630739" cy="625434"/>
          </a:xfrm>
        </p:spPr>
        <p:txBody>
          <a:bodyPr>
            <a:noAutofit/>
          </a:bodyPr>
          <a:lstStyle/>
          <a:p>
            <a:r>
              <a:rPr lang="en-GB" sz="2400" dirty="0" smtClean="0"/>
              <a:t>8 </a:t>
            </a:r>
            <a:r>
              <a:rPr lang="en-GB" sz="2400" dirty="0"/>
              <a:t>- Assignment Walkthrough Guide – </a:t>
            </a:r>
            <a:r>
              <a:rPr lang="en-GB" sz="2400" dirty="0" smtClean="0"/>
              <a:t>How to Make A Form</a:t>
            </a:r>
            <a:endParaRPr lang="en-GB" sz="24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1326581484"/>
              </p:ext>
            </p:extLst>
          </p:nvPr>
        </p:nvGraphicFramePr>
        <p:xfrm>
          <a:off x="6872039" y="1700808"/>
          <a:ext cx="1948432" cy="4418942"/>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4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lvl="0"/>
                      <a:r>
                        <a:rPr kumimoji="0" lang="en-GB" sz="1400" b="1" kern="1200" dirty="0" smtClean="0">
                          <a:solidFill>
                            <a:schemeClr val="tx1"/>
                          </a:solidFill>
                          <a:effectLst/>
                          <a:latin typeface="+mj-lt"/>
                          <a:ea typeface="+mn-ea"/>
                          <a:cs typeface="+mn-cs"/>
                        </a:rPr>
                        <a:t>Forms</a:t>
                      </a:r>
                      <a:r>
                        <a:rPr kumimoji="0" lang="en-GB" sz="1400" b="0" kern="1200" dirty="0" smtClean="0">
                          <a:solidFill>
                            <a:schemeClr val="tx1"/>
                          </a:solidFill>
                          <a:effectLst/>
                          <a:latin typeface="+mj-lt"/>
                          <a:ea typeface="+mn-ea"/>
                          <a:cs typeface="+mn-cs"/>
                        </a:rPr>
                        <a:t> add user</a:t>
                      </a:r>
                      <a:r>
                        <a:rPr kumimoji="0" lang="en-GB" sz="1400" b="0" kern="1200" baseline="0" dirty="0" smtClean="0">
                          <a:solidFill>
                            <a:schemeClr val="tx1"/>
                          </a:solidFill>
                          <a:effectLst/>
                          <a:latin typeface="+mj-lt"/>
                          <a:ea typeface="+mn-ea"/>
                          <a:cs typeface="+mn-cs"/>
                        </a:rPr>
                        <a:t> interaction to the site and help fill a page with content.</a:t>
                      </a:r>
                      <a:endParaRPr kumimoji="0" lang="en-GB" sz="1400" b="1"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dirty="0" smtClean="0">
                          <a:solidFill>
                            <a:schemeClr val="tx1"/>
                          </a:solidFill>
                          <a:effectLst/>
                          <a:latin typeface="+mj-lt"/>
                          <a:ea typeface="+mn-ea"/>
                          <a:cs typeface="+mn-cs"/>
                        </a:rPr>
                        <a:t>Choose 5 or</a:t>
                      </a:r>
                      <a:r>
                        <a:rPr kumimoji="0" lang="en-GB" sz="1400" kern="1200" baseline="0" dirty="0" smtClean="0">
                          <a:solidFill>
                            <a:schemeClr val="tx1"/>
                          </a:solidFill>
                          <a:effectLst/>
                          <a:latin typeface="+mj-lt"/>
                          <a:ea typeface="+mn-ea"/>
                          <a:cs typeface="+mn-cs"/>
                        </a:rPr>
                        <a:t> 6 questions that would be relevant.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baseline="0" dirty="0" smtClean="0">
                          <a:solidFill>
                            <a:schemeClr val="tx1"/>
                          </a:solidFill>
                          <a:effectLst/>
                          <a:latin typeface="+mn-lt"/>
                          <a:ea typeface="+mn-ea"/>
                          <a:cs typeface="+mn-cs"/>
                        </a:rPr>
                        <a:t>Make sure there is a range of Form options like drop down answers and Yes/No ones.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baseline="0" dirty="0" smtClean="0">
                          <a:solidFill>
                            <a:schemeClr val="tx1"/>
                          </a:solidFill>
                          <a:effectLst/>
                          <a:latin typeface="+mn-lt"/>
                          <a:ea typeface="+mn-ea"/>
                          <a:cs typeface="+mn-cs"/>
                        </a:rPr>
                        <a:t>Make sure there is a Submit and Reset button.</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baseline="0" dirty="0" smtClean="0">
                          <a:solidFill>
                            <a:schemeClr val="tx1"/>
                          </a:solidFill>
                          <a:effectLst/>
                          <a:latin typeface="+mn-lt"/>
                          <a:ea typeface="+mn-ea"/>
                          <a:cs typeface="+mn-cs"/>
                        </a:rPr>
                        <a:t>Make sure to link the Submit to an Email address.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2474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a:latin typeface="Calibri" pitchFamily="34" charset="0"/>
                <a:ea typeface="Calibri" pitchFamily="34" charset="0"/>
                <a:cs typeface="Calibri" pitchFamily="34" charset="0"/>
              </a:rPr>
              <a:t>Task </a:t>
            </a:r>
            <a:r>
              <a:rPr lang="en-US" b="1" dirty="0" smtClean="0">
                <a:latin typeface="Calibri" pitchFamily="34" charset="0"/>
                <a:ea typeface="Calibri" pitchFamily="34" charset="0"/>
                <a:cs typeface="Calibri" pitchFamily="34" charset="0"/>
              </a:rPr>
              <a:t>8:</a:t>
            </a:r>
            <a:r>
              <a:rPr lang="en-US" dirty="0" smtClean="0">
                <a:latin typeface="Calibri" pitchFamily="34" charset="0"/>
                <a:ea typeface="Calibri" pitchFamily="34" charset="0"/>
                <a:cs typeface="Calibri" pitchFamily="34" charset="0"/>
              </a:rPr>
              <a:t> </a:t>
            </a:r>
            <a:r>
              <a:rPr lang="en-GB" dirty="0" smtClean="0">
                <a:latin typeface="Calibri" pitchFamily="34" charset="0"/>
              </a:rPr>
              <a:t>How to make</a:t>
            </a:r>
            <a:r>
              <a:rPr lang="en-US" dirty="0" smtClean="0">
                <a:latin typeface="Calibri" pitchFamily="34" charset="0"/>
                <a:ea typeface="Calibri" pitchFamily="34" charset="0"/>
                <a:cs typeface="Calibri" pitchFamily="34" charset="0"/>
              </a:rPr>
              <a:t> </a:t>
            </a:r>
            <a:r>
              <a:rPr lang="en-US" dirty="0">
                <a:latin typeface="Calibri" pitchFamily="34" charset="0"/>
                <a:ea typeface="Calibri" pitchFamily="34" charset="0"/>
                <a:cs typeface="Calibri" pitchFamily="34" charset="0"/>
              </a:rPr>
              <a:t>a</a:t>
            </a:r>
            <a:r>
              <a:rPr lang="en-US" b="1" dirty="0">
                <a:latin typeface="Calibri" pitchFamily="34" charset="0"/>
                <a:ea typeface="Calibri" pitchFamily="34" charset="0"/>
                <a:cs typeface="Calibri" pitchFamily="34" charset="0"/>
              </a:rPr>
              <a:t> Form</a:t>
            </a:r>
            <a:endParaRPr lang="en-ZA" b="1"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4272336908"/>
              </p:ext>
            </p:extLst>
          </p:nvPr>
        </p:nvGraphicFramePr>
        <p:xfrm>
          <a:off x="313719" y="1667696"/>
          <a:ext cx="3538201" cy="4857648"/>
        </p:xfrm>
        <a:graphic>
          <a:graphicData uri="http://schemas.openxmlformats.org/drawingml/2006/table">
            <a:tbl>
              <a:tblPr firstRow="1" bandRow="1">
                <a:tableStyleId>{2D5ABB26-0587-4C30-8999-92F81FD0307C}</a:tableStyleId>
              </a:tblPr>
              <a:tblGrid>
                <a:gridCol w="3538201"/>
              </a:tblGrid>
              <a:tr h="48576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09 – Getting the Forms things.</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400" kern="1200" dirty="0" smtClean="0">
                        <a:solidFill>
                          <a:schemeClr val="tx1"/>
                        </a:solidFill>
                        <a:latin typeface="Calibri" pitchFamily="34" charset="0"/>
                        <a:ea typeface="+mn-ea"/>
                        <a:cs typeface="Calibri" pitchFamily="34" charset="0"/>
                      </a:endParaRPr>
                    </a:p>
                    <a:p>
                      <a:r>
                        <a:rPr kumimoji="0" lang="en-GB" sz="1800" b="1" kern="1200" baseline="0" dirty="0" smtClean="0">
                          <a:solidFill>
                            <a:schemeClr val="tx1"/>
                          </a:solidFill>
                          <a:effectLst/>
                          <a:latin typeface="+mn-lt"/>
                          <a:ea typeface="+mn-ea"/>
                          <a:cs typeface="+mn-cs"/>
                        </a:rPr>
                        <a:t>Question 6 - </a:t>
                      </a:r>
                      <a:r>
                        <a:rPr kumimoji="0" lang="en-GB" sz="1800" b="0" kern="1200" baseline="0" dirty="0" smtClean="0">
                          <a:solidFill>
                            <a:schemeClr val="tx1"/>
                          </a:solidFill>
                          <a:effectLst/>
                          <a:latin typeface="+mn-lt"/>
                          <a:ea typeface="+mn-ea"/>
                          <a:cs typeface="+mn-cs"/>
                        </a:rPr>
                        <a:t>Should be another text box but one this time that allows more text to be added (Multiline). First click the </a:t>
                      </a:r>
                      <a:r>
                        <a:rPr kumimoji="0" lang="en-GB" sz="1800" b="1" kern="1200" baseline="0" dirty="0" smtClean="0">
                          <a:solidFill>
                            <a:schemeClr val="tx1"/>
                          </a:solidFill>
                          <a:effectLst/>
                          <a:latin typeface="+mn-lt"/>
                          <a:ea typeface="+mn-ea"/>
                          <a:cs typeface="+mn-cs"/>
                        </a:rPr>
                        <a:t>Text Field </a:t>
                      </a:r>
                      <a:r>
                        <a:rPr kumimoji="0" lang="en-GB" sz="1800" b="0" kern="1200" baseline="0" dirty="0" smtClean="0">
                          <a:solidFill>
                            <a:schemeClr val="tx1"/>
                          </a:solidFill>
                          <a:effectLst/>
                          <a:latin typeface="+mn-lt"/>
                          <a:ea typeface="+mn-ea"/>
                          <a:cs typeface="+mn-cs"/>
                        </a:rPr>
                        <a:t>link on the Forms Bar.</a:t>
                      </a:r>
                    </a:p>
                    <a:p>
                      <a:r>
                        <a:rPr kumimoji="0" lang="en-GB" sz="1800" b="0" kern="1200" baseline="0" dirty="0" smtClean="0">
                          <a:solidFill>
                            <a:schemeClr val="tx1"/>
                          </a:solidFill>
                          <a:effectLst/>
                          <a:latin typeface="+mn-lt"/>
                          <a:ea typeface="+mn-ea"/>
                          <a:cs typeface="+mn-cs"/>
                        </a:rPr>
                        <a:t>Next put in an appropriate </a:t>
                      </a:r>
                      <a:r>
                        <a:rPr kumimoji="0" lang="en-GB" sz="1800" b="1" kern="1200" baseline="0" dirty="0" smtClean="0">
                          <a:solidFill>
                            <a:schemeClr val="tx1"/>
                          </a:solidFill>
                          <a:effectLst/>
                          <a:latin typeface="+mn-lt"/>
                          <a:ea typeface="+mn-ea"/>
                          <a:cs typeface="+mn-cs"/>
                        </a:rPr>
                        <a:t>Label</a:t>
                      </a:r>
                      <a:r>
                        <a:rPr kumimoji="0" lang="en-GB" sz="1800" b="0" kern="1200" baseline="0" dirty="0" smtClean="0">
                          <a:solidFill>
                            <a:schemeClr val="tx1"/>
                          </a:solidFill>
                          <a:effectLst/>
                          <a:latin typeface="+mn-lt"/>
                          <a:ea typeface="+mn-ea"/>
                          <a:cs typeface="+mn-cs"/>
                        </a:rPr>
                        <a:t> and click on the </a:t>
                      </a:r>
                      <a:r>
                        <a:rPr kumimoji="0" lang="en-GB" sz="1800" b="1" kern="1200" baseline="0" dirty="0" smtClean="0">
                          <a:solidFill>
                            <a:schemeClr val="tx1"/>
                          </a:solidFill>
                          <a:effectLst/>
                          <a:latin typeface="+mn-lt"/>
                          <a:ea typeface="+mn-ea"/>
                          <a:cs typeface="+mn-cs"/>
                        </a:rPr>
                        <a:t>After the Item </a:t>
                      </a:r>
                      <a:r>
                        <a:rPr kumimoji="0" lang="en-GB" sz="1800" b="0" kern="1200" baseline="0" dirty="0" smtClean="0">
                          <a:solidFill>
                            <a:schemeClr val="tx1"/>
                          </a:solidFill>
                          <a:effectLst/>
                          <a:latin typeface="+mn-lt"/>
                          <a:ea typeface="+mn-ea"/>
                          <a:cs typeface="+mn-cs"/>
                        </a:rPr>
                        <a:t>box at the bottom.</a:t>
                      </a:r>
                    </a:p>
                    <a:p>
                      <a:endParaRPr kumimoji="0" lang="en-GB" sz="1100" b="0" kern="1200" baseline="0" dirty="0" smtClean="0">
                        <a:solidFill>
                          <a:schemeClr val="tx1"/>
                        </a:solidFill>
                        <a:effectLst/>
                        <a:latin typeface="+mn-lt"/>
                        <a:ea typeface="+mn-ea"/>
                        <a:cs typeface="+mn-cs"/>
                      </a:endParaRPr>
                    </a:p>
                    <a:p>
                      <a:r>
                        <a:rPr kumimoji="0" lang="en-GB" sz="1800" b="0" kern="1200" baseline="0" dirty="0" smtClean="0">
                          <a:solidFill>
                            <a:schemeClr val="tx1"/>
                          </a:solidFill>
                          <a:effectLst/>
                          <a:latin typeface="+mn-lt"/>
                          <a:ea typeface="+mn-ea"/>
                          <a:cs typeface="+mn-cs"/>
                        </a:rPr>
                        <a:t>Next double click on the box that has been created.</a:t>
                      </a:r>
                    </a:p>
                    <a:p>
                      <a:endParaRPr kumimoji="0" lang="en-GB" sz="700" b="0" kern="1200" baseline="0" dirty="0" smtClean="0">
                        <a:solidFill>
                          <a:schemeClr val="tx1"/>
                        </a:solidFill>
                        <a:effectLst/>
                        <a:latin typeface="+mn-lt"/>
                        <a:ea typeface="+mn-ea"/>
                        <a:cs typeface="+mn-cs"/>
                      </a:endParaRPr>
                    </a:p>
                    <a:p>
                      <a:r>
                        <a:rPr kumimoji="0" lang="en-GB" sz="1800" b="0" kern="1200" baseline="0" dirty="0" smtClean="0">
                          <a:solidFill>
                            <a:schemeClr val="tx1"/>
                          </a:solidFill>
                          <a:effectLst/>
                          <a:latin typeface="+mn-lt"/>
                          <a:ea typeface="+mn-ea"/>
                          <a:cs typeface="+mn-cs"/>
                        </a:rPr>
                        <a:t>Then click on the option on the bottom toolbar that says </a:t>
                      </a:r>
                      <a:r>
                        <a:rPr kumimoji="0" lang="en-GB" sz="1800" b="1" kern="1200" baseline="0" dirty="0" smtClean="0">
                          <a:solidFill>
                            <a:schemeClr val="tx1"/>
                          </a:solidFill>
                          <a:effectLst/>
                          <a:latin typeface="+mn-lt"/>
                          <a:ea typeface="+mn-ea"/>
                          <a:cs typeface="+mn-cs"/>
                        </a:rPr>
                        <a:t>Multiline. </a:t>
                      </a:r>
                      <a:r>
                        <a:rPr kumimoji="0" lang="en-GB" sz="1800" b="0" kern="1200" baseline="0" dirty="0" smtClean="0">
                          <a:solidFill>
                            <a:schemeClr val="tx1"/>
                          </a:solidFill>
                          <a:effectLst/>
                          <a:latin typeface="+mn-lt"/>
                          <a:ea typeface="+mn-ea"/>
                          <a:cs typeface="+mn-cs"/>
                        </a:rPr>
                        <a:t>This should add a scroll bar to the box created.</a:t>
                      </a:r>
                      <a:endParaRPr kumimoji="0" lang="en-GB" sz="1800" b="1" kern="1200" baseline="0" dirty="0" smtClean="0">
                        <a:solidFill>
                          <a:schemeClr val="tx1"/>
                        </a:solidFill>
                        <a:effectLst/>
                        <a:latin typeface="+mn-lt"/>
                        <a:ea typeface="+mn-ea"/>
                        <a:cs typeface="+mn-cs"/>
                      </a:endParaRPr>
                    </a:p>
                  </a:txBody>
                  <a:tcPr>
                    <a:noFill/>
                  </a:tcPr>
                </a:tc>
              </a:tr>
            </a:tbl>
          </a:graphicData>
        </a:graphic>
      </p:graphicFrame>
      <p:sp>
        <p:nvSpPr>
          <p:cNvPr id="16" name="Action Button: Back or Previous 15">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Action Button: Forward or Next 33">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6471" y="2730343"/>
            <a:ext cx="2329745" cy="2210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2" name="Straight Arrow Connector 21"/>
          <p:cNvCxnSpPr/>
          <p:nvPr/>
        </p:nvCxnSpPr>
        <p:spPr>
          <a:xfrm flipV="1">
            <a:off x="3455501" y="2729097"/>
            <a:ext cx="1307050" cy="108012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3507992" y="4293096"/>
            <a:ext cx="1064008" cy="82719"/>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307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82099" t="12827" r="1959" b="79040"/>
          <a:stretch/>
        </p:blipFill>
        <p:spPr bwMode="auto">
          <a:xfrm>
            <a:off x="3972295" y="1716478"/>
            <a:ext cx="2706790" cy="7764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Arrow Connector 18"/>
          <p:cNvCxnSpPr/>
          <p:nvPr/>
        </p:nvCxnSpPr>
        <p:spPr>
          <a:xfrm flipV="1">
            <a:off x="3283355" y="2348880"/>
            <a:ext cx="1072621" cy="792089"/>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3076"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39196" t="52192" r="38777" b="41487"/>
          <a:stretch/>
        </p:blipFill>
        <p:spPr bwMode="auto">
          <a:xfrm>
            <a:off x="4039996" y="5085184"/>
            <a:ext cx="2639089" cy="4258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0" name="Straight Arrow Connector 29"/>
          <p:cNvCxnSpPr/>
          <p:nvPr/>
        </p:nvCxnSpPr>
        <p:spPr>
          <a:xfrm>
            <a:off x="3283355" y="5013176"/>
            <a:ext cx="1288645" cy="291154"/>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3077"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21784" t="78545" r="58581" b="12735"/>
          <a:stretch/>
        </p:blipFill>
        <p:spPr bwMode="auto">
          <a:xfrm>
            <a:off x="4124335" y="5803835"/>
            <a:ext cx="2554750" cy="6379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8" name="Straight Arrow Connector 27"/>
          <p:cNvCxnSpPr/>
          <p:nvPr/>
        </p:nvCxnSpPr>
        <p:spPr>
          <a:xfrm>
            <a:off x="3635896" y="5803835"/>
            <a:ext cx="1584176" cy="181219"/>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983735"/>
      </p:ext>
    </p:extLst>
  </p:cSld>
  <p:clrMapOvr>
    <a:masterClrMapping/>
  </p:clrMapOvr>
  <p:transition advClick="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1" y="44624"/>
            <a:ext cx="7630739" cy="625434"/>
          </a:xfrm>
        </p:spPr>
        <p:txBody>
          <a:bodyPr>
            <a:noAutofit/>
          </a:bodyPr>
          <a:lstStyle/>
          <a:p>
            <a:r>
              <a:rPr lang="en-GB" sz="2400" dirty="0" smtClean="0"/>
              <a:t>8 </a:t>
            </a:r>
            <a:r>
              <a:rPr lang="en-GB" sz="2400" dirty="0"/>
              <a:t>- Assignment Walkthrough Guide – </a:t>
            </a:r>
            <a:r>
              <a:rPr lang="en-GB" sz="2400" dirty="0" smtClean="0"/>
              <a:t>How to Make A Form</a:t>
            </a:r>
            <a:endParaRPr lang="en-GB" sz="24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594937126"/>
              </p:ext>
            </p:extLst>
          </p:nvPr>
        </p:nvGraphicFramePr>
        <p:xfrm>
          <a:off x="6872039" y="1700808"/>
          <a:ext cx="1948432" cy="4418942"/>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4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lvl="0"/>
                      <a:r>
                        <a:rPr kumimoji="0" lang="en-GB" sz="1400" b="1" kern="1200" dirty="0" smtClean="0">
                          <a:solidFill>
                            <a:schemeClr val="tx1"/>
                          </a:solidFill>
                          <a:effectLst/>
                          <a:latin typeface="+mj-lt"/>
                          <a:ea typeface="+mn-ea"/>
                          <a:cs typeface="+mn-cs"/>
                        </a:rPr>
                        <a:t>Forms</a:t>
                      </a:r>
                      <a:r>
                        <a:rPr kumimoji="0" lang="en-GB" sz="1400" b="0" kern="1200" dirty="0" smtClean="0">
                          <a:solidFill>
                            <a:schemeClr val="tx1"/>
                          </a:solidFill>
                          <a:effectLst/>
                          <a:latin typeface="+mj-lt"/>
                          <a:ea typeface="+mn-ea"/>
                          <a:cs typeface="+mn-cs"/>
                        </a:rPr>
                        <a:t> add user</a:t>
                      </a:r>
                      <a:r>
                        <a:rPr kumimoji="0" lang="en-GB" sz="1400" b="0" kern="1200" baseline="0" dirty="0" smtClean="0">
                          <a:solidFill>
                            <a:schemeClr val="tx1"/>
                          </a:solidFill>
                          <a:effectLst/>
                          <a:latin typeface="+mj-lt"/>
                          <a:ea typeface="+mn-ea"/>
                          <a:cs typeface="+mn-cs"/>
                        </a:rPr>
                        <a:t> interaction to the site and help fill a page with content.</a:t>
                      </a:r>
                      <a:endParaRPr kumimoji="0" lang="en-GB" sz="1400" b="1"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dirty="0" smtClean="0">
                          <a:solidFill>
                            <a:schemeClr val="tx1"/>
                          </a:solidFill>
                          <a:effectLst/>
                          <a:latin typeface="+mj-lt"/>
                          <a:ea typeface="+mn-ea"/>
                          <a:cs typeface="+mn-cs"/>
                        </a:rPr>
                        <a:t>Choose 5 or</a:t>
                      </a:r>
                      <a:r>
                        <a:rPr kumimoji="0" lang="en-GB" sz="1400" kern="1200" baseline="0" dirty="0" smtClean="0">
                          <a:solidFill>
                            <a:schemeClr val="tx1"/>
                          </a:solidFill>
                          <a:effectLst/>
                          <a:latin typeface="+mj-lt"/>
                          <a:ea typeface="+mn-ea"/>
                          <a:cs typeface="+mn-cs"/>
                        </a:rPr>
                        <a:t> 6 questions that would be relevant.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baseline="0" dirty="0" smtClean="0">
                          <a:solidFill>
                            <a:schemeClr val="tx1"/>
                          </a:solidFill>
                          <a:effectLst/>
                          <a:latin typeface="+mn-lt"/>
                          <a:ea typeface="+mn-ea"/>
                          <a:cs typeface="+mn-cs"/>
                        </a:rPr>
                        <a:t>Make sure there is a range of Form options like drop down answers and Yes/No ones.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baseline="0" dirty="0" smtClean="0">
                          <a:solidFill>
                            <a:schemeClr val="tx1"/>
                          </a:solidFill>
                          <a:effectLst/>
                          <a:latin typeface="+mn-lt"/>
                          <a:ea typeface="+mn-ea"/>
                          <a:cs typeface="+mn-cs"/>
                        </a:rPr>
                        <a:t>Make sure there is a Submit and Reset button.</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baseline="0" dirty="0" smtClean="0">
                          <a:solidFill>
                            <a:schemeClr val="tx1"/>
                          </a:solidFill>
                          <a:effectLst/>
                          <a:latin typeface="+mn-lt"/>
                          <a:ea typeface="+mn-ea"/>
                          <a:cs typeface="+mn-cs"/>
                        </a:rPr>
                        <a:t>Make sure to link the Submit to an Email address.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2474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a:latin typeface="Calibri" pitchFamily="34" charset="0"/>
                <a:ea typeface="Calibri" pitchFamily="34" charset="0"/>
                <a:cs typeface="Calibri" pitchFamily="34" charset="0"/>
              </a:rPr>
              <a:t>Task </a:t>
            </a:r>
            <a:r>
              <a:rPr lang="en-US" b="1" dirty="0" smtClean="0">
                <a:latin typeface="Calibri" pitchFamily="34" charset="0"/>
                <a:ea typeface="Calibri" pitchFamily="34" charset="0"/>
                <a:cs typeface="Calibri" pitchFamily="34" charset="0"/>
              </a:rPr>
              <a:t>8:</a:t>
            </a:r>
            <a:r>
              <a:rPr lang="en-US" dirty="0" smtClean="0">
                <a:latin typeface="Calibri" pitchFamily="34" charset="0"/>
                <a:ea typeface="Calibri" pitchFamily="34" charset="0"/>
                <a:cs typeface="Calibri" pitchFamily="34" charset="0"/>
              </a:rPr>
              <a:t> </a:t>
            </a:r>
            <a:r>
              <a:rPr lang="en-GB" dirty="0" smtClean="0">
                <a:latin typeface="Calibri" pitchFamily="34" charset="0"/>
              </a:rPr>
              <a:t>How to make</a:t>
            </a:r>
            <a:r>
              <a:rPr lang="en-US" dirty="0" smtClean="0">
                <a:latin typeface="Calibri" pitchFamily="34" charset="0"/>
                <a:ea typeface="Calibri" pitchFamily="34" charset="0"/>
                <a:cs typeface="Calibri" pitchFamily="34" charset="0"/>
              </a:rPr>
              <a:t> </a:t>
            </a:r>
            <a:r>
              <a:rPr lang="en-US" dirty="0">
                <a:latin typeface="Calibri" pitchFamily="34" charset="0"/>
                <a:ea typeface="Calibri" pitchFamily="34" charset="0"/>
                <a:cs typeface="Calibri" pitchFamily="34" charset="0"/>
              </a:rPr>
              <a:t>a</a:t>
            </a:r>
            <a:r>
              <a:rPr lang="en-US" b="1" dirty="0">
                <a:latin typeface="Calibri" pitchFamily="34" charset="0"/>
                <a:ea typeface="Calibri" pitchFamily="34" charset="0"/>
                <a:cs typeface="Calibri" pitchFamily="34" charset="0"/>
              </a:rPr>
              <a:t> Form</a:t>
            </a:r>
            <a:endParaRPr lang="en-ZA" b="1"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2375154096"/>
              </p:ext>
            </p:extLst>
          </p:nvPr>
        </p:nvGraphicFramePr>
        <p:xfrm>
          <a:off x="313719" y="1667696"/>
          <a:ext cx="3538201" cy="4857648"/>
        </p:xfrm>
        <a:graphic>
          <a:graphicData uri="http://schemas.openxmlformats.org/drawingml/2006/table">
            <a:tbl>
              <a:tblPr firstRow="1" bandRow="1">
                <a:tableStyleId>{2D5ABB26-0587-4C30-8999-92F81FD0307C}</a:tableStyleId>
              </a:tblPr>
              <a:tblGrid>
                <a:gridCol w="3538201"/>
              </a:tblGrid>
              <a:tr h="48576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10 – Getting the Forms things.</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400" kern="1200" dirty="0" smtClean="0">
                        <a:solidFill>
                          <a:schemeClr val="tx1"/>
                        </a:solidFill>
                        <a:latin typeface="Calibri" pitchFamily="34" charset="0"/>
                        <a:ea typeface="+mn-ea"/>
                        <a:cs typeface="Calibri" pitchFamily="34" charset="0"/>
                      </a:endParaRPr>
                    </a:p>
                    <a:p>
                      <a:r>
                        <a:rPr kumimoji="0" lang="en-GB" sz="1800" b="1" kern="1200" baseline="0" dirty="0" smtClean="0">
                          <a:solidFill>
                            <a:schemeClr val="tx1"/>
                          </a:solidFill>
                          <a:effectLst/>
                          <a:latin typeface="+mn-lt"/>
                          <a:ea typeface="+mn-ea"/>
                          <a:cs typeface="+mn-cs"/>
                        </a:rPr>
                        <a:t>Submit and Reset – </a:t>
                      </a:r>
                      <a:r>
                        <a:rPr kumimoji="0" lang="en-GB" sz="1800" b="0" kern="1200" baseline="0" dirty="0" smtClean="0">
                          <a:solidFill>
                            <a:schemeClr val="tx1"/>
                          </a:solidFill>
                          <a:effectLst/>
                          <a:latin typeface="+mn-lt"/>
                          <a:ea typeface="+mn-ea"/>
                          <a:cs typeface="+mn-cs"/>
                        </a:rPr>
                        <a:t>These two buttons should be at the bottom  of the screen under the questions.</a:t>
                      </a:r>
                    </a:p>
                    <a:p>
                      <a:r>
                        <a:rPr kumimoji="0" lang="en-GB" sz="1800" b="0" kern="1200" baseline="0" dirty="0" smtClean="0">
                          <a:solidFill>
                            <a:schemeClr val="tx1"/>
                          </a:solidFill>
                          <a:effectLst/>
                          <a:latin typeface="+mn-lt"/>
                          <a:ea typeface="+mn-ea"/>
                          <a:cs typeface="+mn-cs"/>
                        </a:rPr>
                        <a:t>On the </a:t>
                      </a:r>
                      <a:r>
                        <a:rPr kumimoji="0" lang="en-GB" sz="1800" b="1" kern="1200" baseline="0" dirty="0" smtClean="0">
                          <a:solidFill>
                            <a:schemeClr val="tx1"/>
                          </a:solidFill>
                          <a:effectLst/>
                          <a:latin typeface="+mn-lt"/>
                          <a:ea typeface="+mn-ea"/>
                          <a:cs typeface="+mn-cs"/>
                        </a:rPr>
                        <a:t>Forms</a:t>
                      </a:r>
                      <a:r>
                        <a:rPr kumimoji="0" lang="en-GB" sz="1800" b="0" kern="1200" baseline="0" dirty="0" smtClean="0">
                          <a:solidFill>
                            <a:schemeClr val="tx1"/>
                          </a:solidFill>
                          <a:effectLst/>
                          <a:latin typeface="+mn-lt"/>
                          <a:ea typeface="+mn-ea"/>
                          <a:cs typeface="+mn-cs"/>
                        </a:rPr>
                        <a:t> Bar click on </a:t>
                      </a:r>
                      <a:r>
                        <a:rPr kumimoji="0" lang="en-GB" sz="1800" b="1" kern="1200" baseline="0" dirty="0" smtClean="0">
                          <a:solidFill>
                            <a:schemeClr val="tx1"/>
                          </a:solidFill>
                          <a:effectLst/>
                          <a:latin typeface="+mn-lt"/>
                          <a:ea typeface="+mn-ea"/>
                          <a:cs typeface="+mn-cs"/>
                        </a:rPr>
                        <a:t>Button</a:t>
                      </a:r>
                      <a:r>
                        <a:rPr kumimoji="0" lang="en-GB" sz="1800" b="0" kern="1200" baseline="0" dirty="0" smtClean="0">
                          <a:solidFill>
                            <a:schemeClr val="tx1"/>
                          </a:solidFill>
                          <a:effectLst/>
                          <a:latin typeface="+mn-lt"/>
                          <a:ea typeface="+mn-ea"/>
                          <a:cs typeface="+mn-cs"/>
                        </a:rPr>
                        <a:t> option, you might need to scroll down to find it.</a:t>
                      </a:r>
                    </a:p>
                    <a:p>
                      <a:endParaRPr kumimoji="0" lang="en-GB" sz="1100" b="0" kern="1200" baseline="0" dirty="0" smtClean="0">
                        <a:solidFill>
                          <a:schemeClr val="tx1"/>
                        </a:solidFill>
                        <a:effectLst/>
                        <a:latin typeface="+mn-lt"/>
                        <a:ea typeface="+mn-ea"/>
                        <a:cs typeface="+mn-cs"/>
                      </a:endParaRPr>
                    </a:p>
                    <a:p>
                      <a:r>
                        <a:rPr kumimoji="0" lang="en-GB" sz="1800" b="0" kern="1200" baseline="0" dirty="0" smtClean="0">
                          <a:solidFill>
                            <a:schemeClr val="tx1"/>
                          </a:solidFill>
                          <a:effectLst/>
                          <a:latin typeface="+mn-lt"/>
                          <a:ea typeface="+mn-ea"/>
                          <a:cs typeface="+mn-cs"/>
                        </a:rPr>
                        <a:t>On the next Box that pops up do not do anything other than click on </a:t>
                      </a:r>
                      <a:r>
                        <a:rPr kumimoji="0" lang="en-GB" sz="1800" b="1" kern="1200" baseline="0" dirty="0" smtClean="0">
                          <a:solidFill>
                            <a:schemeClr val="tx1"/>
                          </a:solidFill>
                          <a:effectLst/>
                          <a:latin typeface="+mn-lt"/>
                          <a:ea typeface="+mn-ea"/>
                          <a:cs typeface="+mn-cs"/>
                        </a:rPr>
                        <a:t>OK</a:t>
                      </a:r>
                    </a:p>
                    <a:p>
                      <a:endParaRPr kumimoji="0" lang="en-GB" sz="1800" b="1" kern="1200" baseline="0" dirty="0" smtClean="0">
                        <a:solidFill>
                          <a:schemeClr val="tx1"/>
                        </a:solidFill>
                        <a:effectLst/>
                        <a:latin typeface="+mn-lt"/>
                        <a:ea typeface="+mn-ea"/>
                        <a:cs typeface="+mn-cs"/>
                      </a:endParaRPr>
                    </a:p>
                    <a:p>
                      <a:r>
                        <a:rPr kumimoji="0" lang="en-GB" sz="1800" b="0" kern="1200" baseline="0" dirty="0" smtClean="0">
                          <a:solidFill>
                            <a:schemeClr val="tx1"/>
                          </a:solidFill>
                          <a:effectLst/>
                          <a:latin typeface="+mn-lt"/>
                          <a:ea typeface="+mn-ea"/>
                          <a:cs typeface="+mn-cs"/>
                        </a:rPr>
                        <a:t>Do the same again until there are two </a:t>
                      </a:r>
                      <a:r>
                        <a:rPr kumimoji="0" lang="en-GB" sz="1800" b="1" kern="1200" baseline="0" dirty="0" smtClean="0">
                          <a:solidFill>
                            <a:schemeClr val="tx1"/>
                          </a:solidFill>
                          <a:effectLst/>
                          <a:latin typeface="+mn-lt"/>
                          <a:ea typeface="+mn-ea"/>
                          <a:cs typeface="+mn-cs"/>
                        </a:rPr>
                        <a:t>Submit</a:t>
                      </a:r>
                      <a:r>
                        <a:rPr kumimoji="0" lang="en-GB" sz="1800" b="0" kern="1200" baseline="0" dirty="0" smtClean="0">
                          <a:solidFill>
                            <a:schemeClr val="tx1"/>
                          </a:solidFill>
                          <a:effectLst/>
                          <a:latin typeface="+mn-lt"/>
                          <a:ea typeface="+mn-ea"/>
                          <a:cs typeface="+mn-cs"/>
                        </a:rPr>
                        <a:t> Buttons side by side.</a:t>
                      </a:r>
                    </a:p>
                    <a:p>
                      <a:r>
                        <a:rPr kumimoji="0" lang="en-GB" sz="700" b="0" kern="1200" baseline="0" dirty="0" smtClean="0">
                          <a:solidFill>
                            <a:schemeClr val="tx1"/>
                          </a:solidFill>
                          <a:effectLst/>
                          <a:latin typeface="+mn-lt"/>
                          <a:ea typeface="+mn-ea"/>
                          <a:cs typeface="+mn-cs"/>
                        </a:rPr>
                        <a:t> </a:t>
                      </a:r>
                    </a:p>
                    <a:p>
                      <a:endParaRPr kumimoji="0" lang="en-GB" sz="700" b="0" kern="1200" baseline="0" dirty="0" smtClean="0">
                        <a:solidFill>
                          <a:schemeClr val="tx1"/>
                        </a:solidFill>
                        <a:effectLst/>
                        <a:latin typeface="+mn-lt"/>
                        <a:ea typeface="+mn-ea"/>
                        <a:cs typeface="+mn-cs"/>
                      </a:endParaRPr>
                    </a:p>
                  </a:txBody>
                  <a:tcPr>
                    <a:noFill/>
                  </a:tcPr>
                </a:tc>
              </a:tr>
            </a:tbl>
          </a:graphicData>
        </a:graphic>
      </p:graphicFrame>
      <p:sp>
        <p:nvSpPr>
          <p:cNvPr id="16" name="Action Button: Back or Previous 15">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Action Button: Forward or Next 33">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Arrow Connector 21"/>
          <p:cNvCxnSpPr/>
          <p:nvPr/>
        </p:nvCxnSpPr>
        <p:spPr>
          <a:xfrm flipV="1">
            <a:off x="3283614" y="2960949"/>
            <a:ext cx="1504410" cy="54006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81082" t="23464" b="62693"/>
          <a:stretch/>
        </p:blipFill>
        <p:spPr bwMode="auto">
          <a:xfrm>
            <a:off x="4109026" y="1768347"/>
            <a:ext cx="2636373" cy="10845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Arrow Connector 18"/>
          <p:cNvCxnSpPr/>
          <p:nvPr/>
        </p:nvCxnSpPr>
        <p:spPr>
          <a:xfrm flipV="1">
            <a:off x="3283355" y="2204864"/>
            <a:ext cx="1144629" cy="216025"/>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7727" y="3140968"/>
            <a:ext cx="2372505" cy="22514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Straight Arrow Connector 19"/>
          <p:cNvCxnSpPr/>
          <p:nvPr/>
        </p:nvCxnSpPr>
        <p:spPr>
          <a:xfrm flipV="1">
            <a:off x="3839143" y="3501009"/>
            <a:ext cx="2389041" cy="957526"/>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4100"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20630" t="60401" r="69825" b="34375"/>
          <a:stretch/>
        </p:blipFill>
        <p:spPr bwMode="auto">
          <a:xfrm>
            <a:off x="4157959" y="5661248"/>
            <a:ext cx="2574282" cy="7920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8" name="Straight Arrow Connector 27"/>
          <p:cNvCxnSpPr/>
          <p:nvPr/>
        </p:nvCxnSpPr>
        <p:spPr>
          <a:xfrm>
            <a:off x="3635896" y="5646211"/>
            <a:ext cx="1584176" cy="181219"/>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3954833"/>
      </p:ext>
    </p:extLst>
  </p:cSld>
  <p:clrMapOvr>
    <a:masterClrMapping/>
  </p:clrMapOvr>
  <p:transition advClick="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1" y="44624"/>
            <a:ext cx="7630739" cy="625434"/>
          </a:xfrm>
        </p:spPr>
        <p:txBody>
          <a:bodyPr>
            <a:noAutofit/>
          </a:bodyPr>
          <a:lstStyle/>
          <a:p>
            <a:r>
              <a:rPr lang="en-GB" sz="2400" dirty="0" smtClean="0"/>
              <a:t>8 </a:t>
            </a:r>
            <a:r>
              <a:rPr lang="en-GB" sz="2400" dirty="0"/>
              <a:t>- Assignment Walkthrough Guide – </a:t>
            </a:r>
            <a:r>
              <a:rPr lang="en-GB" sz="2400" dirty="0" smtClean="0"/>
              <a:t>How to Make A Form</a:t>
            </a:r>
            <a:endParaRPr lang="en-GB" sz="24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778890743"/>
              </p:ext>
            </p:extLst>
          </p:nvPr>
        </p:nvGraphicFramePr>
        <p:xfrm>
          <a:off x="6872039" y="1700808"/>
          <a:ext cx="1948432" cy="4418942"/>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4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lvl="0"/>
                      <a:r>
                        <a:rPr kumimoji="0" lang="en-GB" sz="1400" b="1" kern="1200" dirty="0" smtClean="0">
                          <a:solidFill>
                            <a:schemeClr val="tx1"/>
                          </a:solidFill>
                          <a:effectLst/>
                          <a:latin typeface="+mj-lt"/>
                          <a:ea typeface="+mn-ea"/>
                          <a:cs typeface="+mn-cs"/>
                        </a:rPr>
                        <a:t>Forms</a:t>
                      </a:r>
                      <a:r>
                        <a:rPr kumimoji="0" lang="en-GB" sz="1400" b="0" kern="1200" dirty="0" smtClean="0">
                          <a:solidFill>
                            <a:schemeClr val="tx1"/>
                          </a:solidFill>
                          <a:effectLst/>
                          <a:latin typeface="+mj-lt"/>
                          <a:ea typeface="+mn-ea"/>
                          <a:cs typeface="+mn-cs"/>
                        </a:rPr>
                        <a:t> add user</a:t>
                      </a:r>
                      <a:r>
                        <a:rPr kumimoji="0" lang="en-GB" sz="1400" b="0" kern="1200" baseline="0" dirty="0" smtClean="0">
                          <a:solidFill>
                            <a:schemeClr val="tx1"/>
                          </a:solidFill>
                          <a:effectLst/>
                          <a:latin typeface="+mj-lt"/>
                          <a:ea typeface="+mn-ea"/>
                          <a:cs typeface="+mn-cs"/>
                        </a:rPr>
                        <a:t> interaction to the site and help fill a page with content.</a:t>
                      </a:r>
                      <a:endParaRPr kumimoji="0" lang="en-GB" sz="1400" b="1"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dirty="0" smtClean="0">
                          <a:solidFill>
                            <a:schemeClr val="tx1"/>
                          </a:solidFill>
                          <a:effectLst/>
                          <a:latin typeface="+mj-lt"/>
                          <a:ea typeface="+mn-ea"/>
                          <a:cs typeface="+mn-cs"/>
                        </a:rPr>
                        <a:t>Choose 5 or</a:t>
                      </a:r>
                      <a:r>
                        <a:rPr kumimoji="0" lang="en-GB" sz="1400" kern="1200" baseline="0" dirty="0" smtClean="0">
                          <a:solidFill>
                            <a:schemeClr val="tx1"/>
                          </a:solidFill>
                          <a:effectLst/>
                          <a:latin typeface="+mj-lt"/>
                          <a:ea typeface="+mn-ea"/>
                          <a:cs typeface="+mn-cs"/>
                        </a:rPr>
                        <a:t> 6 questions that would be relevant.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baseline="0" dirty="0" smtClean="0">
                          <a:solidFill>
                            <a:schemeClr val="tx1"/>
                          </a:solidFill>
                          <a:effectLst/>
                          <a:latin typeface="+mn-lt"/>
                          <a:ea typeface="+mn-ea"/>
                          <a:cs typeface="+mn-cs"/>
                        </a:rPr>
                        <a:t>Make sure there is a range of Form options like drop down answers and Yes/No ones.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baseline="0" dirty="0" smtClean="0">
                          <a:solidFill>
                            <a:schemeClr val="tx1"/>
                          </a:solidFill>
                          <a:effectLst/>
                          <a:latin typeface="+mn-lt"/>
                          <a:ea typeface="+mn-ea"/>
                          <a:cs typeface="+mn-cs"/>
                        </a:rPr>
                        <a:t>Make sure there is a Submit and Reset button.</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baseline="0" dirty="0" smtClean="0">
                          <a:solidFill>
                            <a:schemeClr val="tx1"/>
                          </a:solidFill>
                          <a:effectLst/>
                          <a:latin typeface="+mn-lt"/>
                          <a:ea typeface="+mn-ea"/>
                          <a:cs typeface="+mn-cs"/>
                        </a:rPr>
                        <a:t>Make sure to link the Submit to an Email address.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2474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a:latin typeface="Calibri" pitchFamily="34" charset="0"/>
                <a:ea typeface="Calibri" pitchFamily="34" charset="0"/>
                <a:cs typeface="Calibri" pitchFamily="34" charset="0"/>
              </a:rPr>
              <a:t>Task </a:t>
            </a:r>
            <a:r>
              <a:rPr lang="en-US" b="1" dirty="0" smtClean="0">
                <a:latin typeface="Calibri" pitchFamily="34" charset="0"/>
                <a:ea typeface="Calibri" pitchFamily="34" charset="0"/>
                <a:cs typeface="Calibri" pitchFamily="34" charset="0"/>
              </a:rPr>
              <a:t>8:</a:t>
            </a:r>
            <a:r>
              <a:rPr lang="en-US" dirty="0" smtClean="0">
                <a:latin typeface="Calibri" pitchFamily="34" charset="0"/>
                <a:ea typeface="Calibri" pitchFamily="34" charset="0"/>
                <a:cs typeface="Calibri" pitchFamily="34" charset="0"/>
              </a:rPr>
              <a:t> </a:t>
            </a:r>
            <a:r>
              <a:rPr lang="en-GB" dirty="0" smtClean="0">
                <a:latin typeface="Calibri" pitchFamily="34" charset="0"/>
              </a:rPr>
              <a:t>How to make</a:t>
            </a:r>
            <a:r>
              <a:rPr lang="en-US" dirty="0" smtClean="0">
                <a:latin typeface="Calibri" pitchFamily="34" charset="0"/>
                <a:ea typeface="Calibri" pitchFamily="34" charset="0"/>
                <a:cs typeface="Calibri" pitchFamily="34" charset="0"/>
              </a:rPr>
              <a:t> </a:t>
            </a:r>
            <a:r>
              <a:rPr lang="en-US" dirty="0">
                <a:latin typeface="Calibri" pitchFamily="34" charset="0"/>
                <a:ea typeface="Calibri" pitchFamily="34" charset="0"/>
                <a:cs typeface="Calibri" pitchFamily="34" charset="0"/>
              </a:rPr>
              <a:t>a</a:t>
            </a:r>
            <a:r>
              <a:rPr lang="en-US" b="1" dirty="0">
                <a:latin typeface="Calibri" pitchFamily="34" charset="0"/>
                <a:ea typeface="Calibri" pitchFamily="34" charset="0"/>
                <a:cs typeface="Calibri" pitchFamily="34" charset="0"/>
              </a:rPr>
              <a:t> Form</a:t>
            </a:r>
            <a:endParaRPr lang="en-ZA" b="1"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708071363"/>
              </p:ext>
            </p:extLst>
          </p:nvPr>
        </p:nvGraphicFramePr>
        <p:xfrm>
          <a:off x="313719" y="1667696"/>
          <a:ext cx="3538201" cy="4857648"/>
        </p:xfrm>
        <a:graphic>
          <a:graphicData uri="http://schemas.openxmlformats.org/drawingml/2006/table">
            <a:tbl>
              <a:tblPr firstRow="1" bandRow="1">
                <a:tableStyleId>{2D5ABB26-0587-4C30-8999-92F81FD0307C}</a:tableStyleId>
              </a:tblPr>
              <a:tblGrid>
                <a:gridCol w="3538201"/>
              </a:tblGrid>
              <a:tr h="48576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11 – Getting the Forms things.</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400" kern="1200" dirty="0" smtClean="0">
                        <a:solidFill>
                          <a:schemeClr val="tx1"/>
                        </a:solidFill>
                        <a:latin typeface="Calibri" pitchFamily="34" charset="0"/>
                        <a:ea typeface="+mn-ea"/>
                        <a:cs typeface="Calibri" pitchFamily="34" charset="0"/>
                      </a:endParaRPr>
                    </a:p>
                    <a:p>
                      <a:r>
                        <a:rPr kumimoji="0" lang="en-GB" sz="1800" b="0" kern="1200" baseline="0" dirty="0" smtClean="0">
                          <a:solidFill>
                            <a:schemeClr val="tx1"/>
                          </a:solidFill>
                          <a:effectLst/>
                          <a:latin typeface="+mn-lt"/>
                          <a:ea typeface="+mn-ea"/>
                          <a:cs typeface="+mn-cs"/>
                        </a:rPr>
                        <a:t>Double Click on the </a:t>
                      </a:r>
                      <a:r>
                        <a:rPr kumimoji="0" lang="en-GB" sz="1800" b="1" kern="1200" baseline="0" dirty="0" smtClean="0">
                          <a:solidFill>
                            <a:schemeClr val="tx1"/>
                          </a:solidFill>
                          <a:effectLst/>
                          <a:latin typeface="+mn-lt"/>
                          <a:ea typeface="+mn-ea"/>
                          <a:cs typeface="+mn-cs"/>
                        </a:rPr>
                        <a:t>Second</a:t>
                      </a:r>
                      <a:r>
                        <a:rPr kumimoji="0" lang="en-GB" sz="1800" b="0" kern="1200" baseline="0" dirty="0" smtClean="0">
                          <a:solidFill>
                            <a:schemeClr val="tx1"/>
                          </a:solidFill>
                          <a:effectLst/>
                          <a:latin typeface="+mn-lt"/>
                          <a:ea typeface="+mn-ea"/>
                          <a:cs typeface="+mn-cs"/>
                        </a:rPr>
                        <a:t> </a:t>
                      </a:r>
                      <a:r>
                        <a:rPr kumimoji="0" lang="en-GB" sz="1800" b="1" kern="1200" baseline="0" dirty="0" smtClean="0">
                          <a:solidFill>
                            <a:schemeClr val="tx1"/>
                          </a:solidFill>
                          <a:effectLst/>
                          <a:latin typeface="+mn-lt"/>
                          <a:ea typeface="+mn-ea"/>
                          <a:cs typeface="+mn-cs"/>
                        </a:rPr>
                        <a:t>Submit</a:t>
                      </a:r>
                      <a:r>
                        <a:rPr kumimoji="0" lang="en-GB" sz="1800" b="0" kern="1200" baseline="0" dirty="0" smtClean="0">
                          <a:solidFill>
                            <a:schemeClr val="tx1"/>
                          </a:solidFill>
                          <a:effectLst/>
                          <a:latin typeface="+mn-lt"/>
                          <a:ea typeface="+mn-ea"/>
                          <a:cs typeface="+mn-cs"/>
                        </a:rPr>
                        <a:t> Button and choose </a:t>
                      </a:r>
                      <a:r>
                        <a:rPr kumimoji="0" lang="en-GB" sz="1800" b="1" kern="1200" baseline="0" dirty="0" smtClean="0">
                          <a:solidFill>
                            <a:schemeClr val="tx1"/>
                          </a:solidFill>
                          <a:effectLst/>
                          <a:latin typeface="+mn-lt"/>
                          <a:ea typeface="+mn-ea"/>
                          <a:cs typeface="+mn-cs"/>
                        </a:rPr>
                        <a:t>Reset Form </a:t>
                      </a:r>
                      <a:r>
                        <a:rPr kumimoji="0" lang="en-GB" sz="1800" b="0" kern="1200" baseline="0" dirty="0" smtClean="0">
                          <a:solidFill>
                            <a:schemeClr val="tx1"/>
                          </a:solidFill>
                          <a:effectLst/>
                          <a:latin typeface="+mn-lt"/>
                          <a:ea typeface="+mn-ea"/>
                          <a:cs typeface="+mn-cs"/>
                        </a:rPr>
                        <a:t>on the bottom of the page. The button should now change to Reset.</a:t>
                      </a:r>
                    </a:p>
                    <a:p>
                      <a:endParaRPr kumimoji="0" lang="en-GB" sz="1100" b="0" kern="1200" baseline="0" dirty="0" smtClean="0">
                        <a:solidFill>
                          <a:schemeClr val="tx1"/>
                        </a:solidFill>
                        <a:effectLst/>
                        <a:latin typeface="+mn-lt"/>
                        <a:ea typeface="+mn-ea"/>
                        <a:cs typeface="+mn-cs"/>
                      </a:endParaRPr>
                    </a:p>
                    <a:p>
                      <a:r>
                        <a:rPr kumimoji="0" lang="en-GB" sz="1800" b="0" kern="1200" baseline="0" dirty="0" smtClean="0">
                          <a:solidFill>
                            <a:schemeClr val="tx1"/>
                          </a:solidFill>
                          <a:effectLst/>
                          <a:latin typeface="+mn-lt"/>
                          <a:ea typeface="+mn-ea"/>
                          <a:cs typeface="+mn-cs"/>
                        </a:rPr>
                        <a:t>Next double click on the </a:t>
                      </a:r>
                      <a:r>
                        <a:rPr kumimoji="0" lang="en-GB" sz="1800" b="1" kern="1200" baseline="0" dirty="0" smtClean="0">
                          <a:solidFill>
                            <a:schemeClr val="tx1"/>
                          </a:solidFill>
                          <a:effectLst/>
                          <a:latin typeface="+mn-lt"/>
                          <a:ea typeface="+mn-ea"/>
                          <a:cs typeface="+mn-cs"/>
                        </a:rPr>
                        <a:t>First Submit Button</a:t>
                      </a:r>
                      <a:r>
                        <a:rPr kumimoji="0" lang="en-GB" sz="1800" b="0" kern="1200" baseline="0" dirty="0" smtClean="0">
                          <a:solidFill>
                            <a:schemeClr val="tx1"/>
                          </a:solidFill>
                          <a:effectLst/>
                          <a:latin typeface="+mn-lt"/>
                          <a:ea typeface="+mn-ea"/>
                          <a:cs typeface="+mn-cs"/>
                        </a:rPr>
                        <a:t>. This is where you need to look closely. On the </a:t>
                      </a:r>
                      <a:r>
                        <a:rPr kumimoji="0" lang="en-GB" sz="1800" b="1" kern="1200" baseline="0" dirty="0" smtClean="0">
                          <a:solidFill>
                            <a:schemeClr val="tx1"/>
                          </a:solidFill>
                          <a:effectLst/>
                          <a:latin typeface="+mn-lt"/>
                          <a:ea typeface="+mn-ea"/>
                          <a:cs typeface="+mn-cs"/>
                        </a:rPr>
                        <a:t>Code</a:t>
                      </a:r>
                      <a:r>
                        <a:rPr kumimoji="0" lang="en-GB" sz="1800" b="0" kern="1200" baseline="0" dirty="0" smtClean="0">
                          <a:solidFill>
                            <a:schemeClr val="tx1"/>
                          </a:solidFill>
                          <a:effectLst/>
                          <a:latin typeface="+mn-lt"/>
                          <a:ea typeface="+mn-ea"/>
                          <a:cs typeface="+mn-cs"/>
                        </a:rPr>
                        <a:t> bar at the bottom of the page you should see something that says  </a:t>
                      </a:r>
                      <a:r>
                        <a:rPr kumimoji="0" lang="en-GB" sz="1800" b="1" kern="1200" baseline="0" dirty="0" smtClean="0">
                          <a:solidFill>
                            <a:schemeClr val="tx1"/>
                          </a:solidFill>
                          <a:effectLst/>
                          <a:latin typeface="+mn-lt"/>
                          <a:ea typeface="+mn-ea"/>
                          <a:cs typeface="+mn-cs"/>
                        </a:rPr>
                        <a:t>&lt;&lt;form#form1&gt;&gt; </a:t>
                      </a:r>
                      <a:br>
                        <a:rPr kumimoji="0" lang="en-GB" sz="1800" b="1" kern="1200" baseline="0" dirty="0" smtClean="0">
                          <a:solidFill>
                            <a:schemeClr val="tx1"/>
                          </a:solidFill>
                          <a:effectLst/>
                          <a:latin typeface="+mn-lt"/>
                          <a:ea typeface="+mn-ea"/>
                          <a:cs typeface="+mn-cs"/>
                        </a:rPr>
                      </a:br>
                      <a:r>
                        <a:rPr kumimoji="0" lang="en-GB" sz="1800" b="1" kern="1200" baseline="0" dirty="0" smtClean="0">
                          <a:solidFill>
                            <a:schemeClr val="tx1"/>
                          </a:solidFill>
                          <a:effectLst/>
                          <a:latin typeface="+mn-lt"/>
                          <a:ea typeface="+mn-ea"/>
                          <a:cs typeface="+mn-cs"/>
                        </a:rPr>
                        <a:t>Double click </a:t>
                      </a:r>
                      <a:r>
                        <a:rPr kumimoji="0" lang="en-GB" sz="1800" b="0" kern="1200" baseline="0" dirty="0" smtClean="0">
                          <a:solidFill>
                            <a:schemeClr val="tx1"/>
                          </a:solidFill>
                          <a:effectLst/>
                          <a:latin typeface="+mn-lt"/>
                          <a:ea typeface="+mn-ea"/>
                          <a:cs typeface="+mn-cs"/>
                        </a:rPr>
                        <a:t>on this. The Page should now be highlighted.</a:t>
                      </a:r>
                    </a:p>
                  </a:txBody>
                  <a:tcPr>
                    <a:noFill/>
                  </a:tcPr>
                </a:tc>
              </a:tr>
            </a:tbl>
          </a:graphicData>
        </a:graphic>
      </p:graphicFrame>
      <p:sp>
        <p:nvSpPr>
          <p:cNvPr id="16" name="Action Button: Back or Previous 15">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Action Button: Forward or Next 33">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3181" t="79662" r="66749" b="12008"/>
          <a:stretch/>
        </p:blipFill>
        <p:spPr bwMode="auto">
          <a:xfrm>
            <a:off x="4035819" y="1716479"/>
            <a:ext cx="2710463" cy="1260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Arrow Connector 18"/>
          <p:cNvCxnSpPr/>
          <p:nvPr/>
        </p:nvCxnSpPr>
        <p:spPr>
          <a:xfrm flipV="1">
            <a:off x="3427371" y="2420889"/>
            <a:ext cx="1606292" cy="1"/>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5123"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8252" t="71595" r="73811" b="13852"/>
          <a:stretch/>
        </p:blipFill>
        <p:spPr bwMode="auto">
          <a:xfrm>
            <a:off x="4015635" y="3212975"/>
            <a:ext cx="2730647" cy="12455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2" name="Straight Arrow Connector 21"/>
          <p:cNvCxnSpPr/>
          <p:nvPr/>
        </p:nvCxnSpPr>
        <p:spPr>
          <a:xfrm flipV="1">
            <a:off x="3635896" y="3645024"/>
            <a:ext cx="792088" cy="54006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512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20106" t="18500" r="37271" b="34561"/>
          <a:stretch/>
        </p:blipFill>
        <p:spPr bwMode="auto">
          <a:xfrm>
            <a:off x="4035819" y="4712911"/>
            <a:ext cx="2710463" cy="16781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Straight Arrow Connector 19"/>
          <p:cNvCxnSpPr/>
          <p:nvPr/>
        </p:nvCxnSpPr>
        <p:spPr>
          <a:xfrm flipV="1">
            <a:off x="3275856" y="5229200"/>
            <a:ext cx="1026669" cy="322785"/>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2681227" y="5733256"/>
            <a:ext cx="1746757" cy="216024"/>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625699"/>
      </p:ext>
    </p:extLst>
  </p:cSld>
  <p:clrMapOvr>
    <a:masterClrMapping/>
  </p:clrMapOvr>
  <p:transition advClick="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1" y="44624"/>
            <a:ext cx="7630739" cy="625434"/>
          </a:xfrm>
        </p:spPr>
        <p:txBody>
          <a:bodyPr>
            <a:noAutofit/>
          </a:bodyPr>
          <a:lstStyle/>
          <a:p>
            <a:r>
              <a:rPr lang="en-GB" sz="2400" dirty="0" smtClean="0"/>
              <a:t>8 </a:t>
            </a:r>
            <a:r>
              <a:rPr lang="en-GB" sz="2400" dirty="0"/>
              <a:t>- Assignment Walkthrough Guide – </a:t>
            </a:r>
            <a:r>
              <a:rPr lang="en-GB" sz="2400" dirty="0" smtClean="0"/>
              <a:t>How to Make A Form</a:t>
            </a:r>
            <a:endParaRPr lang="en-GB" sz="24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1300028975"/>
              </p:ext>
            </p:extLst>
          </p:nvPr>
        </p:nvGraphicFramePr>
        <p:xfrm>
          <a:off x="6872039" y="1700808"/>
          <a:ext cx="1948432" cy="4418942"/>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4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lvl="0"/>
                      <a:r>
                        <a:rPr kumimoji="0" lang="en-GB" sz="1400" b="1" kern="1200" dirty="0" smtClean="0">
                          <a:solidFill>
                            <a:schemeClr val="tx1"/>
                          </a:solidFill>
                          <a:effectLst/>
                          <a:latin typeface="+mj-lt"/>
                          <a:ea typeface="+mn-ea"/>
                          <a:cs typeface="+mn-cs"/>
                        </a:rPr>
                        <a:t>Forms</a:t>
                      </a:r>
                      <a:r>
                        <a:rPr kumimoji="0" lang="en-GB" sz="1400" b="0" kern="1200" dirty="0" smtClean="0">
                          <a:solidFill>
                            <a:schemeClr val="tx1"/>
                          </a:solidFill>
                          <a:effectLst/>
                          <a:latin typeface="+mj-lt"/>
                          <a:ea typeface="+mn-ea"/>
                          <a:cs typeface="+mn-cs"/>
                        </a:rPr>
                        <a:t> add user</a:t>
                      </a:r>
                      <a:r>
                        <a:rPr kumimoji="0" lang="en-GB" sz="1400" b="0" kern="1200" baseline="0" dirty="0" smtClean="0">
                          <a:solidFill>
                            <a:schemeClr val="tx1"/>
                          </a:solidFill>
                          <a:effectLst/>
                          <a:latin typeface="+mj-lt"/>
                          <a:ea typeface="+mn-ea"/>
                          <a:cs typeface="+mn-cs"/>
                        </a:rPr>
                        <a:t> interaction to the site and help fill a page with content.</a:t>
                      </a:r>
                      <a:endParaRPr kumimoji="0" lang="en-GB" sz="1400" b="1"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dirty="0" smtClean="0">
                          <a:solidFill>
                            <a:schemeClr val="tx1"/>
                          </a:solidFill>
                          <a:effectLst/>
                          <a:latin typeface="+mj-lt"/>
                          <a:ea typeface="+mn-ea"/>
                          <a:cs typeface="+mn-cs"/>
                        </a:rPr>
                        <a:t>Choose 5 or</a:t>
                      </a:r>
                      <a:r>
                        <a:rPr kumimoji="0" lang="en-GB" sz="1400" kern="1200" baseline="0" dirty="0" smtClean="0">
                          <a:solidFill>
                            <a:schemeClr val="tx1"/>
                          </a:solidFill>
                          <a:effectLst/>
                          <a:latin typeface="+mj-lt"/>
                          <a:ea typeface="+mn-ea"/>
                          <a:cs typeface="+mn-cs"/>
                        </a:rPr>
                        <a:t> 6 questions that would be relevant.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baseline="0" dirty="0" smtClean="0">
                          <a:solidFill>
                            <a:schemeClr val="tx1"/>
                          </a:solidFill>
                          <a:effectLst/>
                          <a:latin typeface="+mn-lt"/>
                          <a:ea typeface="+mn-ea"/>
                          <a:cs typeface="+mn-cs"/>
                        </a:rPr>
                        <a:t>Make sure there is a range of Form options like drop down answers and Yes/No ones.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baseline="0" dirty="0" smtClean="0">
                          <a:solidFill>
                            <a:schemeClr val="tx1"/>
                          </a:solidFill>
                          <a:effectLst/>
                          <a:latin typeface="+mn-lt"/>
                          <a:ea typeface="+mn-ea"/>
                          <a:cs typeface="+mn-cs"/>
                        </a:rPr>
                        <a:t>Make sure there is a Submit and Reset button.</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baseline="0" dirty="0" smtClean="0">
                          <a:solidFill>
                            <a:schemeClr val="tx1"/>
                          </a:solidFill>
                          <a:effectLst/>
                          <a:latin typeface="+mn-lt"/>
                          <a:ea typeface="+mn-ea"/>
                          <a:cs typeface="+mn-cs"/>
                        </a:rPr>
                        <a:t>Make sure to link the Submit to an Email address.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2474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a:latin typeface="Calibri" pitchFamily="34" charset="0"/>
                <a:ea typeface="Calibri" pitchFamily="34" charset="0"/>
                <a:cs typeface="Calibri" pitchFamily="34" charset="0"/>
              </a:rPr>
              <a:t>Task </a:t>
            </a:r>
            <a:r>
              <a:rPr lang="en-US" b="1" dirty="0" smtClean="0">
                <a:latin typeface="Calibri" pitchFamily="34" charset="0"/>
                <a:ea typeface="Calibri" pitchFamily="34" charset="0"/>
                <a:cs typeface="Calibri" pitchFamily="34" charset="0"/>
              </a:rPr>
              <a:t>8:</a:t>
            </a:r>
            <a:r>
              <a:rPr lang="en-US" dirty="0" smtClean="0">
                <a:latin typeface="Calibri" pitchFamily="34" charset="0"/>
                <a:ea typeface="Calibri" pitchFamily="34" charset="0"/>
                <a:cs typeface="Calibri" pitchFamily="34" charset="0"/>
              </a:rPr>
              <a:t> </a:t>
            </a:r>
            <a:r>
              <a:rPr lang="en-GB" dirty="0" smtClean="0">
                <a:latin typeface="Calibri" pitchFamily="34" charset="0"/>
              </a:rPr>
              <a:t>How to make</a:t>
            </a:r>
            <a:r>
              <a:rPr lang="en-US" dirty="0" smtClean="0">
                <a:latin typeface="Calibri" pitchFamily="34" charset="0"/>
                <a:ea typeface="Calibri" pitchFamily="34" charset="0"/>
                <a:cs typeface="Calibri" pitchFamily="34" charset="0"/>
              </a:rPr>
              <a:t> </a:t>
            </a:r>
            <a:r>
              <a:rPr lang="en-US" dirty="0">
                <a:latin typeface="Calibri" pitchFamily="34" charset="0"/>
                <a:ea typeface="Calibri" pitchFamily="34" charset="0"/>
                <a:cs typeface="Calibri" pitchFamily="34" charset="0"/>
              </a:rPr>
              <a:t>a</a:t>
            </a:r>
            <a:r>
              <a:rPr lang="en-US" b="1" dirty="0">
                <a:latin typeface="Calibri" pitchFamily="34" charset="0"/>
                <a:ea typeface="Calibri" pitchFamily="34" charset="0"/>
                <a:cs typeface="Calibri" pitchFamily="34" charset="0"/>
              </a:rPr>
              <a:t> Form</a:t>
            </a:r>
            <a:endParaRPr lang="en-ZA" b="1"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1316629573"/>
              </p:ext>
            </p:extLst>
          </p:nvPr>
        </p:nvGraphicFramePr>
        <p:xfrm>
          <a:off x="313719" y="1667696"/>
          <a:ext cx="3538201" cy="4857648"/>
        </p:xfrm>
        <a:graphic>
          <a:graphicData uri="http://schemas.openxmlformats.org/drawingml/2006/table">
            <a:tbl>
              <a:tblPr firstRow="1" bandRow="1">
                <a:tableStyleId>{2D5ABB26-0587-4C30-8999-92F81FD0307C}</a:tableStyleId>
              </a:tblPr>
              <a:tblGrid>
                <a:gridCol w="3538201"/>
              </a:tblGrid>
              <a:tr h="48576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12 – Getting the Forms things.</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400" kern="1200" dirty="0" smtClean="0">
                        <a:solidFill>
                          <a:schemeClr val="tx1"/>
                        </a:solidFill>
                        <a:latin typeface="Calibri" pitchFamily="34" charset="0"/>
                        <a:ea typeface="+mn-ea"/>
                        <a:cs typeface="Calibri" pitchFamily="34" charset="0"/>
                      </a:endParaRPr>
                    </a:p>
                    <a:p>
                      <a:r>
                        <a:rPr kumimoji="0" lang="en-GB" sz="1800" b="0" kern="1200" baseline="0" dirty="0" smtClean="0">
                          <a:solidFill>
                            <a:schemeClr val="tx1"/>
                          </a:solidFill>
                          <a:effectLst/>
                          <a:latin typeface="+mn-lt"/>
                          <a:ea typeface="+mn-ea"/>
                          <a:cs typeface="+mn-cs"/>
                        </a:rPr>
                        <a:t>Now in the </a:t>
                      </a:r>
                      <a:r>
                        <a:rPr kumimoji="0" lang="en-GB" sz="1800" b="1" kern="1200" baseline="0" dirty="0" smtClean="0">
                          <a:solidFill>
                            <a:schemeClr val="tx1"/>
                          </a:solidFill>
                          <a:effectLst/>
                          <a:latin typeface="+mn-lt"/>
                          <a:ea typeface="+mn-ea"/>
                          <a:cs typeface="+mn-cs"/>
                        </a:rPr>
                        <a:t>Action</a:t>
                      </a:r>
                      <a:r>
                        <a:rPr kumimoji="0" lang="en-GB" sz="1800" b="0" kern="1200" baseline="0" dirty="0" smtClean="0">
                          <a:solidFill>
                            <a:schemeClr val="tx1"/>
                          </a:solidFill>
                          <a:effectLst/>
                          <a:latin typeface="+mn-lt"/>
                          <a:ea typeface="+mn-ea"/>
                          <a:cs typeface="+mn-cs"/>
                        </a:rPr>
                        <a:t> box on the bottom of the page type in </a:t>
                      </a:r>
                      <a:r>
                        <a:rPr kumimoji="0" lang="en-GB" sz="1800" b="1" kern="1200" baseline="0" dirty="0" smtClean="0">
                          <a:solidFill>
                            <a:schemeClr val="tx1"/>
                          </a:solidFill>
                          <a:effectLst/>
                          <a:latin typeface="+mn-lt"/>
                          <a:ea typeface="+mn-ea"/>
                          <a:cs typeface="+mn-cs"/>
                        </a:rPr>
                        <a:t>mailto: </a:t>
                      </a:r>
                      <a:r>
                        <a:rPr kumimoji="0" lang="en-GB" sz="1800" b="0" kern="1200" baseline="0" dirty="0" smtClean="0">
                          <a:solidFill>
                            <a:schemeClr val="tx1"/>
                          </a:solidFill>
                          <a:effectLst/>
                          <a:latin typeface="+mn-lt"/>
                          <a:ea typeface="+mn-ea"/>
                          <a:cs typeface="+mn-cs"/>
                        </a:rPr>
                        <a:t>and the email address of the company. For example: </a:t>
                      </a:r>
                      <a:r>
                        <a:rPr kumimoji="0" lang="en-GB" sz="1800" b="1" kern="1200" baseline="0" dirty="0" smtClean="0">
                          <a:solidFill>
                            <a:schemeClr val="tx1"/>
                          </a:solidFill>
                          <a:effectLst/>
                          <a:latin typeface="+mn-lt"/>
                          <a:ea typeface="+mn-ea"/>
                          <a:cs typeface="+mn-cs"/>
                          <a:hlinkClick r:id="rId5"/>
                        </a:rPr>
                        <a:t>mailto:</a:t>
                      </a:r>
                      <a:r>
                        <a:rPr kumimoji="0" lang="en-IE" sz="1800" b="1" kern="1200" dirty="0" smtClean="0">
                          <a:solidFill>
                            <a:schemeClr val="tx1"/>
                          </a:solidFill>
                          <a:effectLst/>
                          <a:latin typeface="+mn-lt"/>
                          <a:ea typeface="+mn-ea"/>
                          <a:cs typeface="+mn-cs"/>
                          <a:hlinkClick r:id="rId5"/>
                        </a:rPr>
                        <a:t>info@therecycledrive.gov.uk</a:t>
                      </a:r>
                      <a:r>
                        <a:rPr kumimoji="0" lang="en-IE" sz="1800" b="1" kern="1200" dirty="0" smtClean="0">
                          <a:solidFill>
                            <a:schemeClr val="tx1"/>
                          </a:solidFill>
                          <a:effectLst/>
                          <a:latin typeface="+mn-lt"/>
                          <a:ea typeface="+mn-ea"/>
                          <a:cs typeface="+mn-cs"/>
                        </a:rPr>
                        <a:t> </a:t>
                      </a:r>
                      <a:r>
                        <a:rPr kumimoji="0" lang="en-IE" sz="1800" b="0" kern="1200" dirty="0" smtClean="0">
                          <a:solidFill>
                            <a:schemeClr val="tx1"/>
                          </a:solidFill>
                          <a:effectLst/>
                          <a:latin typeface="+mn-lt"/>
                          <a:ea typeface="+mn-ea"/>
                          <a:cs typeface="+mn-cs"/>
                        </a:rPr>
                        <a:t>be sure to spell it correctly and</a:t>
                      </a:r>
                      <a:r>
                        <a:rPr kumimoji="0" lang="en-IE" sz="1800" b="0" kern="1200" baseline="0" dirty="0" smtClean="0">
                          <a:solidFill>
                            <a:schemeClr val="tx1"/>
                          </a:solidFill>
                          <a:effectLst/>
                          <a:latin typeface="+mn-lt"/>
                          <a:ea typeface="+mn-ea"/>
                          <a:cs typeface="+mn-cs"/>
                        </a:rPr>
                        <a:t> press enter</a:t>
                      </a:r>
                      <a:r>
                        <a:rPr kumimoji="0" lang="en-IE" sz="1800" b="0" kern="1200" dirty="0" smtClean="0">
                          <a:solidFill>
                            <a:schemeClr val="tx1"/>
                          </a:solidFill>
                          <a:effectLst/>
                          <a:latin typeface="+mn-lt"/>
                          <a:ea typeface="+mn-ea"/>
                          <a:cs typeface="+mn-cs"/>
                        </a:rPr>
                        <a:t>.</a:t>
                      </a:r>
                      <a:endParaRPr kumimoji="0" lang="en-GB" sz="1800" b="1" kern="1200" baseline="0" dirty="0" smtClean="0">
                        <a:solidFill>
                          <a:schemeClr val="tx1"/>
                        </a:solidFill>
                        <a:effectLst/>
                        <a:latin typeface="+mn-lt"/>
                        <a:ea typeface="+mn-ea"/>
                        <a:cs typeface="+mn-cs"/>
                      </a:endParaRPr>
                    </a:p>
                    <a:p>
                      <a:endParaRPr kumimoji="0" lang="en-GB" sz="1100" b="0" kern="1200" baseline="0" dirty="0" smtClean="0">
                        <a:solidFill>
                          <a:schemeClr val="tx1"/>
                        </a:solidFill>
                        <a:effectLst/>
                        <a:latin typeface="+mn-lt"/>
                        <a:ea typeface="+mn-ea"/>
                        <a:cs typeface="+mn-cs"/>
                      </a:endParaRPr>
                    </a:p>
                    <a:p>
                      <a:r>
                        <a:rPr kumimoji="0" lang="en-GB" sz="1800" b="0" kern="1200" baseline="0" dirty="0" smtClean="0">
                          <a:solidFill>
                            <a:schemeClr val="tx1"/>
                          </a:solidFill>
                          <a:effectLst/>
                          <a:latin typeface="+mn-lt"/>
                          <a:ea typeface="+mn-ea"/>
                          <a:cs typeface="+mn-cs"/>
                        </a:rPr>
                        <a:t>That is the form done. Press </a:t>
                      </a:r>
                      <a:r>
                        <a:rPr kumimoji="0" lang="en-GB" sz="1800" b="1" kern="1200" baseline="0" dirty="0" smtClean="0">
                          <a:solidFill>
                            <a:schemeClr val="tx1"/>
                          </a:solidFill>
                          <a:effectLst/>
                          <a:latin typeface="+mn-lt"/>
                          <a:ea typeface="+mn-ea"/>
                          <a:cs typeface="+mn-cs"/>
                        </a:rPr>
                        <a:t>F12</a:t>
                      </a:r>
                      <a:r>
                        <a:rPr kumimoji="0" lang="en-GB" sz="1800" b="0" kern="1200" baseline="0" dirty="0" smtClean="0">
                          <a:solidFill>
                            <a:schemeClr val="tx1"/>
                          </a:solidFill>
                          <a:effectLst/>
                          <a:latin typeface="+mn-lt"/>
                          <a:ea typeface="+mn-ea"/>
                          <a:cs typeface="+mn-cs"/>
                        </a:rPr>
                        <a:t> and test that the form works. Make sure the page does not scroll if it does, lose a question rather than have it scroll or put the questions side by side with the answers.</a:t>
                      </a:r>
                    </a:p>
                  </a:txBody>
                  <a:tcPr>
                    <a:noFill/>
                  </a:tcPr>
                </a:tc>
              </a:tr>
            </a:tbl>
          </a:graphicData>
        </a:graphic>
      </p:graphicFrame>
      <p:sp>
        <p:nvSpPr>
          <p:cNvPr id="16" name="Action Button: Back or Previous 15">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4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14861" t="76815" r="66364" b="13106"/>
          <a:stretch/>
        </p:blipFill>
        <p:spPr bwMode="auto">
          <a:xfrm>
            <a:off x="3934147" y="1716479"/>
            <a:ext cx="2811328" cy="848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Arrow Connector 18"/>
          <p:cNvCxnSpPr/>
          <p:nvPr/>
        </p:nvCxnSpPr>
        <p:spPr>
          <a:xfrm flipV="1">
            <a:off x="3789190" y="2140691"/>
            <a:ext cx="513335" cy="424213"/>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6153" name="Picture 9"/>
          <p:cNvPicPr>
            <a:picLocks noChangeAspect="1" noChangeArrowheads="1"/>
          </p:cNvPicPr>
          <p:nvPr/>
        </p:nvPicPr>
        <p:blipFill rotWithShape="1">
          <a:blip r:embed="rId7">
            <a:extLst>
              <a:ext uri="{28A0092B-C50C-407E-A947-70E740481C1C}">
                <a14:useLocalDpi xmlns:a14="http://schemas.microsoft.com/office/drawing/2010/main" val="0"/>
              </a:ext>
            </a:extLst>
          </a:blip>
          <a:srcRect l="34056" t="40625" r="49266" b="49114"/>
          <a:stretch/>
        </p:blipFill>
        <p:spPr bwMode="auto">
          <a:xfrm>
            <a:off x="3995936" y="2903918"/>
            <a:ext cx="2686383" cy="9292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4" name="Picture 10"/>
          <p:cNvPicPr>
            <a:picLocks noChangeAspect="1" noChangeArrowheads="1"/>
          </p:cNvPicPr>
          <p:nvPr/>
        </p:nvPicPr>
        <p:blipFill rotWithShape="1">
          <a:blip r:embed="rId8">
            <a:extLst>
              <a:ext uri="{28A0092B-C50C-407E-A947-70E740481C1C}">
                <a14:useLocalDpi xmlns:a14="http://schemas.microsoft.com/office/drawing/2010/main" val="0"/>
              </a:ext>
            </a:extLst>
          </a:blip>
          <a:srcRect l="18952" t="45103" r="59961" b="47046"/>
          <a:stretch/>
        </p:blipFill>
        <p:spPr bwMode="auto">
          <a:xfrm>
            <a:off x="3988647" y="4149080"/>
            <a:ext cx="2743593" cy="5742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5" name="Picture 11"/>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9371" t="36707" r="31737" b="25391"/>
          <a:stretch/>
        </p:blipFill>
        <p:spPr bwMode="auto">
          <a:xfrm>
            <a:off x="3995936" y="5085184"/>
            <a:ext cx="2736304" cy="11926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2" name="Straight Arrow Connector 21"/>
          <p:cNvCxnSpPr/>
          <p:nvPr/>
        </p:nvCxnSpPr>
        <p:spPr>
          <a:xfrm flipV="1">
            <a:off x="3635896" y="3212976"/>
            <a:ext cx="1703231" cy="972108"/>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3439734" y="4436220"/>
            <a:ext cx="1132266" cy="43294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429146" y="5589240"/>
            <a:ext cx="710806" cy="504056"/>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3819247"/>
      </p:ext>
    </p:extLst>
  </p:cSld>
  <p:clrMapOvr>
    <a:masterClrMapping/>
  </p:clrMapOvr>
  <p:transition advClick="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1" y="44624"/>
            <a:ext cx="7630739" cy="625434"/>
          </a:xfrm>
        </p:spPr>
        <p:txBody>
          <a:bodyPr>
            <a:noAutofit/>
          </a:bodyPr>
          <a:lstStyle/>
          <a:p>
            <a:r>
              <a:rPr lang="en-GB" sz="2000" dirty="0" smtClean="0"/>
              <a:t>9 </a:t>
            </a:r>
            <a:r>
              <a:rPr lang="en-GB" sz="2000" dirty="0"/>
              <a:t>- Assignment Walkthrough Guide – Hotspot the Logo on the Banner</a:t>
            </a:r>
            <a:endParaRPr lang="en-GB" sz="20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3670902301"/>
              </p:ext>
            </p:extLst>
          </p:nvPr>
        </p:nvGraphicFramePr>
        <p:xfrm>
          <a:off x="6872039" y="1700808"/>
          <a:ext cx="1948432" cy="4464662"/>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5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lvl="0"/>
                      <a:r>
                        <a:rPr kumimoji="0" lang="en-GB" sz="1500" b="0" kern="1200" dirty="0" smtClean="0">
                          <a:solidFill>
                            <a:schemeClr val="tx1"/>
                          </a:solidFill>
                          <a:effectLst/>
                          <a:latin typeface="+mj-lt"/>
                          <a:ea typeface="+mn-ea"/>
                          <a:cs typeface="+mn-cs"/>
                        </a:rPr>
                        <a:t>The Banner will needs a link</a:t>
                      </a:r>
                      <a:r>
                        <a:rPr kumimoji="0" lang="en-GB" sz="1500" b="0" kern="1200" baseline="0" dirty="0" smtClean="0">
                          <a:solidFill>
                            <a:schemeClr val="tx1"/>
                          </a:solidFill>
                          <a:effectLst/>
                          <a:latin typeface="+mj-lt"/>
                          <a:ea typeface="+mn-ea"/>
                          <a:cs typeface="+mn-cs"/>
                        </a:rPr>
                        <a:t> to an external site or to the Home Page</a:t>
                      </a:r>
                      <a:endParaRPr kumimoji="0" lang="en-GB" sz="1500" b="0"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dirty="0" smtClean="0">
                          <a:solidFill>
                            <a:schemeClr val="tx1"/>
                          </a:solidFill>
                          <a:effectLst/>
                          <a:latin typeface="+mj-lt"/>
                          <a:ea typeface="+mn-ea"/>
                          <a:cs typeface="+mn-cs"/>
                        </a:rPr>
                        <a:t>Means there is an extra way of getting to the homepage.</a:t>
                      </a:r>
                      <a:endParaRPr kumimoji="0" lang="en-GB" sz="1500" kern="1200" baseline="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baseline="0" dirty="0" smtClean="0">
                          <a:solidFill>
                            <a:schemeClr val="tx1"/>
                          </a:solidFill>
                          <a:effectLst/>
                          <a:latin typeface="+mn-lt"/>
                          <a:ea typeface="+mn-ea"/>
                          <a:cs typeface="+mn-cs"/>
                        </a:rPr>
                        <a:t>Means there is an additional element.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baseline="0" dirty="0" smtClean="0">
                          <a:solidFill>
                            <a:schemeClr val="tx1"/>
                          </a:solidFill>
                          <a:effectLst/>
                          <a:latin typeface="+mn-lt"/>
                          <a:ea typeface="+mn-ea"/>
                          <a:cs typeface="+mn-cs"/>
                        </a:rPr>
                        <a:t>Means using something special about sites.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baseline="0" dirty="0" smtClean="0">
                          <a:solidFill>
                            <a:schemeClr val="tx1"/>
                          </a:solidFill>
                          <a:effectLst/>
                          <a:latin typeface="+mn-lt"/>
                          <a:ea typeface="+mn-ea"/>
                          <a:cs typeface="+mn-cs"/>
                        </a:rPr>
                        <a:t>Easy to do quite quickly..</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2474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a:latin typeface="Calibri" pitchFamily="34" charset="0"/>
                <a:ea typeface="Calibri" pitchFamily="34" charset="0"/>
                <a:cs typeface="Calibri" pitchFamily="34" charset="0"/>
              </a:rPr>
              <a:t>Task </a:t>
            </a:r>
            <a:r>
              <a:rPr lang="en-US" b="1" dirty="0" smtClean="0">
                <a:latin typeface="Calibri" pitchFamily="34" charset="0"/>
                <a:ea typeface="Calibri" pitchFamily="34" charset="0"/>
                <a:cs typeface="Calibri" pitchFamily="34" charset="0"/>
              </a:rPr>
              <a:t>9:</a:t>
            </a:r>
            <a:r>
              <a:rPr lang="en-US" dirty="0" smtClean="0">
                <a:latin typeface="Calibri" pitchFamily="34" charset="0"/>
                <a:ea typeface="Calibri" pitchFamily="34" charset="0"/>
                <a:cs typeface="Calibri" pitchFamily="34" charset="0"/>
              </a:rPr>
              <a:t> </a:t>
            </a:r>
            <a:r>
              <a:rPr lang="en-GB" dirty="0" smtClean="0">
                <a:latin typeface="Calibri" pitchFamily="34" charset="0"/>
              </a:rPr>
              <a:t>How to Hotspot the </a:t>
            </a:r>
            <a:r>
              <a:rPr lang="en-US" b="1" dirty="0" smtClean="0">
                <a:latin typeface="Calibri" pitchFamily="34" charset="0"/>
                <a:ea typeface="Calibri" pitchFamily="34" charset="0"/>
                <a:cs typeface="Calibri" pitchFamily="34" charset="0"/>
              </a:rPr>
              <a:t>Logo</a:t>
            </a:r>
            <a:r>
              <a:rPr lang="en-US" dirty="0" smtClean="0">
                <a:latin typeface="Calibri" pitchFamily="34" charset="0"/>
                <a:ea typeface="Calibri" pitchFamily="34" charset="0"/>
                <a:cs typeface="Calibri" pitchFamily="34" charset="0"/>
              </a:rPr>
              <a:t> on the </a:t>
            </a:r>
            <a:r>
              <a:rPr lang="en-US" b="1" dirty="0" smtClean="0">
                <a:latin typeface="Calibri" pitchFamily="34" charset="0"/>
                <a:ea typeface="Calibri" pitchFamily="34" charset="0"/>
                <a:cs typeface="Calibri" pitchFamily="34" charset="0"/>
              </a:rPr>
              <a:t>Banner</a:t>
            </a:r>
            <a:endParaRPr lang="en-ZA" b="1" dirty="0">
              <a:latin typeface="Calibri" pitchFamily="34" charset="0"/>
            </a:endParaRP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573" t="4871" r="23149" b="60800"/>
          <a:stretch/>
        </p:blipFill>
        <p:spPr bwMode="auto">
          <a:xfrm>
            <a:off x="3778064" y="1883166"/>
            <a:ext cx="2952394" cy="11620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77192" r="78741" b="5270"/>
          <a:stretch/>
        </p:blipFill>
        <p:spPr bwMode="auto">
          <a:xfrm>
            <a:off x="3809111" y="4018318"/>
            <a:ext cx="2921347" cy="13548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0" name="Table 49"/>
          <p:cNvGraphicFramePr>
            <a:graphicFrameLocks noGrp="1"/>
          </p:cNvGraphicFramePr>
          <p:nvPr>
            <p:extLst>
              <p:ext uri="{D42A27DB-BD31-4B8C-83A1-F6EECF244321}">
                <p14:modId xmlns:p14="http://schemas.microsoft.com/office/powerpoint/2010/main" val="424135665"/>
              </p:ext>
            </p:extLst>
          </p:nvPr>
        </p:nvGraphicFramePr>
        <p:xfrm>
          <a:off x="313719" y="1667696"/>
          <a:ext cx="3470830" cy="4857648"/>
        </p:xfrm>
        <a:graphic>
          <a:graphicData uri="http://schemas.openxmlformats.org/drawingml/2006/table">
            <a:tbl>
              <a:tblPr firstRow="1" bandRow="1">
                <a:tableStyleId>{2D5ABB26-0587-4C30-8999-92F81FD0307C}</a:tableStyleId>
              </a:tblPr>
              <a:tblGrid>
                <a:gridCol w="3470830"/>
              </a:tblGrid>
              <a:tr h="48576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01 – Hotspotting the Banner.</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400" kern="1200" dirty="0" smtClean="0">
                        <a:solidFill>
                          <a:schemeClr val="tx1"/>
                        </a:solidFill>
                        <a:latin typeface="Calibri" pitchFamily="34" charset="0"/>
                        <a:ea typeface="+mn-ea"/>
                        <a:cs typeface="Calibri" pitchFamily="34" charset="0"/>
                      </a:endParaRPr>
                    </a:p>
                    <a:p>
                      <a:r>
                        <a:rPr kumimoji="0" lang="en-GB" sz="1800" b="0" kern="1200" baseline="0" dirty="0" smtClean="0">
                          <a:solidFill>
                            <a:schemeClr val="tx1"/>
                          </a:solidFill>
                          <a:effectLst/>
                          <a:latin typeface="+mn-lt"/>
                          <a:ea typeface="+mn-ea"/>
                          <a:cs typeface="+mn-cs"/>
                        </a:rPr>
                        <a:t>You should not let this task take more than 2 minutes on the day of the exam. It is easy to do and could for 2% of the grade.</a:t>
                      </a:r>
                    </a:p>
                    <a:p>
                      <a:pPr marL="285750" indent="-285750">
                        <a:buFont typeface="Arial" pitchFamily="34" charset="0"/>
                        <a:buChar char="•"/>
                      </a:pPr>
                      <a:r>
                        <a:rPr kumimoji="0" lang="en-GB" sz="1800" b="0" kern="1200" baseline="0" dirty="0" smtClean="0">
                          <a:solidFill>
                            <a:schemeClr val="tx1"/>
                          </a:solidFill>
                          <a:effectLst/>
                          <a:latin typeface="+mn-lt"/>
                          <a:ea typeface="+mn-ea"/>
                          <a:cs typeface="+mn-cs"/>
                        </a:rPr>
                        <a:t>First </a:t>
                      </a:r>
                      <a:r>
                        <a:rPr kumimoji="0" lang="en-GB" sz="1800" b="1" kern="1200" baseline="0" dirty="0" smtClean="0">
                          <a:solidFill>
                            <a:schemeClr val="tx1"/>
                          </a:solidFill>
                          <a:effectLst/>
                          <a:latin typeface="+mn-lt"/>
                          <a:ea typeface="+mn-ea"/>
                          <a:cs typeface="+mn-cs"/>
                        </a:rPr>
                        <a:t>Click</a:t>
                      </a:r>
                      <a:r>
                        <a:rPr kumimoji="0" lang="en-GB" sz="1800" b="0" kern="1200" baseline="0" dirty="0" smtClean="0">
                          <a:solidFill>
                            <a:schemeClr val="tx1"/>
                          </a:solidFill>
                          <a:effectLst/>
                          <a:latin typeface="+mn-lt"/>
                          <a:ea typeface="+mn-ea"/>
                          <a:cs typeface="+mn-cs"/>
                        </a:rPr>
                        <a:t> on the banner at the top of the page, it should have a black box around it with small squares on the corners.</a:t>
                      </a:r>
                    </a:p>
                    <a:p>
                      <a:pPr marL="285750" indent="-285750">
                        <a:buFont typeface="Arial" pitchFamily="34" charset="0"/>
                        <a:buChar char="•"/>
                      </a:pPr>
                      <a:r>
                        <a:rPr kumimoji="0" lang="en-GB" sz="1800" b="0" kern="1200" baseline="0" dirty="0" smtClean="0">
                          <a:solidFill>
                            <a:schemeClr val="tx1"/>
                          </a:solidFill>
                          <a:effectLst/>
                          <a:latin typeface="+mn-lt"/>
                          <a:ea typeface="+mn-ea"/>
                          <a:cs typeface="+mn-cs"/>
                        </a:rPr>
                        <a:t>At the bottom of the screen you should now have some new icons. Specifically we are looking for the </a:t>
                      </a:r>
                      <a:r>
                        <a:rPr kumimoji="0" lang="en-GB" sz="1800" b="1" kern="1200" baseline="0" dirty="0" smtClean="0">
                          <a:solidFill>
                            <a:schemeClr val="tx1"/>
                          </a:solidFill>
                          <a:effectLst/>
                          <a:latin typeface="+mn-lt"/>
                          <a:ea typeface="+mn-ea"/>
                          <a:cs typeface="+mn-cs"/>
                        </a:rPr>
                        <a:t>Polygon Hotspot tool</a:t>
                      </a:r>
                      <a:r>
                        <a:rPr kumimoji="0" lang="en-GB" sz="1800" b="0" kern="1200" baseline="0" dirty="0" smtClean="0">
                          <a:solidFill>
                            <a:schemeClr val="tx1"/>
                          </a:solidFill>
                          <a:effectLst/>
                          <a:latin typeface="+mn-lt"/>
                          <a:ea typeface="+mn-ea"/>
                          <a:cs typeface="+mn-cs"/>
                        </a:rPr>
                        <a:t>. Click on it.</a:t>
                      </a:r>
                      <a:endParaRPr kumimoji="0" lang="en-GB" sz="1100" b="0" kern="1200" baseline="0" dirty="0" smtClean="0">
                        <a:solidFill>
                          <a:schemeClr val="tx1"/>
                        </a:solidFill>
                        <a:effectLst/>
                        <a:latin typeface="+mn-lt"/>
                        <a:ea typeface="+mn-ea"/>
                        <a:cs typeface="+mn-cs"/>
                      </a:endParaRPr>
                    </a:p>
                  </a:txBody>
                  <a:tcPr>
                    <a:noFill/>
                  </a:tcPr>
                </a:tc>
              </a:tr>
            </a:tbl>
          </a:graphicData>
        </a:graphic>
      </p:graphicFrame>
      <p:sp>
        <p:nvSpPr>
          <p:cNvPr id="31" name="Action Button: Forward or Next 30">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p:cNvCxnSpPr/>
          <p:nvPr/>
        </p:nvCxnSpPr>
        <p:spPr>
          <a:xfrm flipV="1">
            <a:off x="3419872" y="2651115"/>
            <a:ext cx="672831" cy="78817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3467836" y="2996952"/>
            <a:ext cx="3120388" cy="928387"/>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3372623" y="5121634"/>
            <a:ext cx="911345" cy="503164"/>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5394063"/>
      </p:ext>
    </p:extLst>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205053" cy="625434"/>
          </a:xfrm>
        </p:spPr>
        <p:txBody>
          <a:bodyPr>
            <a:normAutofit/>
          </a:bodyPr>
          <a:lstStyle/>
          <a:p>
            <a:r>
              <a:rPr lang="en-GB" sz="2800" dirty="0" smtClean="0"/>
              <a:t>1 - Assignment </a:t>
            </a:r>
            <a:r>
              <a:rPr lang="en-GB" sz="2800" dirty="0"/>
              <a:t>Walkthrough </a:t>
            </a:r>
            <a:r>
              <a:rPr lang="en-GB" sz="2800" dirty="0" smtClean="0"/>
              <a:t>Guide - Banner</a:t>
            </a:r>
            <a:endParaRPr lang="en-GB" sz="28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2657325688"/>
              </p:ext>
            </p:extLst>
          </p:nvPr>
        </p:nvGraphicFramePr>
        <p:xfrm>
          <a:off x="6872038" y="1772816"/>
          <a:ext cx="1948433" cy="4388407"/>
        </p:xfrm>
        <a:graphic>
          <a:graphicData uri="http://schemas.openxmlformats.org/drawingml/2006/table">
            <a:tbl>
              <a:tblPr firstRow="1" firstCol="1" lastRow="1" lastCol="1" bandRow="1" bandCol="1">
                <a:tableStyleId>{2D5ABB26-0587-4C30-8999-92F81FD0307C}</a:tableStyleId>
              </a:tblPr>
              <a:tblGrid>
                <a:gridCol w="1948433"/>
              </a:tblGrid>
              <a:tr h="357427">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399918">
                <a:tc>
                  <a:txBody>
                    <a:bodyPr/>
                    <a:lstStyle/>
                    <a:p>
                      <a:pPr marL="177800" indent="-177800" algn="l">
                        <a:spcAft>
                          <a:spcPts val="0"/>
                        </a:spcAft>
                        <a:buFontTx/>
                        <a:buBlip>
                          <a:blip r:embed="rId3"/>
                        </a:buBlip>
                      </a:pPr>
                      <a:endParaRPr lang="en-GB" sz="1050" dirty="0" smtClean="0">
                        <a:effectLst/>
                        <a:latin typeface="Calibri" pitchFamily="34" charset="0"/>
                        <a:ea typeface="Times New Roman"/>
                        <a:cs typeface="Calibri" pitchFamily="34" charset="0"/>
                      </a:endParaRPr>
                    </a:p>
                    <a:p>
                      <a:pPr lvl="0"/>
                      <a:r>
                        <a:rPr kumimoji="0" lang="en-GB" sz="1600" kern="1200" dirty="0" smtClean="0">
                          <a:solidFill>
                            <a:schemeClr val="tx1"/>
                          </a:solidFill>
                          <a:effectLst/>
                          <a:latin typeface="+mj-lt"/>
                          <a:ea typeface="+mn-ea"/>
                          <a:cs typeface="+mn-cs"/>
                        </a:rPr>
                        <a:t>Think about what a company hopes</a:t>
                      </a:r>
                      <a:r>
                        <a:rPr kumimoji="0" lang="en-GB" sz="1600" kern="1200" baseline="0" dirty="0" smtClean="0">
                          <a:solidFill>
                            <a:schemeClr val="tx1"/>
                          </a:solidFill>
                          <a:effectLst/>
                          <a:latin typeface="+mj-lt"/>
                          <a:ea typeface="+mn-ea"/>
                          <a:cs typeface="+mn-cs"/>
                        </a:rPr>
                        <a:t> to achieve</a:t>
                      </a:r>
                      <a:endParaRPr kumimoji="0" lang="en-GB" sz="1600"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Less than 350kb</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Saved as a JPG file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30cm wide at least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Not tall to avoid scrolling</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Contains multiple images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Has the logo</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Good resolution</a:t>
                      </a:r>
                      <a:endParaRPr lang="en-GB" sz="1600" baseline="0" dirty="0">
                        <a:solidFill>
                          <a:schemeClr val="tx1"/>
                        </a:solidFill>
                        <a:effectLst/>
                        <a:latin typeface="+mj-lt"/>
                        <a:ea typeface="Times New Roma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88488"/>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sz="1600" b="1" dirty="0" smtClean="0">
                <a:latin typeface="Calibri" pitchFamily="34" charset="0"/>
                <a:ea typeface="Calibri" pitchFamily="34" charset="0"/>
                <a:cs typeface="Calibri" pitchFamily="34" charset="0"/>
              </a:rPr>
              <a:t>Task 1</a:t>
            </a:r>
            <a:r>
              <a:rPr lang="en-US" sz="1600" b="1" dirty="0">
                <a:latin typeface="Calibri" pitchFamily="34" charset="0"/>
                <a:ea typeface="Calibri" pitchFamily="34" charset="0"/>
                <a:cs typeface="Calibri" pitchFamily="34" charset="0"/>
              </a:rPr>
              <a:t>:</a:t>
            </a:r>
            <a:r>
              <a:rPr lang="en-US" sz="1600" dirty="0">
                <a:latin typeface="Calibri" pitchFamily="34" charset="0"/>
                <a:ea typeface="Calibri" pitchFamily="34" charset="0"/>
                <a:cs typeface="Calibri" pitchFamily="34" charset="0"/>
              </a:rPr>
              <a:t> </a:t>
            </a:r>
            <a:r>
              <a:rPr lang="en-GB" sz="1600" dirty="0">
                <a:latin typeface="Calibri" pitchFamily="34" charset="0"/>
              </a:rPr>
              <a:t>Be able to </a:t>
            </a:r>
            <a:r>
              <a:rPr lang="en-GB" sz="1600" dirty="0" smtClean="0"/>
              <a:t>Make the Banner for your Website</a:t>
            </a:r>
            <a:endParaRPr lang="en-ZA" sz="1600" dirty="0">
              <a:latin typeface="Calibri" pitchFamily="34" charset="0"/>
              <a:ea typeface="Calibri" pitchFamily="34" charset="0"/>
              <a:cs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2558156698"/>
              </p:ext>
            </p:extLst>
          </p:nvPr>
        </p:nvGraphicFramePr>
        <p:xfrm>
          <a:off x="337566" y="1700808"/>
          <a:ext cx="3252609" cy="4464496"/>
        </p:xfrm>
        <a:graphic>
          <a:graphicData uri="http://schemas.openxmlformats.org/drawingml/2006/table">
            <a:tbl>
              <a:tblPr firstRow="1" bandRow="1">
                <a:tableStyleId>{2D5ABB26-0587-4C30-8999-92F81FD0307C}</a:tableStyleId>
              </a:tblPr>
              <a:tblGrid>
                <a:gridCol w="3252609"/>
              </a:tblGrid>
              <a:tr h="44644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5 – Placing Images</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500" kern="1200" dirty="0" smtClean="0">
                        <a:solidFill>
                          <a:schemeClr val="tx1"/>
                        </a:solidFill>
                        <a:latin typeface="Calibri" pitchFamily="34" charset="0"/>
                        <a:ea typeface="+mn-ea"/>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kern="1200" dirty="0" smtClean="0">
                          <a:solidFill>
                            <a:schemeClr val="tx1"/>
                          </a:solidFill>
                          <a:latin typeface="Calibri" pitchFamily="34" charset="0"/>
                          <a:ea typeface="+mn-ea"/>
                          <a:cs typeface="Calibri" pitchFamily="34" charset="0"/>
                        </a:rPr>
                        <a:t>Choose the first image</a:t>
                      </a:r>
                      <a:r>
                        <a:rPr kumimoji="0" lang="en-GB" sz="2000" kern="1200" baseline="0" dirty="0" smtClean="0">
                          <a:solidFill>
                            <a:schemeClr val="tx1"/>
                          </a:solidFill>
                          <a:latin typeface="Calibri" pitchFamily="34" charset="0"/>
                          <a:ea typeface="+mn-ea"/>
                          <a:cs typeface="Calibri" pitchFamily="34" charset="0"/>
                        </a:rPr>
                        <a:t> you want to use, make sure the background is still there rather than a white background.</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2000" kern="1200" baseline="0" dirty="0" smtClean="0">
                        <a:solidFill>
                          <a:schemeClr val="tx1"/>
                        </a:solidFill>
                        <a:latin typeface="Calibri" pitchFamily="34" charset="0"/>
                        <a:ea typeface="+mn-ea"/>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kern="1200" baseline="0" dirty="0" smtClean="0">
                          <a:solidFill>
                            <a:schemeClr val="tx1"/>
                          </a:solidFill>
                          <a:latin typeface="Calibri" pitchFamily="34" charset="0"/>
                          <a:ea typeface="+mn-ea"/>
                          <a:cs typeface="Calibri" pitchFamily="34" charset="0"/>
                        </a:rPr>
                        <a:t>You should then be able to draw a dotted box on the banner area, keep the first one to the left and make sure the box is the full height of the white area.</a:t>
                      </a:r>
                    </a:p>
                  </a:txBody>
                  <a:tcPr>
                    <a:noFill/>
                  </a:tcPr>
                </a:tc>
              </a:tr>
            </a:tbl>
          </a:graphicData>
        </a:graphic>
      </p:graphicFrame>
      <p:pic>
        <p:nvPicPr>
          <p:cNvPr id="16" name="Picture 15"/>
          <p:cNvPicPr/>
          <p:nvPr/>
        </p:nvPicPr>
        <p:blipFill>
          <a:blip r:embed="rId5"/>
          <a:srcRect/>
          <a:stretch>
            <a:fillRect/>
          </a:stretch>
        </p:blipFill>
        <p:spPr bwMode="auto">
          <a:xfrm>
            <a:off x="3652032" y="1776426"/>
            <a:ext cx="3127498" cy="2372654"/>
          </a:xfrm>
          <a:prstGeom prst="rect">
            <a:avLst/>
          </a:prstGeom>
          <a:ln>
            <a:noFill/>
          </a:ln>
          <a:effectLst>
            <a:outerShdw blurRad="292100" dist="139700" dir="2700000" algn="tl" rotWithShape="0">
              <a:srgbClr val="333333">
                <a:alpha val="65000"/>
              </a:srgbClr>
            </a:outerShdw>
          </a:effectLst>
        </p:spPr>
      </p:pic>
      <p:cxnSp>
        <p:nvCxnSpPr>
          <p:cNvPr id="18" name="Straight Arrow Connector 17"/>
          <p:cNvCxnSpPr/>
          <p:nvPr/>
        </p:nvCxnSpPr>
        <p:spPr>
          <a:xfrm>
            <a:off x="3203848" y="2852936"/>
            <a:ext cx="1008112" cy="288032"/>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19" name="Picture 18"/>
          <p:cNvPicPr/>
          <p:nvPr/>
        </p:nvPicPr>
        <p:blipFill>
          <a:blip r:embed="rId6" cstate="screen"/>
          <a:srcRect/>
          <a:stretch>
            <a:fillRect/>
          </a:stretch>
        </p:blipFill>
        <p:spPr bwMode="auto">
          <a:xfrm>
            <a:off x="3652031" y="4221088"/>
            <a:ext cx="3115837" cy="2304256"/>
          </a:xfrm>
          <a:prstGeom prst="rect">
            <a:avLst/>
          </a:prstGeom>
          <a:ln>
            <a:noFill/>
          </a:ln>
          <a:effectLst>
            <a:outerShdw blurRad="292100" dist="139700" dir="2700000" algn="tl" rotWithShape="0">
              <a:srgbClr val="333333">
                <a:alpha val="65000"/>
              </a:srgbClr>
            </a:outerShdw>
          </a:effectLst>
        </p:spPr>
      </p:pic>
      <p:cxnSp>
        <p:nvCxnSpPr>
          <p:cNvPr id="24" name="Straight Arrow Connector 23"/>
          <p:cNvCxnSpPr/>
          <p:nvPr/>
        </p:nvCxnSpPr>
        <p:spPr>
          <a:xfrm>
            <a:off x="3203848" y="4581128"/>
            <a:ext cx="720080" cy="557477"/>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2195736" y="5445224"/>
            <a:ext cx="1944216" cy="216024"/>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Action Button: Back or Previous 12">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ction Button: Forward or Next 14">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54749176"/>
      </p:ext>
    </p:extLst>
  </p:cSld>
  <p:clrMapOvr>
    <a:masterClrMapping/>
  </p:clrMapOvr>
  <p:transition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1" y="44624"/>
            <a:ext cx="7630739" cy="625434"/>
          </a:xfrm>
        </p:spPr>
        <p:txBody>
          <a:bodyPr>
            <a:noAutofit/>
          </a:bodyPr>
          <a:lstStyle/>
          <a:p>
            <a:r>
              <a:rPr lang="en-GB" sz="2000" dirty="0" smtClean="0"/>
              <a:t>9 </a:t>
            </a:r>
            <a:r>
              <a:rPr lang="en-GB" sz="2000" dirty="0"/>
              <a:t>- Assignment Walkthrough Guide – Hotspot the Logo on the Banner</a:t>
            </a:r>
            <a:endParaRPr lang="en-GB" sz="20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3584541641"/>
              </p:ext>
            </p:extLst>
          </p:nvPr>
        </p:nvGraphicFramePr>
        <p:xfrm>
          <a:off x="6872039" y="1700808"/>
          <a:ext cx="1948432" cy="4464662"/>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5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lvl="0"/>
                      <a:r>
                        <a:rPr kumimoji="0" lang="en-GB" sz="1500" b="0" kern="1200" dirty="0" smtClean="0">
                          <a:solidFill>
                            <a:schemeClr val="tx1"/>
                          </a:solidFill>
                          <a:effectLst/>
                          <a:latin typeface="+mj-lt"/>
                          <a:ea typeface="+mn-ea"/>
                          <a:cs typeface="+mn-cs"/>
                        </a:rPr>
                        <a:t>The Banner will needs a link</a:t>
                      </a:r>
                      <a:r>
                        <a:rPr kumimoji="0" lang="en-GB" sz="1500" b="0" kern="1200" baseline="0" dirty="0" smtClean="0">
                          <a:solidFill>
                            <a:schemeClr val="tx1"/>
                          </a:solidFill>
                          <a:effectLst/>
                          <a:latin typeface="+mj-lt"/>
                          <a:ea typeface="+mn-ea"/>
                          <a:cs typeface="+mn-cs"/>
                        </a:rPr>
                        <a:t> to an external site or to the Home Page</a:t>
                      </a:r>
                      <a:endParaRPr kumimoji="0" lang="en-GB" sz="1500" b="0"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dirty="0" smtClean="0">
                          <a:solidFill>
                            <a:schemeClr val="tx1"/>
                          </a:solidFill>
                          <a:effectLst/>
                          <a:latin typeface="+mj-lt"/>
                          <a:ea typeface="+mn-ea"/>
                          <a:cs typeface="+mn-cs"/>
                        </a:rPr>
                        <a:t>Means there is an extra way of getting to the homepage.</a:t>
                      </a:r>
                      <a:endParaRPr kumimoji="0" lang="en-GB" sz="1500" kern="1200" baseline="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baseline="0" dirty="0" smtClean="0">
                          <a:solidFill>
                            <a:schemeClr val="tx1"/>
                          </a:solidFill>
                          <a:effectLst/>
                          <a:latin typeface="+mn-lt"/>
                          <a:ea typeface="+mn-ea"/>
                          <a:cs typeface="+mn-cs"/>
                        </a:rPr>
                        <a:t>Means there is an additional element.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baseline="0" dirty="0" smtClean="0">
                          <a:solidFill>
                            <a:schemeClr val="tx1"/>
                          </a:solidFill>
                          <a:effectLst/>
                          <a:latin typeface="+mn-lt"/>
                          <a:ea typeface="+mn-ea"/>
                          <a:cs typeface="+mn-cs"/>
                        </a:rPr>
                        <a:t>Means using something special about sites.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baseline="0" dirty="0" smtClean="0">
                          <a:solidFill>
                            <a:schemeClr val="tx1"/>
                          </a:solidFill>
                          <a:effectLst/>
                          <a:latin typeface="+mn-lt"/>
                          <a:ea typeface="+mn-ea"/>
                          <a:cs typeface="+mn-cs"/>
                        </a:rPr>
                        <a:t>Easy to do quite quickly..</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2474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a:latin typeface="Calibri" pitchFamily="34" charset="0"/>
                <a:ea typeface="Calibri" pitchFamily="34" charset="0"/>
                <a:cs typeface="Calibri" pitchFamily="34" charset="0"/>
              </a:rPr>
              <a:t>Task </a:t>
            </a:r>
            <a:r>
              <a:rPr lang="en-US" b="1" dirty="0" smtClean="0">
                <a:latin typeface="Calibri" pitchFamily="34" charset="0"/>
                <a:ea typeface="Calibri" pitchFamily="34" charset="0"/>
                <a:cs typeface="Calibri" pitchFamily="34" charset="0"/>
              </a:rPr>
              <a:t>9:</a:t>
            </a:r>
            <a:r>
              <a:rPr lang="en-US" dirty="0" smtClean="0">
                <a:latin typeface="Calibri" pitchFamily="34" charset="0"/>
                <a:ea typeface="Calibri" pitchFamily="34" charset="0"/>
                <a:cs typeface="Calibri" pitchFamily="34" charset="0"/>
              </a:rPr>
              <a:t> </a:t>
            </a:r>
            <a:r>
              <a:rPr lang="en-GB" dirty="0" smtClean="0">
                <a:latin typeface="Calibri" pitchFamily="34" charset="0"/>
              </a:rPr>
              <a:t>How to Hotspot the </a:t>
            </a:r>
            <a:r>
              <a:rPr lang="en-US" b="1" dirty="0" smtClean="0">
                <a:latin typeface="Calibri" pitchFamily="34" charset="0"/>
                <a:ea typeface="Calibri" pitchFamily="34" charset="0"/>
                <a:cs typeface="Calibri" pitchFamily="34" charset="0"/>
              </a:rPr>
              <a:t>Logo</a:t>
            </a:r>
            <a:r>
              <a:rPr lang="en-US" dirty="0" smtClean="0">
                <a:latin typeface="Calibri" pitchFamily="34" charset="0"/>
                <a:ea typeface="Calibri" pitchFamily="34" charset="0"/>
                <a:cs typeface="Calibri" pitchFamily="34" charset="0"/>
              </a:rPr>
              <a:t> on the </a:t>
            </a:r>
            <a:r>
              <a:rPr lang="en-US" b="1" dirty="0" smtClean="0">
                <a:latin typeface="Calibri" pitchFamily="34" charset="0"/>
                <a:ea typeface="Calibri" pitchFamily="34" charset="0"/>
                <a:cs typeface="Calibri" pitchFamily="34" charset="0"/>
              </a:rPr>
              <a:t>Banner</a:t>
            </a:r>
            <a:endParaRPr lang="en-ZA" b="1"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4088868360"/>
              </p:ext>
            </p:extLst>
          </p:nvPr>
        </p:nvGraphicFramePr>
        <p:xfrm>
          <a:off x="313719" y="1667696"/>
          <a:ext cx="3470829" cy="4857648"/>
        </p:xfrm>
        <a:graphic>
          <a:graphicData uri="http://schemas.openxmlformats.org/drawingml/2006/table">
            <a:tbl>
              <a:tblPr firstRow="1" bandRow="1">
                <a:tableStyleId>{2D5ABB26-0587-4C30-8999-92F81FD0307C}</a:tableStyleId>
              </a:tblPr>
              <a:tblGrid>
                <a:gridCol w="3470829"/>
              </a:tblGrid>
              <a:tr h="48576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02 – Hotspotting the Banner.</a:t>
                      </a:r>
                    </a:p>
                    <a:p>
                      <a:pPr marL="285750" indent="-285750">
                        <a:buFont typeface="Arial" pitchFamily="34" charset="0"/>
                        <a:buChar char="•"/>
                      </a:pPr>
                      <a:r>
                        <a:rPr kumimoji="0" lang="en-GB" sz="1700" b="1" kern="1200" baseline="0" dirty="0" smtClean="0">
                          <a:solidFill>
                            <a:schemeClr val="tx1"/>
                          </a:solidFill>
                          <a:effectLst/>
                          <a:latin typeface="+mn-lt"/>
                          <a:ea typeface="+mn-ea"/>
                          <a:cs typeface="+mn-cs"/>
                        </a:rPr>
                        <a:t>Draw</a:t>
                      </a:r>
                      <a:r>
                        <a:rPr kumimoji="0" lang="en-GB" sz="1700" b="0" kern="1200" baseline="0" dirty="0" smtClean="0">
                          <a:solidFill>
                            <a:schemeClr val="tx1"/>
                          </a:solidFill>
                          <a:effectLst/>
                          <a:latin typeface="+mn-lt"/>
                          <a:ea typeface="+mn-ea"/>
                          <a:cs typeface="+mn-cs"/>
                        </a:rPr>
                        <a:t> a box around the Logo on the banner. </a:t>
                      </a:r>
                    </a:p>
                    <a:p>
                      <a:pPr marL="285750" indent="-285750">
                        <a:buFont typeface="Arial" pitchFamily="34" charset="0"/>
                        <a:buChar char="•"/>
                      </a:pPr>
                      <a:r>
                        <a:rPr kumimoji="0" lang="en-GB" sz="1700" b="0" kern="1200" baseline="0" dirty="0" smtClean="0">
                          <a:solidFill>
                            <a:schemeClr val="tx1"/>
                          </a:solidFill>
                          <a:effectLst/>
                          <a:latin typeface="+mn-lt"/>
                          <a:ea typeface="+mn-ea"/>
                          <a:cs typeface="+mn-cs"/>
                        </a:rPr>
                        <a:t>A box will pop up complaining, click on</a:t>
                      </a:r>
                      <a:r>
                        <a:rPr kumimoji="0" lang="en-GB" sz="1700" b="1" kern="1200" baseline="0" dirty="0" smtClean="0">
                          <a:solidFill>
                            <a:schemeClr val="tx1"/>
                          </a:solidFill>
                          <a:effectLst/>
                          <a:latin typeface="+mn-lt"/>
                          <a:ea typeface="+mn-ea"/>
                          <a:cs typeface="+mn-cs"/>
                        </a:rPr>
                        <a:t> OK</a:t>
                      </a:r>
                    </a:p>
                    <a:p>
                      <a:pPr marL="285750" indent="-285750">
                        <a:buFont typeface="Arial" pitchFamily="34" charset="0"/>
                        <a:buChar char="•"/>
                      </a:pPr>
                      <a:r>
                        <a:rPr kumimoji="0" lang="en-GB" sz="1700" b="0" kern="1200" baseline="0" dirty="0" smtClean="0">
                          <a:solidFill>
                            <a:schemeClr val="tx1"/>
                          </a:solidFill>
                          <a:effectLst/>
                          <a:latin typeface="+mn-lt"/>
                          <a:ea typeface="+mn-ea"/>
                          <a:cs typeface="+mn-cs"/>
                        </a:rPr>
                        <a:t>In the </a:t>
                      </a:r>
                      <a:r>
                        <a:rPr kumimoji="0" lang="en-GB" sz="1700" b="1" kern="1200" baseline="0" dirty="0" smtClean="0">
                          <a:solidFill>
                            <a:schemeClr val="tx1"/>
                          </a:solidFill>
                          <a:effectLst/>
                          <a:latin typeface="+mn-lt"/>
                          <a:ea typeface="+mn-ea"/>
                          <a:cs typeface="+mn-cs"/>
                        </a:rPr>
                        <a:t>Target Box </a:t>
                      </a:r>
                      <a:r>
                        <a:rPr kumimoji="0" lang="en-GB" sz="1700" b="0" kern="1200" baseline="0" dirty="0" smtClean="0">
                          <a:solidFill>
                            <a:schemeClr val="tx1"/>
                          </a:solidFill>
                          <a:effectLst/>
                          <a:latin typeface="+mn-lt"/>
                          <a:ea typeface="+mn-ea"/>
                          <a:cs typeface="+mn-cs"/>
                        </a:rPr>
                        <a:t>type </a:t>
                      </a:r>
                      <a:r>
                        <a:rPr kumimoji="0" lang="en-GB" sz="1700" b="1" kern="1200" baseline="0" dirty="0" smtClean="0">
                          <a:solidFill>
                            <a:schemeClr val="tx1"/>
                          </a:solidFill>
                          <a:effectLst/>
                          <a:latin typeface="+mn-lt"/>
                          <a:ea typeface="+mn-ea"/>
                          <a:cs typeface="+mn-cs"/>
                        </a:rPr>
                        <a:t>http:// </a:t>
                      </a:r>
                      <a:r>
                        <a:rPr kumimoji="0" lang="en-GB" sz="1700" b="0" kern="1200" baseline="0" dirty="0" smtClean="0">
                          <a:solidFill>
                            <a:schemeClr val="tx1"/>
                          </a:solidFill>
                          <a:effectLst/>
                          <a:latin typeface="+mn-lt"/>
                          <a:ea typeface="+mn-ea"/>
                          <a:cs typeface="+mn-cs"/>
                        </a:rPr>
                        <a:t>and the name of the website you want to link it to.</a:t>
                      </a:r>
                    </a:p>
                    <a:p>
                      <a:pPr marL="285750" indent="-285750">
                        <a:buFont typeface="Arial" pitchFamily="34" charset="0"/>
                        <a:buChar char="•"/>
                      </a:pPr>
                      <a:r>
                        <a:rPr kumimoji="0" lang="en-GB" sz="1700" b="0" kern="1200" baseline="0" dirty="0" smtClean="0">
                          <a:solidFill>
                            <a:schemeClr val="tx1"/>
                          </a:solidFill>
                          <a:effectLst/>
                          <a:latin typeface="+mn-lt"/>
                          <a:ea typeface="+mn-ea"/>
                          <a:cs typeface="+mn-cs"/>
                        </a:rPr>
                        <a:t>In the </a:t>
                      </a:r>
                      <a:r>
                        <a:rPr kumimoji="0" lang="en-GB" sz="1700" b="1" kern="1200" baseline="0" dirty="0" smtClean="0">
                          <a:solidFill>
                            <a:schemeClr val="tx1"/>
                          </a:solidFill>
                          <a:effectLst/>
                          <a:latin typeface="+mn-lt"/>
                          <a:ea typeface="+mn-ea"/>
                          <a:cs typeface="+mn-cs"/>
                        </a:rPr>
                        <a:t>Alt Box</a:t>
                      </a:r>
                      <a:r>
                        <a:rPr kumimoji="0" lang="en-GB" sz="1700" b="0" kern="1200" baseline="0" dirty="0" smtClean="0">
                          <a:solidFill>
                            <a:schemeClr val="tx1"/>
                          </a:solidFill>
                          <a:effectLst/>
                          <a:latin typeface="+mn-lt"/>
                          <a:ea typeface="+mn-ea"/>
                          <a:cs typeface="+mn-cs"/>
                        </a:rPr>
                        <a:t> type a comment to the audience to help them know who the company is. That’s it.</a:t>
                      </a:r>
                    </a:p>
                    <a:p>
                      <a:pPr marL="285750" indent="-285750">
                        <a:buFont typeface="Arial" pitchFamily="34" charset="0"/>
                        <a:buChar char="•"/>
                      </a:pPr>
                      <a:endParaRPr kumimoji="0" lang="en-GB" sz="1700" b="1" kern="1200" baseline="0" dirty="0" smtClean="0">
                        <a:solidFill>
                          <a:schemeClr val="tx1"/>
                        </a:solidFill>
                        <a:effectLst/>
                        <a:latin typeface="+mn-lt"/>
                        <a:ea typeface="+mn-ea"/>
                        <a:cs typeface="+mn-cs"/>
                      </a:endParaRPr>
                    </a:p>
                    <a:p>
                      <a:endParaRPr kumimoji="0" lang="en-GB" sz="1700" b="0" kern="1200" baseline="0" dirty="0" smtClean="0">
                        <a:solidFill>
                          <a:schemeClr val="tx1"/>
                        </a:solidFill>
                        <a:effectLst/>
                        <a:latin typeface="+mn-lt"/>
                        <a:ea typeface="+mn-ea"/>
                        <a:cs typeface="+mn-cs"/>
                      </a:endParaRPr>
                    </a:p>
                  </a:txBody>
                  <a:tcPr>
                    <a:noFill/>
                  </a:tcPr>
                </a:tc>
              </a:tr>
            </a:tbl>
          </a:graphicData>
        </a:graphic>
      </p:graphicFrame>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4721" t="15812" r="44195" b="60828"/>
          <a:stretch/>
        </p:blipFill>
        <p:spPr bwMode="auto">
          <a:xfrm>
            <a:off x="3916041" y="1716479"/>
            <a:ext cx="2818752" cy="11910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6041" y="3214701"/>
            <a:ext cx="2750165" cy="10032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Arrow Connector 18"/>
          <p:cNvCxnSpPr/>
          <p:nvPr/>
        </p:nvCxnSpPr>
        <p:spPr>
          <a:xfrm flipV="1">
            <a:off x="3334550" y="1950878"/>
            <a:ext cx="706666" cy="197042"/>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339752" y="2600908"/>
            <a:ext cx="4248472" cy="18002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644280" y="3068960"/>
            <a:ext cx="2439888" cy="1008112"/>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1118" t="76866" r="56260" b="9813"/>
          <a:stretch/>
        </p:blipFill>
        <p:spPr bwMode="auto">
          <a:xfrm>
            <a:off x="776408" y="5373216"/>
            <a:ext cx="5889798" cy="11521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9" name="Straight Arrow Connector 28"/>
          <p:cNvCxnSpPr/>
          <p:nvPr/>
        </p:nvCxnSpPr>
        <p:spPr>
          <a:xfrm>
            <a:off x="3334550" y="4581128"/>
            <a:ext cx="1529674" cy="1368152"/>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687883" y="3600990"/>
            <a:ext cx="0" cy="234829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3" name="Action Button: Back or Previous 32">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98765257"/>
      </p:ext>
    </p:extLst>
  </p:cSld>
  <p:clrMapOvr>
    <a:masterClrMapping/>
  </p:clrMapOvr>
  <p:transition advClick="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1" y="44624"/>
            <a:ext cx="7630739" cy="625434"/>
          </a:xfrm>
        </p:spPr>
        <p:txBody>
          <a:bodyPr>
            <a:noAutofit/>
          </a:bodyPr>
          <a:lstStyle/>
          <a:p>
            <a:r>
              <a:rPr lang="en-GB" sz="2000" dirty="0" smtClean="0"/>
              <a:t>10 </a:t>
            </a:r>
            <a:r>
              <a:rPr lang="en-GB" sz="2000" dirty="0"/>
              <a:t>- Assignment Walkthrough Guide – </a:t>
            </a:r>
            <a:r>
              <a:rPr lang="en-GB" sz="2000" dirty="0" smtClean="0"/>
              <a:t>How to Insert the Video (</a:t>
            </a:r>
            <a:r>
              <a:rPr lang="en-GB" sz="2000" dirty="0" err="1" smtClean="0"/>
              <a:t>Mov</a:t>
            </a:r>
            <a:r>
              <a:rPr lang="en-GB" sz="2000" dirty="0" smtClean="0"/>
              <a:t>)</a:t>
            </a:r>
            <a:endParaRPr lang="en-GB" sz="20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2053571746"/>
              </p:ext>
            </p:extLst>
          </p:nvPr>
        </p:nvGraphicFramePr>
        <p:xfrm>
          <a:off x="6872039" y="1700808"/>
          <a:ext cx="1948432" cy="4392488"/>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5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lvl="0"/>
                      <a:r>
                        <a:rPr kumimoji="0" lang="en-GB" sz="1500" b="0" kern="1200" dirty="0" smtClean="0">
                          <a:solidFill>
                            <a:schemeClr val="tx1"/>
                          </a:solidFill>
                          <a:effectLst/>
                          <a:latin typeface="+mj-lt"/>
                          <a:ea typeface="+mn-ea"/>
                          <a:cs typeface="+mn-cs"/>
                        </a:rPr>
                        <a:t>Video files add extra content to a page and make it more interactive.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dirty="0" smtClean="0">
                          <a:solidFill>
                            <a:schemeClr val="tx1"/>
                          </a:solidFill>
                          <a:effectLst/>
                          <a:latin typeface="+mj-lt"/>
                          <a:ea typeface="+mn-ea"/>
                          <a:cs typeface="+mn-cs"/>
                        </a:rPr>
                        <a:t>Can play on the page when the page loads.</a:t>
                      </a:r>
                      <a:endParaRPr kumimoji="0" lang="en-GB" sz="1500" kern="1200" baseline="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baseline="0" dirty="0" smtClean="0">
                          <a:solidFill>
                            <a:schemeClr val="tx1"/>
                          </a:solidFill>
                          <a:effectLst/>
                          <a:latin typeface="+mn-lt"/>
                          <a:ea typeface="+mn-ea"/>
                          <a:cs typeface="+mn-cs"/>
                        </a:rPr>
                        <a:t>Can distract users from faults on the page.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baseline="0" dirty="0" smtClean="0">
                          <a:solidFill>
                            <a:schemeClr val="tx1"/>
                          </a:solidFill>
                          <a:effectLst/>
                          <a:latin typeface="+mn-lt"/>
                          <a:ea typeface="+mn-ea"/>
                          <a:cs typeface="+mn-cs"/>
                        </a:rPr>
                        <a:t>Makes it more interesting and dynamic.</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baseline="0" dirty="0" smtClean="0">
                          <a:solidFill>
                            <a:schemeClr val="tx1"/>
                          </a:solidFill>
                          <a:effectLst/>
                          <a:latin typeface="+mn-lt"/>
                          <a:ea typeface="+mn-ea"/>
                          <a:cs typeface="+mn-cs"/>
                        </a:rPr>
                        <a:t>Can be used with more than one video.</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2474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a:latin typeface="Calibri" pitchFamily="34" charset="0"/>
                <a:ea typeface="Calibri" pitchFamily="34" charset="0"/>
                <a:cs typeface="Calibri" pitchFamily="34" charset="0"/>
              </a:rPr>
              <a:t>Task </a:t>
            </a:r>
            <a:r>
              <a:rPr lang="en-US" b="1" dirty="0" smtClean="0">
                <a:latin typeface="Calibri" pitchFamily="34" charset="0"/>
                <a:ea typeface="Calibri" pitchFamily="34" charset="0"/>
                <a:cs typeface="Calibri" pitchFamily="34" charset="0"/>
              </a:rPr>
              <a:t>10:</a:t>
            </a:r>
            <a:r>
              <a:rPr lang="en-US" dirty="0" smtClean="0">
                <a:latin typeface="Calibri" pitchFamily="34" charset="0"/>
                <a:ea typeface="Calibri" pitchFamily="34" charset="0"/>
                <a:cs typeface="Calibri" pitchFamily="34" charset="0"/>
              </a:rPr>
              <a:t> </a:t>
            </a:r>
            <a:r>
              <a:rPr lang="en-GB" dirty="0" smtClean="0">
                <a:latin typeface="Calibri" pitchFamily="34" charset="0"/>
              </a:rPr>
              <a:t>How to </a:t>
            </a:r>
            <a:r>
              <a:rPr lang="en-GB" b="1" dirty="0" smtClean="0">
                <a:latin typeface="Calibri" pitchFamily="34" charset="0"/>
              </a:rPr>
              <a:t>Insert</a:t>
            </a:r>
            <a:r>
              <a:rPr lang="en-GB" dirty="0" smtClean="0">
                <a:latin typeface="Calibri" pitchFamily="34" charset="0"/>
              </a:rPr>
              <a:t> a </a:t>
            </a:r>
            <a:r>
              <a:rPr lang="en-GB" b="1" dirty="0" smtClean="0">
                <a:latin typeface="Calibri" pitchFamily="34" charset="0"/>
              </a:rPr>
              <a:t>Video File (MOV)</a:t>
            </a:r>
            <a:endParaRPr lang="en-ZA" b="1"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1218062265"/>
              </p:ext>
            </p:extLst>
          </p:nvPr>
        </p:nvGraphicFramePr>
        <p:xfrm>
          <a:off x="313719" y="1628800"/>
          <a:ext cx="3682217" cy="5029200"/>
        </p:xfrm>
        <a:graphic>
          <a:graphicData uri="http://schemas.openxmlformats.org/drawingml/2006/table">
            <a:tbl>
              <a:tblPr firstRow="1" bandRow="1">
                <a:tableStyleId>{2D5ABB26-0587-4C30-8999-92F81FD0307C}</a:tableStyleId>
              </a:tblPr>
              <a:tblGrid>
                <a:gridCol w="3682217"/>
              </a:tblGrid>
              <a:tr h="48513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01 – Inserting the Video (</a:t>
                      </a:r>
                      <a:r>
                        <a:rPr kumimoji="0" lang="en-GB" sz="1800" b="1" i="0" u="none" strike="noStrike" kern="1200" cap="none" spc="0" normalizeH="0" baseline="0" noProof="0" dirty="0" err="1" smtClean="0">
                          <a:ln>
                            <a:noFill/>
                          </a:ln>
                          <a:solidFill>
                            <a:schemeClr val="tx1"/>
                          </a:solidFill>
                          <a:effectLst/>
                          <a:uLnTx/>
                          <a:uFillTx/>
                          <a:latin typeface="Calibri" pitchFamily="34" charset="0"/>
                          <a:ea typeface="+mn-ea"/>
                          <a:cs typeface="Calibri" pitchFamily="34" charset="0"/>
                        </a:rPr>
                        <a:t>Mov</a:t>
                      </a:r>
                      <a:r>
                        <a:rPr kumimoji="0" lang="en-GB" sz="18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a:t>
                      </a:r>
                    </a:p>
                    <a:p>
                      <a:pPr marL="177800" indent="-177800">
                        <a:buFont typeface="Arial" pitchFamily="34" charset="0"/>
                        <a:buChar char="•"/>
                      </a:pPr>
                      <a:r>
                        <a:rPr kumimoji="0" lang="en-GB" sz="1800" b="0" kern="1200" baseline="0" dirty="0" smtClean="0">
                          <a:solidFill>
                            <a:schemeClr val="tx1"/>
                          </a:solidFill>
                          <a:effectLst/>
                          <a:latin typeface="+mn-lt"/>
                          <a:ea typeface="+mn-ea"/>
                          <a:cs typeface="+mn-cs"/>
                        </a:rPr>
                        <a:t>First thing you have to ascertain is what file format the video is. If it is a FLV file then go to Task 11. If it is a </a:t>
                      </a:r>
                      <a:r>
                        <a:rPr kumimoji="0" lang="en-GB" sz="1800" b="1" kern="1200" baseline="0" dirty="0" smtClean="0">
                          <a:solidFill>
                            <a:schemeClr val="tx1"/>
                          </a:solidFill>
                          <a:effectLst/>
                          <a:latin typeface="+mn-lt"/>
                          <a:ea typeface="+mn-ea"/>
                          <a:cs typeface="+mn-cs"/>
                        </a:rPr>
                        <a:t>MOV</a:t>
                      </a:r>
                      <a:r>
                        <a:rPr kumimoji="0" lang="en-GB" sz="1800" b="0" kern="1200" baseline="0" dirty="0" smtClean="0">
                          <a:solidFill>
                            <a:schemeClr val="tx1"/>
                          </a:solidFill>
                          <a:effectLst/>
                          <a:latin typeface="+mn-lt"/>
                          <a:ea typeface="+mn-ea"/>
                          <a:cs typeface="+mn-cs"/>
                        </a:rPr>
                        <a:t> file then stay here.</a:t>
                      </a:r>
                    </a:p>
                    <a:p>
                      <a:pPr marL="177800" indent="-177800">
                        <a:buFont typeface="Arial" pitchFamily="34" charset="0"/>
                        <a:buChar char="•"/>
                      </a:pPr>
                      <a:r>
                        <a:rPr kumimoji="0" lang="en-GB" sz="1800" b="0" kern="1200" baseline="0" dirty="0" smtClean="0">
                          <a:solidFill>
                            <a:schemeClr val="tx1"/>
                          </a:solidFill>
                          <a:effectLst/>
                          <a:latin typeface="+mn-lt"/>
                          <a:ea typeface="+mn-ea"/>
                          <a:cs typeface="+mn-cs"/>
                        </a:rPr>
                        <a:t>Go to the folder where the Video File is, it should be in the Assets3 Folder where the images are.</a:t>
                      </a:r>
                    </a:p>
                    <a:p>
                      <a:pPr marL="177800" indent="-177800">
                        <a:buFont typeface="Arial" pitchFamily="34" charset="0"/>
                        <a:buChar char="•"/>
                      </a:pPr>
                      <a:r>
                        <a:rPr kumimoji="0" lang="en-GB" sz="1800" b="0" kern="1200" baseline="0" dirty="0" smtClean="0">
                          <a:solidFill>
                            <a:schemeClr val="tx1"/>
                          </a:solidFill>
                          <a:effectLst/>
                          <a:latin typeface="+mn-lt"/>
                          <a:ea typeface="+mn-ea"/>
                          <a:cs typeface="+mn-cs"/>
                        </a:rPr>
                        <a:t>Click on the </a:t>
                      </a:r>
                      <a:r>
                        <a:rPr kumimoji="0" lang="en-GB" sz="1800" b="1" kern="1200" baseline="0" dirty="0" smtClean="0">
                          <a:solidFill>
                            <a:schemeClr val="tx1"/>
                          </a:solidFill>
                          <a:effectLst/>
                          <a:latin typeface="+mn-lt"/>
                          <a:ea typeface="+mn-ea"/>
                          <a:cs typeface="+mn-cs"/>
                        </a:rPr>
                        <a:t>Change your View option </a:t>
                      </a:r>
                      <a:r>
                        <a:rPr kumimoji="0" lang="en-GB" sz="1800" b="0" kern="1200" baseline="0" dirty="0" smtClean="0">
                          <a:solidFill>
                            <a:schemeClr val="tx1"/>
                          </a:solidFill>
                          <a:effectLst/>
                          <a:latin typeface="+mn-lt"/>
                          <a:ea typeface="+mn-ea"/>
                          <a:cs typeface="+mn-cs"/>
                        </a:rPr>
                        <a:t>and choose </a:t>
                      </a:r>
                      <a:r>
                        <a:rPr kumimoji="0" lang="en-GB" sz="1800" b="1" kern="1200" baseline="0" dirty="0" smtClean="0">
                          <a:solidFill>
                            <a:schemeClr val="tx1"/>
                          </a:solidFill>
                          <a:effectLst/>
                          <a:latin typeface="+mn-lt"/>
                          <a:ea typeface="+mn-ea"/>
                          <a:cs typeface="+mn-cs"/>
                        </a:rPr>
                        <a:t>Details</a:t>
                      </a:r>
                      <a:r>
                        <a:rPr kumimoji="0" lang="en-GB" sz="1800" b="0" kern="1200" baseline="0" dirty="0" smtClean="0">
                          <a:solidFill>
                            <a:schemeClr val="tx1"/>
                          </a:solidFill>
                          <a:effectLst/>
                          <a:latin typeface="+mn-lt"/>
                          <a:ea typeface="+mn-ea"/>
                          <a:cs typeface="+mn-cs"/>
                        </a:rPr>
                        <a:t>.</a:t>
                      </a:r>
                    </a:p>
                    <a:p>
                      <a:pPr marL="177800" indent="-177800">
                        <a:buFont typeface="Arial" pitchFamily="34" charset="0"/>
                        <a:buChar char="•"/>
                      </a:pPr>
                      <a:r>
                        <a:rPr kumimoji="0" lang="en-GB" sz="1800" b="0" kern="1200" baseline="0" dirty="0" smtClean="0">
                          <a:solidFill>
                            <a:schemeClr val="tx1"/>
                          </a:solidFill>
                          <a:effectLst/>
                          <a:latin typeface="+mn-lt"/>
                          <a:ea typeface="+mn-ea"/>
                          <a:cs typeface="+mn-cs"/>
                        </a:rPr>
                        <a:t>Then look at the Video Type, if it says </a:t>
                      </a:r>
                      <a:r>
                        <a:rPr kumimoji="0" lang="en-GB" sz="1800" b="0" kern="1200" baseline="0" dirty="0" err="1" smtClean="0">
                          <a:solidFill>
                            <a:schemeClr val="tx1"/>
                          </a:solidFill>
                          <a:effectLst/>
                          <a:latin typeface="+mn-lt"/>
                          <a:ea typeface="+mn-ea"/>
                          <a:cs typeface="+mn-cs"/>
                        </a:rPr>
                        <a:t>Quicktime</a:t>
                      </a:r>
                      <a:r>
                        <a:rPr kumimoji="0" lang="en-GB" sz="1800" b="0" kern="1200" baseline="0" dirty="0" smtClean="0">
                          <a:solidFill>
                            <a:schemeClr val="tx1"/>
                          </a:solidFill>
                          <a:effectLst/>
                          <a:latin typeface="+mn-lt"/>
                          <a:ea typeface="+mn-ea"/>
                          <a:cs typeface="+mn-cs"/>
                        </a:rPr>
                        <a:t> then it is a MOV file. You are on the right task, otherwise go to Task 11.</a:t>
                      </a:r>
                    </a:p>
                  </a:txBody>
                  <a:tcPr>
                    <a:noFill/>
                  </a:tcPr>
                </a:tc>
              </a:tr>
            </a:tbl>
          </a:graphicData>
        </a:graphic>
      </p:graphicFrame>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42205" b="66162"/>
          <a:stretch/>
        </p:blipFill>
        <p:spPr bwMode="auto">
          <a:xfrm>
            <a:off x="3995936" y="5157192"/>
            <a:ext cx="2664296" cy="13229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82340" b="64445"/>
          <a:stretch/>
        </p:blipFill>
        <p:spPr bwMode="auto">
          <a:xfrm>
            <a:off x="4574096" y="3140968"/>
            <a:ext cx="1870112" cy="18075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64790" t="3125" r="23462" b="79041"/>
          <a:stretch/>
        </p:blipFill>
        <p:spPr bwMode="auto">
          <a:xfrm>
            <a:off x="4699633" y="1692300"/>
            <a:ext cx="1528551" cy="13046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Arrow Connector 18"/>
          <p:cNvCxnSpPr/>
          <p:nvPr/>
        </p:nvCxnSpPr>
        <p:spPr>
          <a:xfrm flipV="1">
            <a:off x="3392721" y="2492896"/>
            <a:ext cx="1471503" cy="1824396"/>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3392721" y="4473116"/>
            <a:ext cx="1935363" cy="18002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491880" y="5517232"/>
            <a:ext cx="2448272" cy="576064"/>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6" name="Action Button: Forward or Next 25">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85169435"/>
      </p:ext>
    </p:extLst>
  </p:cSld>
  <p:clrMapOvr>
    <a:masterClrMapping/>
  </p:clrMapOvr>
  <p:transition advClick="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1" y="44624"/>
            <a:ext cx="7630739" cy="625434"/>
          </a:xfrm>
        </p:spPr>
        <p:txBody>
          <a:bodyPr>
            <a:noAutofit/>
          </a:bodyPr>
          <a:lstStyle/>
          <a:p>
            <a:r>
              <a:rPr lang="en-GB" sz="2000" dirty="0" smtClean="0"/>
              <a:t>10 </a:t>
            </a:r>
            <a:r>
              <a:rPr lang="en-GB" sz="2000" dirty="0"/>
              <a:t>- Assignment Walkthrough Guide – </a:t>
            </a:r>
            <a:r>
              <a:rPr lang="en-GB" sz="2000" dirty="0" smtClean="0"/>
              <a:t>How to Insert the Video (</a:t>
            </a:r>
            <a:r>
              <a:rPr lang="en-GB" sz="2000" dirty="0" err="1" smtClean="0"/>
              <a:t>Mov</a:t>
            </a:r>
            <a:r>
              <a:rPr lang="en-GB" sz="2000" dirty="0" smtClean="0"/>
              <a:t>)</a:t>
            </a:r>
            <a:endParaRPr lang="en-GB" sz="20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1601354142"/>
              </p:ext>
            </p:extLst>
          </p:nvPr>
        </p:nvGraphicFramePr>
        <p:xfrm>
          <a:off x="6872039" y="1700808"/>
          <a:ext cx="1948432" cy="4392488"/>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5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lvl="0"/>
                      <a:r>
                        <a:rPr kumimoji="0" lang="en-GB" sz="1500" b="0" kern="1200" dirty="0" smtClean="0">
                          <a:solidFill>
                            <a:schemeClr val="tx1"/>
                          </a:solidFill>
                          <a:effectLst/>
                          <a:latin typeface="+mj-lt"/>
                          <a:ea typeface="+mn-ea"/>
                          <a:cs typeface="+mn-cs"/>
                        </a:rPr>
                        <a:t>Video files add extra content to a page and make it more interactive.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dirty="0" smtClean="0">
                          <a:solidFill>
                            <a:schemeClr val="tx1"/>
                          </a:solidFill>
                          <a:effectLst/>
                          <a:latin typeface="+mj-lt"/>
                          <a:ea typeface="+mn-ea"/>
                          <a:cs typeface="+mn-cs"/>
                        </a:rPr>
                        <a:t>Can play on the page when the page loads.</a:t>
                      </a:r>
                      <a:endParaRPr kumimoji="0" lang="en-GB" sz="1500" kern="1200" baseline="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baseline="0" dirty="0" smtClean="0">
                          <a:solidFill>
                            <a:schemeClr val="tx1"/>
                          </a:solidFill>
                          <a:effectLst/>
                          <a:latin typeface="+mn-lt"/>
                          <a:ea typeface="+mn-ea"/>
                          <a:cs typeface="+mn-cs"/>
                        </a:rPr>
                        <a:t>Can distract users from faults on the page.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baseline="0" dirty="0" smtClean="0">
                          <a:solidFill>
                            <a:schemeClr val="tx1"/>
                          </a:solidFill>
                          <a:effectLst/>
                          <a:latin typeface="+mn-lt"/>
                          <a:ea typeface="+mn-ea"/>
                          <a:cs typeface="+mn-cs"/>
                        </a:rPr>
                        <a:t>Makes it more interesting and dynamic.</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baseline="0" dirty="0" smtClean="0">
                          <a:solidFill>
                            <a:schemeClr val="tx1"/>
                          </a:solidFill>
                          <a:effectLst/>
                          <a:latin typeface="+mn-lt"/>
                          <a:ea typeface="+mn-ea"/>
                          <a:cs typeface="+mn-cs"/>
                        </a:rPr>
                        <a:t>Can be used with more than one video.</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2474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a:latin typeface="Calibri" pitchFamily="34" charset="0"/>
                <a:ea typeface="Calibri" pitchFamily="34" charset="0"/>
                <a:cs typeface="Calibri" pitchFamily="34" charset="0"/>
              </a:rPr>
              <a:t>Task </a:t>
            </a:r>
            <a:r>
              <a:rPr lang="en-US" b="1" dirty="0" smtClean="0">
                <a:latin typeface="Calibri" pitchFamily="34" charset="0"/>
                <a:ea typeface="Calibri" pitchFamily="34" charset="0"/>
                <a:cs typeface="Calibri" pitchFamily="34" charset="0"/>
              </a:rPr>
              <a:t>10:</a:t>
            </a:r>
            <a:r>
              <a:rPr lang="en-US" dirty="0" smtClean="0">
                <a:latin typeface="Calibri" pitchFamily="34" charset="0"/>
                <a:ea typeface="Calibri" pitchFamily="34" charset="0"/>
                <a:cs typeface="Calibri" pitchFamily="34" charset="0"/>
              </a:rPr>
              <a:t> </a:t>
            </a:r>
            <a:r>
              <a:rPr lang="en-GB" dirty="0" smtClean="0">
                <a:latin typeface="Calibri" pitchFamily="34" charset="0"/>
              </a:rPr>
              <a:t>How to </a:t>
            </a:r>
            <a:r>
              <a:rPr lang="en-GB" b="1" dirty="0" smtClean="0">
                <a:latin typeface="Calibri" pitchFamily="34" charset="0"/>
              </a:rPr>
              <a:t>Insert</a:t>
            </a:r>
            <a:r>
              <a:rPr lang="en-GB" dirty="0" smtClean="0">
                <a:latin typeface="Calibri" pitchFamily="34" charset="0"/>
              </a:rPr>
              <a:t> a </a:t>
            </a:r>
            <a:r>
              <a:rPr lang="en-GB" b="1" dirty="0" smtClean="0">
                <a:latin typeface="Calibri" pitchFamily="34" charset="0"/>
              </a:rPr>
              <a:t>Video File (MOV)</a:t>
            </a:r>
            <a:endParaRPr lang="en-ZA" b="1"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1126382191"/>
              </p:ext>
            </p:extLst>
          </p:nvPr>
        </p:nvGraphicFramePr>
        <p:xfrm>
          <a:off x="313719" y="1628800"/>
          <a:ext cx="3682217" cy="4851342"/>
        </p:xfrm>
        <a:graphic>
          <a:graphicData uri="http://schemas.openxmlformats.org/drawingml/2006/table">
            <a:tbl>
              <a:tblPr firstRow="1" bandRow="1">
                <a:tableStyleId>{2D5ABB26-0587-4C30-8999-92F81FD0307C}</a:tableStyleId>
              </a:tblPr>
              <a:tblGrid>
                <a:gridCol w="3682217"/>
              </a:tblGrid>
              <a:tr h="48513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02 – Inserting the Video (</a:t>
                      </a:r>
                      <a:r>
                        <a:rPr kumimoji="0" lang="en-GB" sz="1800" b="1" i="0" u="none" strike="noStrike" kern="1200" cap="none" spc="0" normalizeH="0" baseline="0" noProof="0" dirty="0" err="1" smtClean="0">
                          <a:ln>
                            <a:noFill/>
                          </a:ln>
                          <a:solidFill>
                            <a:schemeClr val="tx1"/>
                          </a:solidFill>
                          <a:effectLst/>
                          <a:uLnTx/>
                          <a:uFillTx/>
                          <a:latin typeface="Calibri" pitchFamily="34" charset="0"/>
                          <a:ea typeface="+mn-ea"/>
                          <a:cs typeface="Calibri" pitchFamily="34" charset="0"/>
                        </a:rPr>
                        <a:t>Mov</a:t>
                      </a:r>
                      <a:r>
                        <a:rPr kumimoji="0" lang="en-GB" sz="18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a:t>
                      </a:r>
                    </a:p>
                    <a:p>
                      <a:pPr marL="177800" indent="-177800">
                        <a:buFont typeface="Arial" pitchFamily="34" charset="0"/>
                        <a:buChar char="•"/>
                      </a:pPr>
                      <a:r>
                        <a:rPr kumimoji="0" lang="en-GB" sz="1800" b="0" kern="1200" baseline="0" dirty="0" smtClean="0">
                          <a:solidFill>
                            <a:schemeClr val="tx1"/>
                          </a:solidFill>
                          <a:effectLst/>
                          <a:latin typeface="+mn-lt"/>
                          <a:ea typeface="+mn-ea"/>
                          <a:cs typeface="+mn-cs"/>
                        </a:rPr>
                        <a:t>In Dreamweaver click the mouse in a cell where you would like the Movie File to go.</a:t>
                      </a:r>
                    </a:p>
                    <a:p>
                      <a:pPr marL="177800" indent="-177800">
                        <a:buFont typeface="Arial" pitchFamily="34" charset="0"/>
                        <a:buChar char="•"/>
                      </a:pPr>
                      <a:r>
                        <a:rPr kumimoji="0" lang="en-GB" sz="1800" b="0" kern="1200" baseline="0" dirty="0" smtClean="0">
                          <a:solidFill>
                            <a:schemeClr val="tx1"/>
                          </a:solidFill>
                          <a:effectLst/>
                          <a:latin typeface="+mn-lt"/>
                          <a:ea typeface="+mn-ea"/>
                          <a:cs typeface="+mn-cs"/>
                        </a:rPr>
                        <a:t>This is where it gets a bit tricky. You just have to trust the things you will be clicking on.</a:t>
                      </a:r>
                    </a:p>
                    <a:p>
                      <a:pPr marL="177800" indent="-177800">
                        <a:buFont typeface="Arial" pitchFamily="34" charset="0"/>
                        <a:buChar char="•"/>
                      </a:pPr>
                      <a:r>
                        <a:rPr kumimoji="0" lang="en-GB" sz="1800" b="0" kern="1200" baseline="0" dirty="0" smtClean="0">
                          <a:solidFill>
                            <a:schemeClr val="tx1"/>
                          </a:solidFill>
                          <a:effectLst/>
                          <a:latin typeface="+mn-lt"/>
                          <a:ea typeface="+mn-ea"/>
                          <a:cs typeface="+mn-cs"/>
                        </a:rPr>
                        <a:t>On the bottom right hand side of the screen there is a Tab called </a:t>
                      </a:r>
                      <a:r>
                        <a:rPr kumimoji="0" lang="en-GB" sz="1800" b="1" kern="1200" baseline="0" dirty="0" smtClean="0">
                          <a:solidFill>
                            <a:schemeClr val="tx1"/>
                          </a:solidFill>
                          <a:effectLst/>
                          <a:latin typeface="+mn-lt"/>
                          <a:ea typeface="+mn-ea"/>
                          <a:cs typeface="+mn-cs"/>
                        </a:rPr>
                        <a:t>Files</a:t>
                      </a:r>
                      <a:r>
                        <a:rPr kumimoji="0" lang="en-GB" sz="1800" b="0" kern="1200" baseline="0" dirty="0" smtClean="0">
                          <a:solidFill>
                            <a:schemeClr val="tx1"/>
                          </a:solidFill>
                          <a:effectLst/>
                          <a:latin typeface="+mn-lt"/>
                          <a:ea typeface="+mn-ea"/>
                          <a:cs typeface="+mn-cs"/>
                        </a:rPr>
                        <a:t>. In there, there is a pop out menu possible called  </a:t>
                      </a:r>
                      <a:r>
                        <a:rPr kumimoji="0" lang="en-GB" sz="1800" b="1" kern="1200" baseline="0" dirty="0" smtClean="0">
                          <a:solidFill>
                            <a:schemeClr val="tx1"/>
                          </a:solidFill>
                          <a:effectLst/>
                          <a:latin typeface="+mn-lt"/>
                          <a:ea typeface="+mn-ea"/>
                          <a:cs typeface="+mn-cs"/>
                        </a:rPr>
                        <a:t>Desktop</a:t>
                      </a:r>
                      <a:r>
                        <a:rPr kumimoji="0" lang="en-GB" sz="1800" b="0" kern="1200" baseline="0" dirty="0" smtClean="0">
                          <a:solidFill>
                            <a:schemeClr val="tx1"/>
                          </a:solidFill>
                          <a:effectLst/>
                          <a:latin typeface="+mn-lt"/>
                          <a:ea typeface="+mn-ea"/>
                          <a:cs typeface="+mn-cs"/>
                        </a:rPr>
                        <a:t>. Click on it and click on </a:t>
                      </a:r>
                      <a:r>
                        <a:rPr kumimoji="0" lang="en-GB" sz="1800" b="1" kern="1200" baseline="0" dirty="0" smtClean="0">
                          <a:solidFill>
                            <a:schemeClr val="tx1"/>
                          </a:solidFill>
                          <a:effectLst/>
                          <a:latin typeface="+mn-lt"/>
                          <a:ea typeface="+mn-ea"/>
                          <a:cs typeface="+mn-cs"/>
                        </a:rPr>
                        <a:t>Manage Sites </a:t>
                      </a:r>
                      <a:r>
                        <a:rPr kumimoji="0" lang="en-GB" sz="1800" b="0" kern="1200" baseline="0" dirty="0" smtClean="0">
                          <a:solidFill>
                            <a:schemeClr val="tx1"/>
                          </a:solidFill>
                          <a:effectLst/>
                          <a:latin typeface="+mn-lt"/>
                          <a:ea typeface="+mn-ea"/>
                          <a:cs typeface="+mn-cs"/>
                        </a:rPr>
                        <a:t>at the bottom of the list.</a:t>
                      </a:r>
                      <a:endParaRPr kumimoji="0" lang="en-GB" sz="1800" b="1" kern="1200" baseline="0" dirty="0" smtClean="0">
                        <a:solidFill>
                          <a:schemeClr val="tx1"/>
                        </a:solidFill>
                        <a:effectLst/>
                        <a:latin typeface="+mn-lt"/>
                        <a:ea typeface="+mn-ea"/>
                        <a:cs typeface="+mn-cs"/>
                      </a:endParaRPr>
                    </a:p>
                  </a:txBody>
                  <a:tcPr>
                    <a:noFill/>
                  </a:tcPr>
                </a:tc>
              </a:tr>
            </a:tbl>
          </a:graphicData>
        </a:graphic>
      </p:graphicFrame>
      <p:sp>
        <p:nvSpPr>
          <p:cNvPr id="26" name="Action Button: Forward or Next 25">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734" t="5410" r="55211" b="30597"/>
          <a:stretch/>
        </p:blipFill>
        <p:spPr bwMode="auto">
          <a:xfrm>
            <a:off x="3995936" y="1789371"/>
            <a:ext cx="2722014" cy="22229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Arrow Connector 18"/>
          <p:cNvCxnSpPr/>
          <p:nvPr/>
        </p:nvCxnSpPr>
        <p:spPr>
          <a:xfrm>
            <a:off x="3563888" y="2420888"/>
            <a:ext cx="1807345" cy="1008112"/>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17" name="Picture 16"/>
          <p:cNvPicPr/>
          <p:nvPr/>
        </p:nvPicPr>
        <p:blipFill rotWithShape="1">
          <a:blip r:embed="rId6"/>
          <a:srcRect l="69049" t="54976" b="3089"/>
          <a:stretch/>
        </p:blipFill>
        <p:spPr>
          <a:xfrm>
            <a:off x="4010226" y="4365104"/>
            <a:ext cx="2722014" cy="1963664"/>
          </a:xfrm>
          <a:prstGeom prst="rect">
            <a:avLst/>
          </a:prstGeom>
          <a:ln>
            <a:noFill/>
          </a:ln>
          <a:effectLst>
            <a:outerShdw blurRad="292100" dist="139700" dir="2700000" algn="tl" rotWithShape="0">
              <a:srgbClr val="333333">
                <a:alpha val="65000"/>
              </a:srgbClr>
            </a:outerShdw>
          </a:effectLst>
        </p:spPr>
      </p:pic>
      <p:cxnSp>
        <p:nvCxnSpPr>
          <p:cNvPr id="29" name="Straight Arrow Connector 28"/>
          <p:cNvCxnSpPr/>
          <p:nvPr/>
        </p:nvCxnSpPr>
        <p:spPr>
          <a:xfrm flipV="1">
            <a:off x="3374785" y="5059737"/>
            <a:ext cx="1935363" cy="18002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275856" y="5651379"/>
            <a:ext cx="2034292" cy="576064"/>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0" name="Action Button: Back or Previous 19">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54415476"/>
      </p:ext>
    </p:extLst>
  </p:cSld>
  <p:clrMapOvr>
    <a:masterClrMapping/>
  </p:clrMapOvr>
  <p:transition advClick="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1" y="44624"/>
            <a:ext cx="7630739" cy="625434"/>
          </a:xfrm>
        </p:spPr>
        <p:txBody>
          <a:bodyPr>
            <a:noAutofit/>
          </a:bodyPr>
          <a:lstStyle/>
          <a:p>
            <a:r>
              <a:rPr lang="en-GB" sz="2000" dirty="0" smtClean="0"/>
              <a:t>10 </a:t>
            </a:r>
            <a:r>
              <a:rPr lang="en-GB" sz="2000" dirty="0"/>
              <a:t>- Assignment Walkthrough Guide – </a:t>
            </a:r>
            <a:r>
              <a:rPr lang="en-GB" sz="2000" dirty="0" smtClean="0"/>
              <a:t>How to Insert the Video (</a:t>
            </a:r>
            <a:r>
              <a:rPr lang="en-GB" sz="2000" dirty="0" err="1" smtClean="0"/>
              <a:t>Mov</a:t>
            </a:r>
            <a:r>
              <a:rPr lang="en-GB" sz="2000" dirty="0" smtClean="0"/>
              <a:t>)</a:t>
            </a:r>
            <a:endParaRPr lang="en-GB" sz="20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1676557435"/>
              </p:ext>
            </p:extLst>
          </p:nvPr>
        </p:nvGraphicFramePr>
        <p:xfrm>
          <a:off x="6872039" y="1700808"/>
          <a:ext cx="1948432" cy="4392488"/>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5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lvl="0"/>
                      <a:r>
                        <a:rPr kumimoji="0" lang="en-GB" sz="1500" b="0" kern="1200" dirty="0" smtClean="0">
                          <a:solidFill>
                            <a:schemeClr val="tx1"/>
                          </a:solidFill>
                          <a:effectLst/>
                          <a:latin typeface="+mj-lt"/>
                          <a:ea typeface="+mn-ea"/>
                          <a:cs typeface="+mn-cs"/>
                        </a:rPr>
                        <a:t>Video files add extra content to a page and make it more interactive.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dirty="0" smtClean="0">
                          <a:solidFill>
                            <a:schemeClr val="tx1"/>
                          </a:solidFill>
                          <a:effectLst/>
                          <a:latin typeface="+mj-lt"/>
                          <a:ea typeface="+mn-ea"/>
                          <a:cs typeface="+mn-cs"/>
                        </a:rPr>
                        <a:t>Can play on the page when the page loads.</a:t>
                      </a:r>
                      <a:endParaRPr kumimoji="0" lang="en-GB" sz="1500" kern="1200" baseline="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baseline="0" dirty="0" smtClean="0">
                          <a:solidFill>
                            <a:schemeClr val="tx1"/>
                          </a:solidFill>
                          <a:effectLst/>
                          <a:latin typeface="+mn-lt"/>
                          <a:ea typeface="+mn-ea"/>
                          <a:cs typeface="+mn-cs"/>
                        </a:rPr>
                        <a:t>Can distract users from faults on the page.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baseline="0" dirty="0" smtClean="0">
                          <a:solidFill>
                            <a:schemeClr val="tx1"/>
                          </a:solidFill>
                          <a:effectLst/>
                          <a:latin typeface="+mn-lt"/>
                          <a:ea typeface="+mn-ea"/>
                          <a:cs typeface="+mn-cs"/>
                        </a:rPr>
                        <a:t>Makes it more interesting and dynamic.</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baseline="0" dirty="0" smtClean="0">
                          <a:solidFill>
                            <a:schemeClr val="tx1"/>
                          </a:solidFill>
                          <a:effectLst/>
                          <a:latin typeface="+mn-lt"/>
                          <a:ea typeface="+mn-ea"/>
                          <a:cs typeface="+mn-cs"/>
                        </a:rPr>
                        <a:t>Can be used with more than one video.</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2474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a:latin typeface="Calibri" pitchFamily="34" charset="0"/>
                <a:ea typeface="Calibri" pitchFamily="34" charset="0"/>
                <a:cs typeface="Calibri" pitchFamily="34" charset="0"/>
              </a:rPr>
              <a:t>Task </a:t>
            </a:r>
            <a:r>
              <a:rPr lang="en-US" b="1" dirty="0" smtClean="0">
                <a:latin typeface="Calibri" pitchFamily="34" charset="0"/>
                <a:ea typeface="Calibri" pitchFamily="34" charset="0"/>
                <a:cs typeface="Calibri" pitchFamily="34" charset="0"/>
              </a:rPr>
              <a:t>10:</a:t>
            </a:r>
            <a:r>
              <a:rPr lang="en-US" dirty="0" smtClean="0">
                <a:latin typeface="Calibri" pitchFamily="34" charset="0"/>
                <a:ea typeface="Calibri" pitchFamily="34" charset="0"/>
                <a:cs typeface="Calibri" pitchFamily="34" charset="0"/>
              </a:rPr>
              <a:t> </a:t>
            </a:r>
            <a:r>
              <a:rPr lang="en-GB" dirty="0" smtClean="0">
                <a:latin typeface="Calibri" pitchFamily="34" charset="0"/>
              </a:rPr>
              <a:t>How to </a:t>
            </a:r>
            <a:r>
              <a:rPr lang="en-GB" b="1" dirty="0" smtClean="0">
                <a:latin typeface="Calibri" pitchFamily="34" charset="0"/>
              </a:rPr>
              <a:t>Insert</a:t>
            </a:r>
            <a:r>
              <a:rPr lang="en-GB" dirty="0" smtClean="0">
                <a:latin typeface="Calibri" pitchFamily="34" charset="0"/>
              </a:rPr>
              <a:t> a </a:t>
            </a:r>
            <a:r>
              <a:rPr lang="en-GB" b="1" dirty="0" smtClean="0">
                <a:latin typeface="Calibri" pitchFamily="34" charset="0"/>
              </a:rPr>
              <a:t>Video File (MOV)</a:t>
            </a:r>
            <a:endParaRPr lang="en-ZA" b="1"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625824893"/>
              </p:ext>
            </p:extLst>
          </p:nvPr>
        </p:nvGraphicFramePr>
        <p:xfrm>
          <a:off x="313719" y="1628800"/>
          <a:ext cx="3682217" cy="4851342"/>
        </p:xfrm>
        <a:graphic>
          <a:graphicData uri="http://schemas.openxmlformats.org/drawingml/2006/table">
            <a:tbl>
              <a:tblPr firstRow="1" bandRow="1">
                <a:tableStyleId>{2D5ABB26-0587-4C30-8999-92F81FD0307C}</a:tableStyleId>
              </a:tblPr>
              <a:tblGrid>
                <a:gridCol w="3682217"/>
              </a:tblGrid>
              <a:tr h="48513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03 – Inserting the Video (</a:t>
                      </a:r>
                      <a:r>
                        <a:rPr kumimoji="0" lang="en-GB" sz="1800" b="1" i="0" u="none" strike="noStrike" kern="1200" cap="none" spc="0" normalizeH="0" baseline="0" noProof="0" dirty="0" err="1" smtClean="0">
                          <a:ln>
                            <a:noFill/>
                          </a:ln>
                          <a:solidFill>
                            <a:schemeClr val="tx1"/>
                          </a:solidFill>
                          <a:effectLst/>
                          <a:uLnTx/>
                          <a:uFillTx/>
                          <a:latin typeface="Calibri" pitchFamily="34" charset="0"/>
                          <a:ea typeface="+mn-ea"/>
                          <a:cs typeface="Calibri" pitchFamily="34" charset="0"/>
                        </a:rPr>
                        <a:t>Mov</a:t>
                      </a:r>
                      <a:r>
                        <a:rPr kumimoji="0" lang="en-GB" sz="18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a:t>
                      </a:r>
                    </a:p>
                    <a:p>
                      <a:pPr marL="177800" indent="-177800">
                        <a:buFont typeface="Arial" pitchFamily="34" charset="0"/>
                        <a:buChar char="•"/>
                      </a:pPr>
                      <a:r>
                        <a:rPr kumimoji="0" lang="en-GB" sz="1800" b="0" kern="1200" baseline="0" dirty="0" smtClean="0">
                          <a:solidFill>
                            <a:schemeClr val="tx1"/>
                          </a:solidFill>
                          <a:effectLst/>
                          <a:latin typeface="+mn-lt"/>
                          <a:ea typeface="+mn-ea"/>
                          <a:cs typeface="+mn-cs"/>
                        </a:rPr>
                        <a:t>Then Click on </a:t>
                      </a:r>
                      <a:r>
                        <a:rPr kumimoji="0" lang="en-GB" sz="1800" b="1" kern="1200" baseline="0" dirty="0" smtClean="0">
                          <a:solidFill>
                            <a:schemeClr val="tx1"/>
                          </a:solidFill>
                          <a:effectLst/>
                          <a:latin typeface="+mn-lt"/>
                          <a:ea typeface="+mn-ea"/>
                          <a:cs typeface="+mn-cs"/>
                        </a:rPr>
                        <a:t>New</a:t>
                      </a:r>
                      <a:r>
                        <a:rPr kumimoji="0" lang="en-GB" sz="1800" b="0" kern="1200" baseline="0" dirty="0" smtClean="0">
                          <a:solidFill>
                            <a:schemeClr val="tx1"/>
                          </a:solidFill>
                          <a:effectLst/>
                          <a:latin typeface="+mn-lt"/>
                          <a:ea typeface="+mn-ea"/>
                          <a:cs typeface="+mn-cs"/>
                        </a:rPr>
                        <a:t>, select </a:t>
                      </a:r>
                      <a:r>
                        <a:rPr kumimoji="0" lang="en-GB" sz="1800" b="1" kern="1200" baseline="0" dirty="0" smtClean="0">
                          <a:solidFill>
                            <a:schemeClr val="tx1"/>
                          </a:solidFill>
                          <a:effectLst/>
                          <a:latin typeface="+mn-lt"/>
                          <a:ea typeface="+mn-ea"/>
                          <a:cs typeface="+mn-cs"/>
                        </a:rPr>
                        <a:t>Site</a:t>
                      </a:r>
                      <a:r>
                        <a:rPr kumimoji="0" lang="en-GB" sz="1800" b="0" kern="1200" baseline="0" dirty="0" smtClean="0">
                          <a:solidFill>
                            <a:schemeClr val="tx1"/>
                          </a:solidFill>
                          <a:effectLst/>
                          <a:latin typeface="+mn-lt"/>
                          <a:ea typeface="+mn-ea"/>
                          <a:cs typeface="+mn-cs"/>
                        </a:rPr>
                        <a:t> and give it a name like </a:t>
                      </a:r>
                      <a:r>
                        <a:rPr kumimoji="0" lang="en-GB" sz="1800" b="1" kern="1200" baseline="0" dirty="0" smtClean="0">
                          <a:solidFill>
                            <a:schemeClr val="tx1"/>
                          </a:solidFill>
                          <a:effectLst/>
                          <a:latin typeface="+mn-lt"/>
                          <a:ea typeface="+mn-ea"/>
                          <a:cs typeface="+mn-cs"/>
                        </a:rPr>
                        <a:t>Recycling</a:t>
                      </a:r>
                      <a:r>
                        <a:rPr kumimoji="0" lang="en-GB" sz="1800" b="0" kern="1200" baseline="0" dirty="0" smtClean="0">
                          <a:solidFill>
                            <a:schemeClr val="tx1"/>
                          </a:solidFill>
                          <a:effectLst/>
                          <a:latin typeface="+mn-lt"/>
                          <a:ea typeface="+mn-ea"/>
                          <a:cs typeface="+mn-cs"/>
                        </a:rPr>
                        <a:t>. Forget the Http: thing and click on </a:t>
                      </a:r>
                      <a:r>
                        <a:rPr kumimoji="0" lang="en-GB" sz="1800" b="1" kern="1200" baseline="0" dirty="0" smtClean="0">
                          <a:solidFill>
                            <a:schemeClr val="tx1"/>
                          </a:solidFill>
                          <a:effectLst/>
                          <a:latin typeface="+mn-lt"/>
                          <a:ea typeface="+mn-ea"/>
                          <a:cs typeface="+mn-cs"/>
                        </a:rPr>
                        <a:t>Next</a:t>
                      </a:r>
                      <a:r>
                        <a:rPr kumimoji="0" lang="en-GB" sz="1800" b="0" kern="1200" baseline="0" dirty="0" smtClean="0">
                          <a:solidFill>
                            <a:schemeClr val="tx1"/>
                          </a:solidFill>
                          <a:effectLst/>
                          <a:latin typeface="+mn-lt"/>
                          <a:ea typeface="+mn-ea"/>
                          <a:cs typeface="+mn-cs"/>
                        </a:rPr>
                        <a:t>.</a:t>
                      </a:r>
                    </a:p>
                    <a:p>
                      <a:pPr marL="177800" indent="-177800">
                        <a:buFont typeface="Arial" pitchFamily="34" charset="0"/>
                        <a:buChar char="•"/>
                      </a:pPr>
                      <a:r>
                        <a:rPr kumimoji="0" lang="en-GB" sz="1800" b="0" kern="1200" baseline="0" dirty="0" smtClean="0">
                          <a:solidFill>
                            <a:schemeClr val="tx1"/>
                          </a:solidFill>
                          <a:effectLst/>
                          <a:latin typeface="+mn-lt"/>
                          <a:ea typeface="+mn-ea"/>
                          <a:cs typeface="+mn-cs"/>
                        </a:rPr>
                        <a:t>Answer </a:t>
                      </a:r>
                      <a:r>
                        <a:rPr kumimoji="0" lang="en-GB" sz="1800" b="1" kern="1200" baseline="0" dirty="0" smtClean="0">
                          <a:solidFill>
                            <a:schemeClr val="tx1"/>
                          </a:solidFill>
                          <a:effectLst/>
                          <a:latin typeface="+mn-lt"/>
                          <a:ea typeface="+mn-ea"/>
                          <a:cs typeface="+mn-cs"/>
                        </a:rPr>
                        <a:t>No</a:t>
                      </a:r>
                      <a:r>
                        <a:rPr kumimoji="0" lang="en-GB" sz="1800" b="0" kern="1200" baseline="0" dirty="0" smtClean="0">
                          <a:solidFill>
                            <a:schemeClr val="tx1"/>
                          </a:solidFill>
                          <a:effectLst/>
                          <a:latin typeface="+mn-lt"/>
                          <a:ea typeface="+mn-ea"/>
                          <a:cs typeface="+mn-cs"/>
                        </a:rPr>
                        <a:t> to the next question about server technology and click on </a:t>
                      </a:r>
                      <a:r>
                        <a:rPr kumimoji="0" lang="en-GB" sz="1800" b="1" kern="1200" baseline="0" dirty="0" smtClean="0">
                          <a:solidFill>
                            <a:schemeClr val="tx1"/>
                          </a:solidFill>
                          <a:effectLst/>
                          <a:latin typeface="+mn-lt"/>
                          <a:ea typeface="+mn-ea"/>
                          <a:cs typeface="+mn-cs"/>
                        </a:rPr>
                        <a:t>Next</a:t>
                      </a:r>
                      <a:r>
                        <a:rPr kumimoji="0" lang="en-GB" sz="1800" b="0" kern="1200" baseline="0" dirty="0" smtClean="0">
                          <a:solidFill>
                            <a:schemeClr val="tx1"/>
                          </a:solidFill>
                          <a:effectLst/>
                          <a:latin typeface="+mn-lt"/>
                          <a:ea typeface="+mn-ea"/>
                          <a:cs typeface="+mn-cs"/>
                        </a:rPr>
                        <a:t>.</a:t>
                      </a:r>
                    </a:p>
                    <a:p>
                      <a:pPr marL="177800" indent="-177800">
                        <a:buFont typeface="Arial" pitchFamily="34" charset="0"/>
                        <a:buChar char="•"/>
                      </a:pPr>
                      <a:r>
                        <a:rPr kumimoji="0" lang="en-GB" sz="1800" b="0" kern="1200" baseline="0" dirty="0" smtClean="0">
                          <a:solidFill>
                            <a:schemeClr val="tx1"/>
                          </a:solidFill>
                          <a:effectLst/>
                          <a:latin typeface="+mn-lt"/>
                          <a:ea typeface="+mn-ea"/>
                          <a:cs typeface="+mn-cs"/>
                        </a:rPr>
                        <a:t>At this point you will need to click on the </a:t>
                      </a:r>
                      <a:r>
                        <a:rPr kumimoji="0" lang="en-GB" sz="1800" b="1" kern="1200" baseline="0" dirty="0" smtClean="0">
                          <a:solidFill>
                            <a:schemeClr val="tx1"/>
                          </a:solidFill>
                          <a:effectLst/>
                          <a:latin typeface="+mn-lt"/>
                          <a:ea typeface="+mn-ea"/>
                          <a:cs typeface="+mn-cs"/>
                        </a:rPr>
                        <a:t>Yellow</a:t>
                      </a:r>
                      <a:r>
                        <a:rPr kumimoji="0" lang="en-GB" sz="1800" b="0" kern="1200" baseline="0" dirty="0" smtClean="0">
                          <a:solidFill>
                            <a:schemeClr val="tx1"/>
                          </a:solidFill>
                          <a:effectLst/>
                          <a:latin typeface="+mn-lt"/>
                          <a:ea typeface="+mn-ea"/>
                          <a:cs typeface="+mn-cs"/>
                        </a:rPr>
                        <a:t> Folder Icon on the right hand side and then go find the folder where everything is saved (possibly Assets3) Then click on </a:t>
                      </a:r>
                      <a:r>
                        <a:rPr kumimoji="0" lang="en-GB" sz="1800" b="1" kern="1200" baseline="0" dirty="0" smtClean="0">
                          <a:solidFill>
                            <a:schemeClr val="tx1"/>
                          </a:solidFill>
                          <a:effectLst/>
                          <a:latin typeface="+mn-lt"/>
                          <a:ea typeface="+mn-ea"/>
                          <a:cs typeface="+mn-cs"/>
                        </a:rPr>
                        <a:t>Select</a:t>
                      </a:r>
                      <a:r>
                        <a:rPr kumimoji="0" lang="en-GB" sz="1800" b="0" kern="1200" baseline="0" dirty="0" smtClean="0">
                          <a:solidFill>
                            <a:schemeClr val="tx1"/>
                          </a:solidFill>
                          <a:effectLst/>
                          <a:latin typeface="+mn-lt"/>
                          <a:ea typeface="+mn-ea"/>
                          <a:cs typeface="+mn-cs"/>
                        </a:rPr>
                        <a:t> and then </a:t>
                      </a:r>
                      <a:r>
                        <a:rPr kumimoji="0" lang="en-GB" sz="1800" b="1" kern="1200" baseline="0" dirty="0" smtClean="0">
                          <a:solidFill>
                            <a:schemeClr val="tx1"/>
                          </a:solidFill>
                          <a:effectLst/>
                          <a:latin typeface="+mn-lt"/>
                          <a:ea typeface="+mn-ea"/>
                          <a:cs typeface="+mn-cs"/>
                        </a:rPr>
                        <a:t>Next</a:t>
                      </a:r>
                    </a:p>
                  </a:txBody>
                  <a:tcPr>
                    <a:noFill/>
                  </a:tcPr>
                </a:tc>
              </a:tr>
            </a:tbl>
          </a:graphicData>
        </a:graphic>
      </p:graphicFrame>
      <p:sp>
        <p:nvSpPr>
          <p:cNvPr id="26" name="Action Button: Forward or Next 25">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ction Button: Back or Previous 19">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3367" y="1716479"/>
            <a:ext cx="2099806" cy="19285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Arrow Connector 18"/>
          <p:cNvCxnSpPr/>
          <p:nvPr/>
        </p:nvCxnSpPr>
        <p:spPr>
          <a:xfrm flipV="1">
            <a:off x="3553492" y="2049854"/>
            <a:ext cx="2386660" cy="126841"/>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307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6901" t="48343" r="28755" b="41768"/>
          <a:stretch/>
        </p:blipFill>
        <p:spPr bwMode="auto">
          <a:xfrm>
            <a:off x="4067944" y="3861048"/>
            <a:ext cx="2589767" cy="5744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34581" t="31147" r="33970" b="30271"/>
          <a:stretch/>
        </p:blipFill>
        <p:spPr bwMode="auto">
          <a:xfrm>
            <a:off x="4067944" y="4657109"/>
            <a:ext cx="2499786" cy="17242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9" name="Straight Arrow Connector 28"/>
          <p:cNvCxnSpPr/>
          <p:nvPr/>
        </p:nvCxnSpPr>
        <p:spPr>
          <a:xfrm flipV="1">
            <a:off x="3635896" y="4238280"/>
            <a:ext cx="2808312" cy="27084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536221" y="5075315"/>
            <a:ext cx="747747" cy="288032"/>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9664293"/>
      </p:ext>
    </p:extLst>
  </p:cSld>
  <p:clrMapOvr>
    <a:masterClrMapping/>
  </p:clrMapOvr>
  <p:transition advClick="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1" y="44624"/>
            <a:ext cx="7630739" cy="625434"/>
          </a:xfrm>
        </p:spPr>
        <p:txBody>
          <a:bodyPr>
            <a:noAutofit/>
          </a:bodyPr>
          <a:lstStyle/>
          <a:p>
            <a:r>
              <a:rPr lang="en-GB" sz="2000" dirty="0" smtClean="0"/>
              <a:t>10 </a:t>
            </a:r>
            <a:r>
              <a:rPr lang="en-GB" sz="2000" dirty="0"/>
              <a:t>- Assignment Walkthrough Guide – </a:t>
            </a:r>
            <a:r>
              <a:rPr lang="en-GB" sz="2000" dirty="0" smtClean="0"/>
              <a:t>How to Insert the Video (</a:t>
            </a:r>
            <a:r>
              <a:rPr lang="en-GB" sz="2000" dirty="0" err="1" smtClean="0"/>
              <a:t>Mov</a:t>
            </a:r>
            <a:r>
              <a:rPr lang="en-GB" sz="2000" dirty="0" smtClean="0"/>
              <a:t>)</a:t>
            </a:r>
            <a:endParaRPr lang="en-GB" sz="20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756853500"/>
              </p:ext>
            </p:extLst>
          </p:nvPr>
        </p:nvGraphicFramePr>
        <p:xfrm>
          <a:off x="6872039" y="1700808"/>
          <a:ext cx="1948432" cy="4392488"/>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5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lvl="0"/>
                      <a:r>
                        <a:rPr kumimoji="0" lang="en-GB" sz="1500" b="0" kern="1200" dirty="0" smtClean="0">
                          <a:solidFill>
                            <a:schemeClr val="tx1"/>
                          </a:solidFill>
                          <a:effectLst/>
                          <a:latin typeface="+mj-lt"/>
                          <a:ea typeface="+mn-ea"/>
                          <a:cs typeface="+mn-cs"/>
                        </a:rPr>
                        <a:t>Video files add extra content to a page and make it more interactive.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dirty="0" smtClean="0">
                          <a:solidFill>
                            <a:schemeClr val="tx1"/>
                          </a:solidFill>
                          <a:effectLst/>
                          <a:latin typeface="+mj-lt"/>
                          <a:ea typeface="+mn-ea"/>
                          <a:cs typeface="+mn-cs"/>
                        </a:rPr>
                        <a:t>Can play on the page when the page loads.</a:t>
                      </a:r>
                      <a:endParaRPr kumimoji="0" lang="en-GB" sz="1500" kern="1200" baseline="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baseline="0" dirty="0" smtClean="0">
                          <a:solidFill>
                            <a:schemeClr val="tx1"/>
                          </a:solidFill>
                          <a:effectLst/>
                          <a:latin typeface="+mn-lt"/>
                          <a:ea typeface="+mn-ea"/>
                          <a:cs typeface="+mn-cs"/>
                        </a:rPr>
                        <a:t>Can distract users from faults on the page.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baseline="0" dirty="0" smtClean="0">
                          <a:solidFill>
                            <a:schemeClr val="tx1"/>
                          </a:solidFill>
                          <a:effectLst/>
                          <a:latin typeface="+mn-lt"/>
                          <a:ea typeface="+mn-ea"/>
                          <a:cs typeface="+mn-cs"/>
                        </a:rPr>
                        <a:t>Makes it more interesting and dynamic.</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baseline="0" dirty="0" smtClean="0">
                          <a:solidFill>
                            <a:schemeClr val="tx1"/>
                          </a:solidFill>
                          <a:effectLst/>
                          <a:latin typeface="+mn-lt"/>
                          <a:ea typeface="+mn-ea"/>
                          <a:cs typeface="+mn-cs"/>
                        </a:rPr>
                        <a:t>Can be used with more than one video.</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2474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a:latin typeface="Calibri" pitchFamily="34" charset="0"/>
                <a:ea typeface="Calibri" pitchFamily="34" charset="0"/>
                <a:cs typeface="Calibri" pitchFamily="34" charset="0"/>
              </a:rPr>
              <a:t>Task </a:t>
            </a:r>
            <a:r>
              <a:rPr lang="en-US" b="1" dirty="0" smtClean="0">
                <a:latin typeface="Calibri" pitchFamily="34" charset="0"/>
                <a:ea typeface="Calibri" pitchFamily="34" charset="0"/>
                <a:cs typeface="Calibri" pitchFamily="34" charset="0"/>
              </a:rPr>
              <a:t>10:</a:t>
            </a:r>
            <a:r>
              <a:rPr lang="en-US" dirty="0" smtClean="0">
                <a:latin typeface="Calibri" pitchFamily="34" charset="0"/>
                <a:ea typeface="Calibri" pitchFamily="34" charset="0"/>
                <a:cs typeface="Calibri" pitchFamily="34" charset="0"/>
              </a:rPr>
              <a:t> </a:t>
            </a:r>
            <a:r>
              <a:rPr lang="en-GB" dirty="0" smtClean="0">
                <a:latin typeface="Calibri" pitchFamily="34" charset="0"/>
              </a:rPr>
              <a:t>How to </a:t>
            </a:r>
            <a:r>
              <a:rPr lang="en-GB" b="1" dirty="0" smtClean="0">
                <a:latin typeface="Calibri" pitchFamily="34" charset="0"/>
              </a:rPr>
              <a:t>Insert</a:t>
            </a:r>
            <a:r>
              <a:rPr lang="en-GB" dirty="0" smtClean="0">
                <a:latin typeface="Calibri" pitchFamily="34" charset="0"/>
              </a:rPr>
              <a:t> a </a:t>
            </a:r>
            <a:r>
              <a:rPr lang="en-GB" b="1" dirty="0" smtClean="0">
                <a:latin typeface="Calibri" pitchFamily="34" charset="0"/>
              </a:rPr>
              <a:t>Video File (MOV)</a:t>
            </a:r>
            <a:endParaRPr lang="en-ZA" b="1"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1841640782"/>
              </p:ext>
            </p:extLst>
          </p:nvPr>
        </p:nvGraphicFramePr>
        <p:xfrm>
          <a:off x="313719" y="1628800"/>
          <a:ext cx="3682217" cy="4851342"/>
        </p:xfrm>
        <a:graphic>
          <a:graphicData uri="http://schemas.openxmlformats.org/drawingml/2006/table">
            <a:tbl>
              <a:tblPr firstRow="1" bandRow="1">
                <a:tableStyleId>{2D5ABB26-0587-4C30-8999-92F81FD0307C}</a:tableStyleId>
              </a:tblPr>
              <a:tblGrid>
                <a:gridCol w="3682217"/>
              </a:tblGrid>
              <a:tr h="48513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04 – Inserting the Video (</a:t>
                      </a:r>
                      <a:r>
                        <a:rPr kumimoji="0" lang="en-GB" sz="2000" b="1" i="0" u="none" strike="noStrike" kern="1200" cap="none" spc="0" normalizeH="0" baseline="0" noProof="0" dirty="0" err="1" smtClean="0">
                          <a:ln>
                            <a:noFill/>
                          </a:ln>
                          <a:solidFill>
                            <a:schemeClr val="tx1"/>
                          </a:solidFill>
                          <a:effectLst/>
                          <a:uLnTx/>
                          <a:uFillTx/>
                          <a:latin typeface="Calibri" pitchFamily="34" charset="0"/>
                          <a:ea typeface="+mn-ea"/>
                          <a:cs typeface="Calibri" pitchFamily="34" charset="0"/>
                        </a:rPr>
                        <a:t>Mov</a:t>
                      </a:r>
                      <a:r>
                        <a:rPr kumimoji="0" lang="en-GB" sz="20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a:t>
                      </a:r>
                    </a:p>
                    <a:p>
                      <a:pPr marL="177800" indent="-177800">
                        <a:buFont typeface="Arial" pitchFamily="34" charset="0"/>
                        <a:buChar char="•"/>
                      </a:pPr>
                      <a:r>
                        <a:rPr kumimoji="0" lang="en-GB" sz="2000" b="0" kern="1200" baseline="0" dirty="0" smtClean="0">
                          <a:solidFill>
                            <a:schemeClr val="tx1"/>
                          </a:solidFill>
                          <a:effectLst/>
                          <a:latin typeface="+mn-lt"/>
                          <a:ea typeface="+mn-ea"/>
                          <a:cs typeface="+mn-cs"/>
                        </a:rPr>
                        <a:t>Click on Next until you get to this screen.</a:t>
                      </a:r>
                    </a:p>
                    <a:p>
                      <a:pPr marL="177800" indent="-177800">
                        <a:buFont typeface="Arial" pitchFamily="34" charset="0"/>
                        <a:buChar char="•"/>
                      </a:pPr>
                      <a:r>
                        <a:rPr kumimoji="0" lang="en-GB" sz="2000" b="0" kern="1200" baseline="0" dirty="0" smtClean="0">
                          <a:solidFill>
                            <a:schemeClr val="tx1"/>
                          </a:solidFill>
                          <a:effectLst/>
                          <a:latin typeface="+mn-lt"/>
                          <a:ea typeface="+mn-ea"/>
                          <a:cs typeface="+mn-cs"/>
                        </a:rPr>
                        <a:t>Leave it on </a:t>
                      </a:r>
                      <a:r>
                        <a:rPr kumimoji="0" lang="en-GB" sz="2000" b="1" kern="1200" baseline="0" dirty="0" smtClean="0">
                          <a:solidFill>
                            <a:schemeClr val="tx1"/>
                          </a:solidFill>
                          <a:effectLst/>
                          <a:latin typeface="+mn-lt"/>
                          <a:ea typeface="+mn-ea"/>
                          <a:cs typeface="+mn-cs"/>
                        </a:rPr>
                        <a:t>Local network</a:t>
                      </a:r>
                      <a:r>
                        <a:rPr kumimoji="0" lang="en-GB" sz="2000" b="0" kern="1200" baseline="0" dirty="0" smtClean="0">
                          <a:solidFill>
                            <a:schemeClr val="tx1"/>
                          </a:solidFill>
                          <a:effectLst/>
                          <a:latin typeface="+mn-lt"/>
                          <a:ea typeface="+mn-ea"/>
                          <a:cs typeface="+mn-cs"/>
                        </a:rPr>
                        <a:t> and click on the yellow Tab thing.</a:t>
                      </a:r>
                    </a:p>
                    <a:p>
                      <a:pPr marL="177800" indent="-177800">
                        <a:buFont typeface="Arial" pitchFamily="34" charset="0"/>
                        <a:buChar char="•"/>
                      </a:pPr>
                      <a:r>
                        <a:rPr kumimoji="0" lang="en-GB" sz="2000" b="0" kern="1200" baseline="0" dirty="0" smtClean="0">
                          <a:solidFill>
                            <a:schemeClr val="tx1"/>
                          </a:solidFill>
                          <a:effectLst/>
                          <a:latin typeface="+mn-lt"/>
                          <a:ea typeface="+mn-ea"/>
                          <a:cs typeface="+mn-cs"/>
                        </a:rPr>
                        <a:t>Next it should select the folder where the previous task was, the assets folder, if not go look for it. </a:t>
                      </a:r>
                    </a:p>
                    <a:p>
                      <a:pPr marL="177800" indent="-177800">
                        <a:buFont typeface="Arial" pitchFamily="34" charset="0"/>
                        <a:buChar char="•"/>
                      </a:pPr>
                      <a:r>
                        <a:rPr kumimoji="0" lang="en-GB" sz="2000" b="0" kern="1200" baseline="0" dirty="0" smtClean="0">
                          <a:solidFill>
                            <a:schemeClr val="tx1"/>
                          </a:solidFill>
                          <a:effectLst/>
                          <a:latin typeface="+mn-lt"/>
                          <a:ea typeface="+mn-ea"/>
                          <a:cs typeface="+mn-cs"/>
                        </a:rPr>
                        <a:t>Select it and you should be back on this open dialog box.</a:t>
                      </a:r>
                    </a:p>
                  </a:txBody>
                  <a:tcPr>
                    <a:noFill/>
                  </a:tcPr>
                </a:tc>
              </a:tr>
            </a:tbl>
          </a:graphicData>
        </a:graphic>
      </p:graphicFrame>
      <p:sp>
        <p:nvSpPr>
          <p:cNvPr id="26" name="Action Button: Forward or Next 25">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ction Button: Back or Previous 19">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00"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41528" b="56850"/>
          <a:stretch/>
        </p:blipFill>
        <p:spPr bwMode="auto">
          <a:xfrm>
            <a:off x="4067943" y="1716480"/>
            <a:ext cx="2587259" cy="18763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7943" y="3941610"/>
            <a:ext cx="2587259" cy="17916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Arrow Connector 18"/>
          <p:cNvCxnSpPr/>
          <p:nvPr/>
        </p:nvCxnSpPr>
        <p:spPr>
          <a:xfrm>
            <a:off x="3779912" y="2996952"/>
            <a:ext cx="658468" cy="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3536221" y="3411808"/>
            <a:ext cx="2907987" cy="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162347" y="4293096"/>
            <a:ext cx="1276033" cy="256305"/>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3800363" y="4581128"/>
            <a:ext cx="638017" cy="256306"/>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3314747" y="5357352"/>
            <a:ext cx="2769421" cy="128154"/>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7526824"/>
      </p:ext>
    </p:extLst>
  </p:cSld>
  <p:clrMapOvr>
    <a:masterClrMapping/>
  </p:clrMapOvr>
  <p:transition advClick="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1" y="44624"/>
            <a:ext cx="7630739" cy="625434"/>
          </a:xfrm>
        </p:spPr>
        <p:txBody>
          <a:bodyPr>
            <a:noAutofit/>
          </a:bodyPr>
          <a:lstStyle/>
          <a:p>
            <a:r>
              <a:rPr lang="en-GB" sz="2000" dirty="0" smtClean="0"/>
              <a:t>10 </a:t>
            </a:r>
            <a:r>
              <a:rPr lang="en-GB" sz="2000" dirty="0"/>
              <a:t>- Assignment Walkthrough Guide – </a:t>
            </a:r>
            <a:r>
              <a:rPr lang="en-GB" sz="2000" dirty="0" smtClean="0"/>
              <a:t>How to Insert the Video (</a:t>
            </a:r>
            <a:r>
              <a:rPr lang="en-GB" sz="2000" dirty="0" err="1" smtClean="0"/>
              <a:t>Mov</a:t>
            </a:r>
            <a:r>
              <a:rPr lang="en-GB" sz="2000" dirty="0" smtClean="0"/>
              <a:t>)</a:t>
            </a:r>
            <a:endParaRPr lang="en-GB" sz="20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539564697"/>
              </p:ext>
            </p:extLst>
          </p:nvPr>
        </p:nvGraphicFramePr>
        <p:xfrm>
          <a:off x="6872039" y="1700808"/>
          <a:ext cx="1948432" cy="4392488"/>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5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lvl="0"/>
                      <a:r>
                        <a:rPr kumimoji="0" lang="en-GB" sz="1500" b="0" kern="1200" dirty="0" smtClean="0">
                          <a:solidFill>
                            <a:schemeClr val="tx1"/>
                          </a:solidFill>
                          <a:effectLst/>
                          <a:latin typeface="+mj-lt"/>
                          <a:ea typeface="+mn-ea"/>
                          <a:cs typeface="+mn-cs"/>
                        </a:rPr>
                        <a:t>Video files add extra content to a page and make it more interactive.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dirty="0" smtClean="0">
                          <a:solidFill>
                            <a:schemeClr val="tx1"/>
                          </a:solidFill>
                          <a:effectLst/>
                          <a:latin typeface="+mj-lt"/>
                          <a:ea typeface="+mn-ea"/>
                          <a:cs typeface="+mn-cs"/>
                        </a:rPr>
                        <a:t>Can play on the page when the page loads.</a:t>
                      </a:r>
                      <a:endParaRPr kumimoji="0" lang="en-GB" sz="1500" kern="1200" baseline="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baseline="0" dirty="0" smtClean="0">
                          <a:solidFill>
                            <a:schemeClr val="tx1"/>
                          </a:solidFill>
                          <a:effectLst/>
                          <a:latin typeface="+mn-lt"/>
                          <a:ea typeface="+mn-ea"/>
                          <a:cs typeface="+mn-cs"/>
                        </a:rPr>
                        <a:t>Can distract users from faults on the page.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baseline="0" dirty="0" smtClean="0">
                          <a:solidFill>
                            <a:schemeClr val="tx1"/>
                          </a:solidFill>
                          <a:effectLst/>
                          <a:latin typeface="+mn-lt"/>
                          <a:ea typeface="+mn-ea"/>
                          <a:cs typeface="+mn-cs"/>
                        </a:rPr>
                        <a:t>Makes it more interesting and dynamic.</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baseline="0" dirty="0" smtClean="0">
                          <a:solidFill>
                            <a:schemeClr val="tx1"/>
                          </a:solidFill>
                          <a:effectLst/>
                          <a:latin typeface="+mn-lt"/>
                          <a:ea typeface="+mn-ea"/>
                          <a:cs typeface="+mn-cs"/>
                        </a:rPr>
                        <a:t>Can be used with more than one video.</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2474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a:latin typeface="Calibri" pitchFamily="34" charset="0"/>
                <a:ea typeface="Calibri" pitchFamily="34" charset="0"/>
                <a:cs typeface="Calibri" pitchFamily="34" charset="0"/>
              </a:rPr>
              <a:t>Task </a:t>
            </a:r>
            <a:r>
              <a:rPr lang="en-US" b="1" dirty="0" smtClean="0">
                <a:latin typeface="Calibri" pitchFamily="34" charset="0"/>
                <a:ea typeface="Calibri" pitchFamily="34" charset="0"/>
                <a:cs typeface="Calibri" pitchFamily="34" charset="0"/>
              </a:rPr>
              <a:t>10:</a:t>
            </a:r>
            <a:r>
              <a:rPr lang="en-US" dirty="0" smtClean="0">
                <a:latin typeface="Calibri" pitchFamily="34" charset="0"/>
                <a:ea typeface="Calibri" pitchFamily="34" charset="0"/>
                <a:cs typeface="Calibri" pitchFamily="34" charset="0"/>
              </a:rPr>
              <a:t> </a:t>
            </a:r>
            <a:r>
              <a:rPr lang="en-GB" dirty="0" smtClean="0">
                <a:latin typeface="Calibri" pitchFamily="34" charset="0"/>
              </a:rPr>
              <a:t>How to </a:t>
            </a:r>
            <a:r>
              <a:rPr lang="en-GB" b="1" dirty="0" smtClean="0">
                <a:latin typeface="Calibri" pitchFamily="34" charset="0"/>
              </a:rPr>
              <a:t>Insert</a:t>
            </a:r>
            <a:r>
              <a:rPr lang="en-GB" dirty="0" smtClean="0">
                <a:latin typeface="Calibri" pitchFamily="34" charset="0"/>
              </a:rPr>
              <a:t> a </a:t>
            </a:r>
            <a:r>
              <a:rPr lang="en-GB" b="1" dirty="0" smtClean="0">
                <a:latin typeface="Calibri" pitchFamily="34" charset="0"/>
              </a:rPr>
              <a:t>Video File (MOV)</a:t>
            </a:r>
            <a:endParaRPr lang="en-ZA" b="1"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2592728069"/>
              </p:ext>
            </p:extLst>
          </p:nvPr>
        </p:nvGraphicFramePr>
        <p:xfrm>
          <a:off x="313719" y="1628800"/>
          <a:ext cx="3682217" cy="4851342"/>
        </p:xfrm>
        <a:graphic>
          <a:graphicData uri="http://schemas.openxmlformats.org/drawingml/2006/table">
            <a:tbl>
              <a:tblPr firstRow="1" bandRow="1">
                <a:tableStyleId>{2D5ABB26-0587-4C30-8999-92F81FD0307C}</a:tableStyleId>
              </a:tblPr>
              <a:tblGrid>
                <a:gridCol w="3682217"/>
              </a:tblGrid>
              <a:tr h="48513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05 – Inserting the Video (</a:t>
                      </a:r>
                      <a:r>
                        <a:rPr kumimoji="0" lang="en-GB" sz="1800" b="1" i="0" u="none" strike="noStrike" kern="1200" cap="none" spc="0" normalizeH="0" baseline="0" noProof="0" dirty="0" err="1" smtClean="0">
                          <a:ln>
                            <a:noFill/>
                          </a:ln>
                          <a:solidFill>
                            <a:schemeClr val="tx1"/>
                          </a:solidFill>
                          <a:effectLst/>
                          <a:uLnTx/>
                          <a:uFillTx/>
                          <a:latin typeface="Calibri" pitchFamily="34" charset="0"/>
                          <a:ea typeface="+mn-ea"/>
                          <a:cs typeface="Calibri" pitchFamily="34" charset="0"/>
                        </a:rPr>
                        <a:t>Mov</a:t>
                      </a:r>
                      <a:r>
                        <a:rPr kumimoji="0" lang="en-GB" sz="18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a:t>
                      </a:r>
                    </a:p>
                    <a:p>
                      <a:pPr marL="177800" indent="-177800">
                        <a:buFont typeface="Arial" pitchFamily="34" charset="0"/>
                        <a:buChar char="•"/>
                      </a:pPr>
                      <a:r>
                        <a:rPr kumimoji="0" lang="en-GB" sz="1800" b="0" kern="1200" baseline="0" dirty="0" smtClean="0">
                          <a:solidFill>
                            <a:schemeClr val="tx1"/>
                          </a:solidFill>
                          <a:effectLst/>
                          <a:latin typeface="+mn-lt"/>
                          <a:ea typeface="+mn-ea"/>
                          <a:cs typeface="+mn-cs"/>
                        </a:rPr>
                        <a:t>Click on Next, Next, Done, Done and you should now return to the main Dreamweaver screen.</a:t>
                      </a:r>
                    </a:p>
                    <a:p>
                      <a:pPr marL="177800" indent="-177800">
                        <a:buFont typeface="Arial" pitchFamily="34" charset="0"/>
                        <a:buChar char="•"/>
                      </a:pPr>
                      <a:r>
                        <a:rPr kumimoji="0" lang="en-GB" sz="1800" b="0" kern="1200" baseline="0" dirty="0" smtClean="0">
                          <a:solidFill>
                            <a:schemeClr val="tx1"/>
                          </a:solidFill>
                          <a:effectLst/>
                          <a:latin typeface="+mn-lt"/>
                          <a:ea typeface="+mn-ea"/>
                          <a:cs typeface="+mn-cs"/>
                        </a:rPr>
                        <a:t>On the bottom right under the Files tab there should now be a new </a:t>
                      </a:r>
                      <a:r>
                        <a:rPr kumimoji="0" lang="en-GB" sz="1800" b="1" kern="1200" baseline="0" dirty="0" smtClean="0">
                          <a:solidFill>
                            <a:schemeClr val="tx1"/>
                          </a:solidFill>
                          <a:effectLst/>
                          <a:latin typeface="+mn-lt"/>
                          <a:ea typeface="+mn-ea"/>
                          <a:cs typeface="+mn-cs"/>
                        </a:rPr>
                        <a:t>Site</a:t>
                      </a:r>
                      <a:r>
                        <a:rPr kumimoji="0" lang="en-GB" sz="1800" b="0" kern="1200" baseline="0" dirty="0" smtClean="0">
                          <a:solidFill>
                            <a:schemeClr val="tx1"/>
                          </a:solidFill>
                          <a:effectLst/>
                          <a:latin typeface="+mn-lt"/>
                          <a:ea typeface="+mn-ea"/>
                          <a:cs typeface="+mn-cs"/>
                        </a:rPr>
                        <a:t> named and hopefully the contents should show there is a </a:t>
                      </a:r>
                      <a:r>
                        <a:rPr kumimoji="0" lang="en-GB" sz="1800" b="1" kern="1200" baseline="0" dirty="0" smtClean="0">
                          <a:solidFill>
                            <a:schemeClr val="tx1"/>
                          </a:solidFill>
                          <a:effectLst/>
                          <a:latin typeface="+mn-lt"/>
                          <a:ea typeface="+mn-ea"/>
                          <a:cs typeface="+mn-cs"/>
                        </a:rPr>
                        <a:t>Video File </a:t>
                      </a:r>
                      <a:r>
                        <a:rPr kumimoji="0" lang="en-GB" sz="1800" b="0" kern="1200" baseline="0" dirty="0" smtClean="0">
                          <a:solidFill>
                            <a:schemeClr val="tx1"/>
                          </a:solidFill>
                          <a:effectLst/>
                          <a:latin typeface="+mn-lt"/>
                          <a:ea typeface="+mn-ea"/>
                          <a:cs typeface="+mn-cs"/>
                        </a:rPr>
                        <a:t>there.</a:t>
                      </a:r>
                    </a:p>
                    <a:p>
                      <a:pPr marL="177800" indent="-177800">
                        <a:buFont typeface="Arial" pitchFamily="34" charset="0"/>
                        <a:buChar char="•"/>
                      </a:pPr>
                      <a:r>
                        <a:rPr kumimoji="0" lang="en-GB" sz="1800" b="0" kern="1200" baseline="0" dirty="0" smtClean="0">
                          <a:solidFill>
                            <a:schemeClr val="tx1"/>
                          </a:solidFill>
                          <a:effectLst/>
                          <a:latin typeface="+mn-lt"/>
                          <a:ea typeface="+mn-ea"/>
                          <a:cs typeface="+mn-cs"/>
                        </a:rPr>
                        <a:t>Next pick up the video file and drop it into the cell in the table in Dreamweaver where you want it to go.</a:t>
                      </a:r>
                    </a:p>
                  </a:txBody>
                  <a:tcPr>
                    <a:noFill/>
                  </a:tcPr>
                </a:tc>
              </a:tr>
            </a:tbl>
          </a:graphicData>
        </a:graphic>
      </p:graphicFrame>
      <p:sp>
        <p:nvSpPr>
          <p:cNvPr id="26" name="Action Button: Forward or Next 25">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ction Button: Back or Previous 19">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Arrow Connector 26"/>
          <p:cNvCxnSpPr/>
          <p:nvPr/>
        </p:nvCxnSpPr>
        <p:spPr>
          <a:xfrm flipV="1">
            <a:off x="3314747" y="5357352"/>
            <a:ext cx="2769421" cy="128154"/>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51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78145" t="64376" b="8395"/>
          <a:stretch/>
        </p:blipFill>
        <p:spPr bwMode="auto">
          <a:xfrm>
            <a:off x="4211959" y="1716880"/>
            <a:ext cx="2460551" cy="17234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Arrow Connector 18"/>
          <p:cNvCxnSpPr/>
          <p:nvPr/>
        </p:nvCxnSpPr>
        <p:spPr>
          <a:xfrm flipV="1">
            <a:off x="3635896" y="2578624"/>
            <a:ext cx="1354318" cy="994392"/>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4061440" y="3075820"/>
            <a:ext cx="1276033" cy="82551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5125"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19791" t="45172" r="55931" b="30746"/>
          <a:stretch/>
        </p:blipFill>
        <p:spPr bwMode="auto">
          <a:xfrm>
            <a:off x="4191751" y="3748758"/>
            <a:ext cx="2396473" cy="13364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4" name="Straight Arrow Connector 23"/>
          <p:cNvCxnSpPr/>
          <p:nvPr/>
        </p:nvCxnSpPr>
        <p:spPr>
          <a:xfrm flipV="1">
            <a:off x="3519076" y="4509120"/>
            <a:ext cx="2565092" cy="462594"/>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5800224"/>
      </p:ext>
    </p:extLst>
  </p:cSld>
  <p:clrMapOvr>
    <a:masterClrMapping/>
  </p:clrMapOvr>
  <p:transition advClick="0"/>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1" y="44624"/>
            <a:ext cx="7630739" cy="625434"/>
          </a:xfrm>
        </p:spPr>
        <p:txBody>
          <a:bodyPr>
            <a:noAutofit/>
          </a:bodyPr>
          <a:lstStyle/>
          <a:p>
            <a:r>
              <a:rPr lang="en-GB" sz="2000" dirty="0" smtClean="0"/>
              <a:t>10 </a:t>
            </a:r>
            <a:r>
              <a:rPr lang="en-GB" sz="2000" dirty="0"/>
              <a:t>- Assignment Walkthrough Guide – </a:t>
            </a:r>
            <a:r>
              <a:rPr lang="en-GB" sz="2000" dirty="0" smtClean="0"/>
              <a:t>How to Insert the Video (</a:t>
            </a:r>
            <a:r>
              <a:rPr lang="en-GB" sz="2000" dirty="0" err="1" smtClean="0"/>
              <a:t>Mov</a:t>
            </a:r>
            <a:r>
              <a:rPr lang="en-GB" sz="2000" dirty="0" smtClean="0"/>
              <a:t>)</a:t>
            </a:r>
            <a:endParaRPr lang="en-GB" sz="20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2471450038"/>
              </p:ext>
            </p:extLst>
          </p:nvPr>
        </p:nvGraphicFramePr>
        <p:xfrm>
          <a:off x="6872039" y="1700808"/>
          <a:ext cx="1948432" cy="4392488"/>
        </p:xfrm>
        <a:graphic>
          <a:graphicData uri="http://schemas.openxmlformats.org/drawingml/2006/table">
            <a:tbl>
              <a:tblPr firstRow="1" firstCol="1" lastRow="1" lastCol="1" bandRow="1" bandCol="1">
                <a:tableStyleId>{2D5ABB26-0587-4C30-8999-92F81FD0307C}</a:tableStyleId>
              </a:tblPr>
              <a:tblGrid>
                <a:gridCol w="1948432"/>
              </a:tblGrid>
              <a:tr h="349862">
                <a:tc>
                  <a:txBody>
                    <a:bodyPr/>
                    <a:lstStyle/>
                    <a:p>
                      <a:pPr>
                        <a:spcAft>
                          <a:spcPts val="0"/>
                        </a:spcAft>
                      </a:pPr>
                      <a:endParaRPr lang="en-GB" sz="15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042626">
                <a:tc>
                  <a:txBody>
                    <a:bodyPr/>
                    <a:lstStyle/>
                    <a:p>
                      <a:pPr lvl="0"/>
                      <a:r>
                        <a:rPr kumimoji="0" lang="en-GB" sz="1500" b="0" kern="1200" dirty="0" smtClean="0">
                          <a:solidFill>
                            <a:schemeClr val="tx1"/>
                          </a:solidFill>
                          <a:effectLst/>
                          <a:latin typeface="+mj-lt"/>
                          <a:ea typeface="+mn-ea"/>
                          <a:cs typeface="+mn-cs"/>
                        </a:rPr>
                        <a:t>Video files add extra content to a page and make it more interactive.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dirty="0" smtClean="0">
                          <a:solidFill>
                            <a:schemeClr val="tx1"/>
                          </a:solidFill>
                          <a:effectLst/>
                          <a:latin typeface="+mj-lt"/>
                          <a:ea typeface="+mn-ea"/>
                          <a:cs typeface="+mn-cs"/>
                        </a:rPr>
                        <a:t>Can play on the page when the page loads.</a:t>
                      </a:r>
                      <a:endParaRPr kumimoji="0" lang="en-GB" sz="1500" kern="1200" baseline="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baseline="0" dirty="0" smtClean="0">
                          <a:solidFill>
                            <a:schemeClr val="tx1"/>
                          </a:solidFill>
                          <a:effectLst/>
                          <a:latin typeface="+mn-lt"/>
                          <a:ea typeface="+mn-ea"/>
                          <a:cs typeface="+mn-cs"/>
                        </a:rPr>
                        <a:t>Can distract users from faults on the page.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baseline="0" dirty="0" smtClean="0">
                          <a:solidFill>
                            <a:schemeClr val="tx1"/>
                          </a:solidFill>
                          <a:effectLst/>
                          <a:latin typeface="+mn-lt"/>
                          <a:ea typeface="+mn-ea"/>
                          <a:cs typeface="+mn-cs"/>
                        </a:rPr>
                        <a:t>Makes it more interesting and dynamic.</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00" kern="1200" baseline="0" dirty="0" smtClean="0">
                          <a:solidFill>
                            <a:schemeClr val="tx1"/>
                          </a:solidFill>
                          <a:effectLst/>
                          <a:latin typeface="+mn-lt"/>
                          <a:ea typeface="+mn-ea"/>
                          <a:cs typeface="+mn-cs"/>
                        </a:rPr>
                        <a:t>Can be used with more than one video.</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16479"/>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2474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a:latin typeface="Calibri" pitchFamily="34" charset="0"/>
                <a:ea typeface="Calibri" pitchFamily="34" charset="0"/>
                <a:cs typeface="Calibri" pitchFamily="34" charset="0"/>
              </a:rPr>
              <a:t>Task </a:t>
            </a:r>
            <a:r>
              <a:rPr lang="en-US" b="1" dirty="0" smtClean="0">
                <a:latin typeface="Calibri" pitchFamily="34" charset="0"/>
                <a:ea typeface="Calibri" pitchFamily="34" charset="0"/>
                <a:cs typeface="Calibri" pitchFamily="34" charset="0"/>
              </a:rPr>
              <a:t>10:</a:t>
            </a:r>
            <a:r>
              <a:rPr lang="en-US" dirty="0" smtClean="0">
                <a:latin typeface="Calibri" pitchFamily="34" charset="0"/>
                <a:ea typeface="Calibri" pitchFamily="34" charset="0"/>
                <a:cs typeface="Calibri" pitchFamily="34" charset="0"/>
              </a:rPr>
              <a:t> </a:t>
            </a:r>
            <a:r>
              <a:rPr lang="en-GB" dirty="0" smtClean="0">
                <a:latin typeface="Calibri" pitchFamily="34" charset="0"/>
              </a:rPr>
              <a:t>How to </a:t>
            </a:r>
            <a:r>
              <a:rPr lang="en-GB" b="1" dirty="0" smtClean="0">
                <a:latin typeface="Calibri" pitchFamily="34" charset="0"/>
              </a:rPr>
              <a:t>Insert</a:t>
            </a:r>
            <a:r>
              <a:rPr lang="en-GB" dirty="0" smtClean="0">
                <a:latin typeface="Calibri" pitchFamily="34" charset="0"/>
              </a:rPr>
              <a:t> a </a:t>
            </a:r>
            <a:r>
              <a:rPr lang="en-GB" b="1" dirty="0" smtClean="0">
                <a:latin typeface="Calibri" pitchFamily="34" charset="0"/>
              </a:rPr>
              <a:t>Video File (MOV)</a:t>
            </a:r>
            <a:endParaRPr lang="en-ZA" b="1" dirty="0">
              <a:latin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546765713"/>
              </p:ext>
            </p:extLst>
          </p:nvPr>
        </p:nvGraphicFramePr>
        <p:xfrm>
          <a:off x="313719" y="1628800"/>
          <a:ext cx="3682217" cy="5029200"/>
        </p:xfrm>
        <a:graphic>
          <a:graphicData uri="http://schemas.openxmlformats.org/drawingml/2006/table">
            <a:tbl>
              <a:tblPr firstRow="1" bandRow="1">
                <a:tableStyleId>{2D5ABB26-0587-4C30-8999-92F81FD0307C}</a:tableStyleId>
              </a:tblPr>
              <a:tblGrid>
                <a:gridCol w="3682217"/>
              </a:tblGrid>
              <a:tr h="48513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06 – Inserting the Video (</a:t>
                      </a:r>
                      <a:r>
                        <a:rPr kumimoji="0" lang="en-GB" sz="1800" b="1" i="0" u="none" strike="noStrike" kern="1200" cap="none" spc="0" normalizeH="0" baseline="0" noProof="0" dirty="0" err="1" smtClean="0">
                          <a:ln>
                            <a:noFill/>
                          </a:ln>
                          <a:solidFill>
                            <a:schemeClr val="tx1"/>
                          </a:solidFill>
                          <a:effectLst/>
                          <a:uLnTx/>
                          <a:uFillTx/>
                          <a:latin typeface="Calibri" pitchFamily="34" charset="0"/>
                          <a:ea typeface="+mn-ea"/>
                          <a:cs typeface="Calibri" pitchFamily="34" charset="0"/>
                        </a:rPr>
                        <a:t>Mov</a:t>
                      </a:r>
                      <a:r>
                        <a:rPr kumimoji="0" lang="en-GB" sz="18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a:t>
                      </a:r>
                    </a:p>
                    <a:p>
                      <a:pPr marL="177800" indent="-177800">
                        <a:buFont typeface="Arial" pitchFamily="34" charset="0"/>
                        <a:buChar char="•"/>
                      </a:pPr>
                      <a:r>
                        <a:rPr kumimoji="0" lang="en-GB" sz="1800" b="0" kern="1200" baseline="0" dirty="0" smtClean="0">
                          <a:solidFill>
                            <a:schemeClr val="tx1"/>
                          </a:solidFill>
                          <a:effectLst/>
                          <a:latin typeface="+mn-lt"/>
                          <a:ea typeface="+mn-ea"/>
                          <a:cs typeface="+mn-cs"/>
                        </a:rPr>
                        <a:t>The Specification says the Video Files needs to be </a:t>
                      </a:r>
                      <a:r>
                        <a:rPr kumimoji="0" lang="en-GB" sz="1800" b="1" kern="1200" dirty="0" smtClean="0">
                          <a:solidFill>
                            <a:schemeClr val="tx1"/>
                          </a:solidFill>
                          <a:effectLst/>
                          <a:latin typeface="+mn-lt"/>
                          <a:ea typeface="+mn-ea"/>
                          <a:cs typeface="+mn-cs"/>
                        </a:rPr>
                        <a:t>embedded</a:t>
                      </a:r>
                      <a:r>
                        <a:rPr kumimoji="0" lang="en-GB" sz="1800" kern="1200" dirty="0" smtClean="0">
                          <a:solidFill>
                            <a:schemeClr val="tx1"/>
                          </a:solidFill>
                          <a:effectLst/>
                          <a:latin typeface="+mn-lt"/>
                          <a:ea typeface="+mn-ea"/>
                          <a:cs typeface="+mn-cs"/>
                        </a:rPr>
                        <a:t> on a suitable page, retaining its </a:t>
                      </a:r>
                      <a:r>
                        <a:rPr kumimoji="0" lang="en-GB" sz="1800" b="1" kern="1200" dirty="0" smtClean="0">
                          <a:solidFill>
                            <a:schemeClr val="tx1"/>
                          </a:solidFill>
                          <a:effectLst/>
                          <a:latin typeface="+mn-lt"/>
                          <a:ea typeface="+mn-ea"/>
                          <a:cs typeface="+mn-cs"/>
                        </a:rPr>
                        <a:t>4:3 ratio</a:t>
                      </a:r>
                      <a:r>
                        <a:rPr kumimoji="0" lang="en-GB" sz="1800" kern="1200" dirty="0" smtClean="0">
                          <a:solidFill>
                            <a:schemeClr val="tx1"/>
                          </a:solidFill>
                          <a:effectLst/>
                          <a:latin typeface="+mn-lt"/>
                          <a:ea typeface="+mn-ea"/>
                          <a:cs typeface="+mn-cs"/>
                        </a:rPr>
                        <a:t>. The video should play on click.</a:t>
                      </a:r>
                    </a:p>
                    <a:p>
                      <a:pPr marL="177800" indent="-177800">
                        <a:buFont typeface="Arial" pitchFamily="34" charset="0"/>
                        <a:buChar char="•"/>
                      </a:pPr>
                      <a:r>
                        <a:rPr kumimoji="0" lang="en-GB" sz="1800" kern="1200" dirty="0" smtClean="0">
                          <a:solidFill>
                            <a:schemeClr val="tx1"/>
                          </a:solidFill>
                          <a:effectLst/>
                          <a:latin typeface="+mn-lt"/>
                          <a:ea typeface="+mn-ea"/>
                          <a:cs typeface="+mn-cs"/>
                        </a:rPr>
                        <a:t>On the </a:t>
                      </a:r>
                      <a:r>
                        <a:rPr kumimoji="0" lang="en-GB" sz="1800" b="1" kern="1200" dirty="0" smtClean="0">
                          <a:solidFill>
                            <a:schemeClr val="tx1"/>
                          </a:solidFill>
                          <a:effectLst/>
                          <a:latin typeface="+mn-lt"/>
                          <a:ea typeface="+mn-ea"/>
                          <a:cs typeface="+mn-cs"/>
                        </a:rPr>
                        <a:t>Properties Toolbar </a:t>
                      </a:r>
                      <a:r>
                        <a:rPr kumimoji="0" lang="en-GB" sz="1800" kern="1200" dirty="0" smtClean="0">
                          <a:solidFill>
                            <a:schemeClr val="tx1"/>
                          </a:solidFill>
                          <a:effectLst/>
                          <a:latin typeface="+mn-lt"/>
                          <a:ea typeface="+mn-ea"/>
                          <a:cs typeface="+mn-cs"/>
                        </a:rPr>
                        <a:t>change the </a:t>
                      </a:r>
                      <a:r>
                        <a:rPr kumimoji="0" lang="en-GB" sz="1800" b="1" kern="1200" dirty="0" smtClean="0">
                          <a:solidFill>
                            <a:schemeClr val="tx1"/>
                          </a:solidFill>
                          <a:effectLst/>
                          <a:latin typeface="+mn-lt"/>
                          <a:ea typeface="+mn-ea"/>
                          <a:cs typeface="+mn-cs"/>
                        </a:rPr>
                        <a:t>Width</a:t>
                      </a:r>
                      <a:r>
                        <a:rPr kumimoji="0" lang="en-GB" sz="1800" kern="1200" dirty="0" smtClean="0">
                          <a:solidFill>
                            <a:schemeClr val="tx1"/>
                          </a:solidFill>
                          <a:effectLst/>
                          <a:latin typeface="+mn-lt"/>
                          <a:ea typeface="+mn-ea"/>
                          <a:cs typeface="+mn-cs"/>
                        </a:rPr>
                        <a:t> to 400 and the </a:t>
                      </a:r>
                      <a:r>
                        <a:rPr kumimoji="0" lang="en-GB" sz="1800" b="1" kern="1200" dirty="0" smtClean="0">
                          <a:solidFill>
                            <a:schemeClr val="tx1"/>
                          </a:solidFill>
                          <a:effectLst/>
                          <a:latin typeface="+mn-lt"/>
                          <a:ea typeface="+mn-ea"/>
                          <a:cs typeface="+mn-cs"/>
                        </a:rPr>
                        <a:t>Height</a:t>
                      </a:r>
                      <a:r>
                        <a:rPr kumimoji="0" lang="en-GB" sz="1800" kern="1200" dirty="0" smtClean="0">
                          <a:solidFill>
                            <a:schemeClr val="tx1"/>
                          </a:solidFill>
                          <a:effectLst/>
                          <a:latin typeface="+mn-lt"/>
                          <a:ea typeface="+mn-ea"/>
                          <a:cs typeface="+mn-cs"/>
                        </a:rPr>
                        <a:t> to 300.</a:t>
                      </a:r>
                    </a:p>
                    <a:p>
                      <a:pPr marL="177800" indent="-177800">
                        <a:buFont typeface="Arial" pitchFamily="34" charset="0"/>
                        <a:buChar char="•"/>
                      </a:pPr>
                      <a:r>
                        <a:rPr kumimoji="0" lang="en-GB" sz="1800" kern="1200" dirty="0" smtClean="0">
                          <a:solidFill>
                            <a:schemeClr val="tx1"/>
                          </a:solidFill>
                          <a:effectLst/>
                          <a:latin typeface="+mn-lt"/>
                          <a:ea typeface="+mn-ea"/>
                          <a:cs typeface="+mn-cs"/>
                        </a:rPr>
                        <a:t>You should now have a large grey box.</a:t>
                      </a:r>
                    </a:p>
                    <a:p>
                      <a:pPr marL="177800" indent="-177800">
                        <a:buFont typeface="Arial" pitchFamily="34" charset="0"/>
                        <a:buChar char="•"/>
                      </a:pPr>
                      <a:r>
                        <a:rPr kumimoji="0" lang="en-GB" sz="1800" kern="1200" dirty="0" smtClean="0">
                          <a:solidFill>
                            <a:schemeClr val="tx1"/>
                          </a:solidFill>
                          <a:effectLst/>
                          <a:latin typeface="+mn-lt"/>
                          <a:ea typeface="+mn-ea"/>
                          <a:cs typeface="+mn-cs"/>
                        </a:rPr>
                        <a:t>Press </a:t>
                      </a:r>
                      <a:r>
                        <a:rPr kumimoji="0" lang="en-GB" sz="1800" b="1" kern="1200" dirty="0" smtClean="0">
                          <a:solidFill>
                            <a:schemeClr val="tx1"/>
                          </a:solidFill>
                          <a:effectLst/>
                          <a:latin typeface="+mn-lt"/>
                          <a:ea typeface="+mn-ea"/>
                          <a:cs typeface="+mn-cs"/>
                        </a:rPr>
                        <a:t>F12</a:t>
                      </a:r>
                      <a:r>
                        <a:rPr kumimoji="0" lang="en-GB" sz="1800" kern="1200" dirty="0" smtClean="0">
                          <a:solidFill>
                            <a:schemeClr val="tx1"/>
                          </a:solidFill>
                          <a:effectLst/>
                          <a:latin typeface="+mn-lt"/>
                          <a:ea typeface="+mn-ea"/>
                          <a:cs typeface="+mn-cs"/>
                        </a:rPr>
                        <a:t> and preview the page in the browser.</a:t>
                      </a:r>
                      <a:r>
                        <a:rPr kumimoji="0" lang="en-GB" sz="1800" kern="1200" baseline="0" dirty="0" smtClean="0">
                          <a:solidFill>
                            <a:schemeClr val="tx1"/>
                          </a:solidFill>
                          <a:effectLst/>
                          <a:latin typeface="+mn-lt"/>
                          <a:ea typeface="+mn-ea"/>
                          <a:cs typeface="+mn-cs"/>
                        </a:rPr>
                        <a:t> If a yellow box appears click on Enable Content, otherwise, your video should now play, and pause etc. </a:t>
                      </a:r>
                      <a:endParaRPr kumimoji="0" lang="en-GB" sz="1800" b="0" kern="1200" baseline="0" dirty="0" smtClean="0">
                        <a:solidFill>
                          <a:schemeClr val="tx1"/>
                        </a:solidFill>
                        <a:effectLst/>
                        <a:latin typeface="+mn-lt"/>
                        <a:ea typeface="+mn-ea"/>
                        <a:cs typeface="+mn-cs"/>
                      </a:endParaRPr>
                    </a:p>
                  </a:txBody>
                  <a:tcPr>
                    <a:noFill/>
                  </a:tcPr>
                </a:tc>
              </a:tr>
            </a:tbl>
          </a:graphicData>
        </a:graphic>
      </p:graphicFrame>
      <p:sp>
        <p:nvSpPr>
          <p:cNvPr id="20" name="Action Button: Back or Previous 19">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4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74112" r="80385" b="6250"/>
          <a:stretch/>
        </p:blipFill>
        <p:spPr bwMode="auto">
          <a:xfrm>
            <a:off x="4074445" y="1716479"/>
            <a:ext cx="2552131" cy="14365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18847" t="23420" r="49020" b="26166"/>
          <a:stretch/>
        </p:blipFill>
        <p:spPr bwMode="auto">
          <a:xfrm>
            <a:off x="4003272" y="3893595"/>
            <a:ext cx="2656960" cy="23437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4" name="Straight Arrow Connector 23"/>
          <p:cNvCxnSpPr/>
          <p:nvPr/>
        </p:nvCxnSpPr>
        <p:spPr>
          <a:xfrm flipV="1">
            <a:off x="3851920" y="4336343"/>
            <a:ext cx="360040" cy="231297"/>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682431" y="4708548"/>
            <a:ext cx="2769421" cy="131274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3635896" y="2348880"/>
            <a:ext cx="2016224" cy="1224136"/>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791108" y="2564904"/>
            <a:ext cx="1861012" cy="1221554"/>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5011076"/>
      </p:ext>
    </p:extLst>
  </p:cSld>
  <p:clrMapOvr>
    <a:masterClrMapping/>
  </p:clrMapOvr>
  <p:transition advClick="0"/>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ontent Placeholder 1"/>
          <p:cNvSpPr txBox="1">
            <a:spLocks/>
          </p:cNvSpPr>
          <p:nvPr/>
        </p:nvSpPr>
        <p:spPr>
          <a:xfrm>
            <a:off x="219621" y="1092845"/>
            <a:ext cx="8715375" cy="5007894"/>
          </a:xfrm>
          <a:prstGeom prst="rect">
            <a:avLst/>
          </a:prstGeom>
          <a:solidFill>
            <a:schemeClr val="bg1"/>
          </a:solidFill>
          <a:ln w="38100">
            <a:solidFill>
              <a:schemeClr val="accent3"/>
            </a:solidFill>
          </a:ln>
          <a:effectLst>
            <a:outerShdw blurRad="50800" dist="38100" dir="2700000" algn="tl" rotWithShape="0">
              <a:prstClr val="black">
                <a:alpha val="40000"/>
              </a:prstClr>
            </a:outerShdw>
          </a:effectLst>
        </p:spPr>
        <p:txBody>
          <a:bodyPr vert="horz">
            <a:noAutofit/>
          </a:bodyPr>
          <a:lstStyle/>
          <a:p>
            <a:pPr marL="95250" marR="0" lvl="0" indent="0" algn="l" defTabSz="914400" rtl="0" eaLnBrk="1" fontAlgn="auto" latinLnBrk="0" hangingPunct="1">
              <a:lnSpc>
                <a:spcPct val="100000"/>
              </a:lnSpc>
              <a:spcBef>
                <a:spcPts val="0"/>
              </a:spcBef>
              <a:spcAft>
                <a:spcPts val="600"/>
              </a:spcAft>
              <a:buClr>
                <a:schemeClr val="accent1"/>
              </a:buClr>
              <a:buSzPct val="68000"/>
              <a:buFont typeface="Wingdings 3"/>
              <a:buNone/>
              <a:tabLst/>
              <a:defRPr/>
            </a:pPr>
            <a:endParaRPr kumimoji="0" lang="en-GB" sz="17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p:txBody>
      </p:sp>
      <p:sp>
        <p:nvSpPr>
          <p:cNvPr id="3074" name="Title 1"/>
          <p:cNvSpPr>
            <a:spLocks noGrp="1"/>
          </p:cNvSpPr>
          <p:nvPr>
            <p:ph type="title"/>
          </p:nvPr>
        </p:nvSpPr>
        <p:spPr>
          <a:xfrm>
            <a:off x="249375" y="-115190"/>
            <a:ext cx="8229600" cy="857256"/>
          </a:xfrm>
        </p:spPr>
        <p:txBody>
          <a:bodyPr>
            <a:normAutofit/>
          </a:bodyPr>
          <a:lstStyle/>
          <a:p>
            <a:r>
              <a:rPr lang="en-GB" sz="3200" dirty="0" smtClean="0"/>
              <a:t>LO1 – Assessment (P, M, D)</a:t>
            </a:r>
            <a:endParaRPr lang="en-GB" sz="3200" b="1" dirty="0" smtClean="0"/>
          </a:p>
        </p:txBody>
      </p:sp>
      <p:sp>
        <p:nvSpPr>
          <p:cNvPr id="5" name="Content Placeholder 1"/>
          <p:cNvSpPr>
            <a:spLocks noGrp="1"/>
          </p:cNvSpPr>
          <p:nvPr>
            <p:ph idx="4294967295"/>
          </p:nvPr>
        </p:nvSpPr>
        <p:spPr>
          <a:xfrm>
            <a:off x="214343" y="1085402"/>
            <a:ext cx="8715375" cy="5583958"/>
          </a:xfrm>
          <a:solidFill>
            <a:schemeClr val="bg1"/>
          </a:solidFill>
          <a:ln w="38100">
            <a:solidFill>
              <a:schemeClr val="accent3"/>
            </a:solidFill>
          </a:ln>
          <a:effectLst>
            <a:outerShdw blurRad="50800" dist="38100" dir="2700000" algn="tl" rotWithShape="0">
              <a:prstClr val="black">
                <a:alpha val="40000"/>
              </a:prstClr>
            </a:outerShdw>
          </a:effectLst>
        </p:spPr>
        <p:txBody>
          <a:bodyPr>
            <a:noAutofit/>
          </a:bodyPr>
          <a:lstStyle/>
          <a:p>
            <a:pPr marL="95250" indent="0">
              <a:buNone/>
            </a:pPr>
            <a:r>
              <a:rPr lang="en-GB" sz="1700" dirty="0" smtClean="0"/>
              <a:t> </a:t>
            </a:r>
          </a:p>
        </p:txBody>
      </p:sp>
      <p:graphicFrame>
        <p:nvGraphicFramePr>
          <p:cNvPr id="2" name="Table 1"/>
          <p:cNvGraphicFramePr>
            <a:graphicFrameLocks noGrp="1"/>
          </p:cNvGraphicFramePr>
          <p:nvPr>
            <p:extLst>
              <p:ext uri="{D42A27DB-BD31-4B8C-83A1-F6EECF244321}">
                <p14:modId xmlns:p14="http://schemas.microsoft.com/office/powerpoint/2010/main" val="1289606280"/>
              </p:ext>
            </p:extLst>
          </p:nvPr>
        </p:nvGraphicFramePr>
        <p:xfrm>
          <a:off x="395536" y="1184948"/>
          <a:ext cx="8352927" cy="5454270"/>
        </p:xfrm>
        <a:graphic>
          <a:graphicData uri="http://schemas.openxmlformats.org/drawingml/2006/table">
            <a:tbl>
              <a:tblPr>
                <a:tableStyleId>{5C22544A-7EE6-4342-B048-85BDC9FD1C3A}</a:tableStyleId>
              </a:tblPr>
              <a:tblGrid>
                <a:gridCol w="756204"/>
                <a:gridCol w="6946825"/>
                <a:gridCol w="649898"/>
              </a:tblGrid>
              <a:tr h="175095">
                <a:tc>
                  <a:txBody>
                    <a:bodyPr/>
                    <a:lstStyle/>
                    <a:p>
                      <a:pPr algn="ctr">
                        <a:spcAft>
                          <a:spcPts val="0"/>
                        </a:spcAft>
                      </a:pPr>
                      <a:r>
                        <a:rPr lang="en-GB" sz="900" dirty="0">
                          <a:effectLst/>
                        </a:rPr>
                        <a:t>Task </a:t>
                      </a:r>
                      <a:endParaRPr lang="en-GB" sz="900" dirty="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900" dirty="0">
                          <a:effectLst/>
                        </a:rPr>
                        <a:t>ACTIVITIES</a:t>
                      </a:r>
                      <a:endParaRPr lang="en-GB" sz="900" dirty="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GB" sz="800">
                          <a:effectLst/>
                        </a:rPr>
                        <a:t>Grade</a:t>
                      </a:r>
                      <a:endParaRPr lang="en-GB" sz="80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7954">
                <a:tc gridSpan="3">
                  <a:txBody>
                    <a:bodyPr/>
                    <a:lstStyle/>
                    <a:p>
                      <a:pPr>
                        <a:spcAft>
                          <a:spcPts val="0"/>
                        </a:spcAft>
                      </a:pPr>
                      <a:r>
                        <a:rPr lang="en-GB" sz="1050" b="1" dirty="0">
                          <a:effectLst/>
                        </a:rPr>
                        <a:t>Section 1 – Banner on Page template</a:t>
                      </a:r>
                      <a:endParaRPr lang="en-GB" sz="1000" b="1" dirty="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GB"/>
                    </a:p>
                  </a:txBody>
                  <a:tcPr/>
                </a:tc>
                <a:tc hMerge="1">
                  <a:txBody>
                    <a:bodyPr/>
                    <a:lstStyle/>
                    <a:p>
                      <a:endParaRPr lang="en-GB"/>
                    </a:p>
                  </a:txBody>
                  <a:tcPr/>
                </a:tc>
              </a:tr>
              <a:tr h="175095">
                <a:tc>
                  <a:txBody>
                    <a:bodyPr/>
                    <a:lstStyle/>
                    <a:p>
                      <a:pPr algn="ctr">
                        <a:spcAft>
                          <a:spcPts val="0"/>
                        </a:spcAft>
                      </a:pPr>
                      <a:r>
                        <a:rPr lang="en-GB" sz="900">
                          <a:effectLst/>
                        </a:rPr>
                        <a:t>1</a:t>
                      </a:r>
                      <a:endParaRPr lang="en-GB" sz="90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GB" sz="900" dirty="0">
                          <a:effectLst/>
                        </a:rPr>
                        <a:t>Banner present, full width of page</a:t>
                      </a:r>
                      <a:endParaRPr lang="en-GB" sz="900" dirty="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GB" sz="900" dirty="0">
                          <a:effectLst/>
                        </a:rPr>
                        <a:t>/1</a:t>
                      </a:r>
                      <a:endParaRPr lang="en-GB" sz="900" dirty="0">
                        <a:effectLst/>
                        <a:latin typeface="Times New Roman"/>
                        <a:ea typeface="Times New Roman"/>
                      </a:endParaRPr>
                    </a:p>
                  </a:txBody>
                  <a:tcPr marL="47753" marR="477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095">
                <a:tc>
                  <a:txBody>
                    <a:bodyPr/>
                    <a:lstStyle/>
                    <a:p>
                      <a:pPr algn="ctr">
                        <a:spcAft>
                          <a:spcPts val="0"/>
                        </a:spcAft>
                      </a:pPr>
                      <a:r>
                        <a:rPr lang="en-GB" sz="900">
                          <a:effectLst/>
                        </a:rPr>
                        <a:t>2</a:t>
                      </a:r>
                      <a:endParaRPr lang="en-GB" sz="90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GB" sz="900" dirty="0">
                          <a:effectLst/>
                        </a:rPr>
                        <a:t>Suitable text on banner – </a:t>
                      </a:r>
                      <a:r>
                        <a:rPr lang="en-GB" sz="900" dirty="0" err="1">
                          <a:effectLst/>
                        </a:rPr>
                        <a:t>eg</a:t>
                      </a:r>
                      <a:r>
                        <a:rPr lang="en-GB" sz="900" dirty="0">
                          <a:effectLst/>
                        </a:rPr>
                        <a:t> Under-18 Zone</a:t>
                      </a:r>
                      <a:endParaRPr lang="en-GB" sz="900" dirty="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GB" sz="900" dirty="0">
                          <a:effectLst/>
                        </a:rPr>
                        <a:t>/1</a:t>
                      </a:r>
                      <a:endParaRPr lang="en-GB" sz="900" dirty="0">
                        <a:effectLst/>
                        <a:latin typeface="Times New Roman"/>
                        <a:ea typeface="Times New Roman"/>
                      </a:endParaRPr>
                    </a:p>
                  </a:txBody>
                  <a:tcPr marL="47753" marR="477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095">
                <a:tc>
                  <a:txBody>
                    <a:bodyPr/>
                    <a:lstStyle/>
                    <a:p>
                      <a:pPr algn="ctr">
                        <a:spcAft>
                          <a:spcPts val="0"/>
                        </a:spcAft>
                      </a:pPr>
                      <a:r>
                        <a:rPr lang="en-GB" sz="900">
                          <a:effectLst/>
                        </a:rPr>
                        <a:t>3</a:t>
                      </a:r>
                      <a:endParaRPr lang="en-GB" sz="90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GB" sz="900" dirty="0">
                          <a:effectLst/>
                        </a:rPr>
                        <a:t>Correct logo within banner, proportions retained</a:t>
                      </a:r>
                      <a:endParaRPr lang="en-GB" sz="900" dirty="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GB" sz="900" dirty="0">
                          <a:effectLst/>
                        </a:rPr>
                        <a:t>/1</a:t>
                      </a:r>
                      <a:endParaRPr lang="en-GB" sz="900" dirty="0">
                        <a:effectLst/>
                        <a:latin typeface="Times New Roman"/>
                        <a:ea typeface="Times New Roman"/>
                      </a:endParaRPr>
                    </a:p>
                  </a:txBody>
                  <a:tcPr marL="47753" marR="477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095">
                <a:tc>
                  <a:txBody>
                    <a:bodyPr/>
                    <a:lstStyle/>
                    <a:p>
                      <a:pPr algn="ctr">
                        <a:spcAft>
                          <a:spcPts val="0"/>
                        </a:spcAft>
                      </a:pPr>
                      <a:r>
                        <a:rPr lang="en-GB" sz="900">
                          <a:effectLst/>
                        </a:rPr>
                        <a:t>4</a:t>
                      </a:r>
                      <a:endParaRPr lang="en-GB" sz="90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GB" sz="900" dirty="0">
                          <a:effectLst/>
                        </a:rPr>
                        <a:t>Logo is hyperlinked to smartsleisurepark.co.uk</a:t>
                      </a:r>
                      <a:endParaRPr lang="en-GB" sz="900" dirty="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GB" sz="900" dirty="0">
                          <a:effectLst/>
                        </a:rPr>
                        <a:t>/1</a:t>
                      </a:r>
                      <a:endParaRPr lang="en-GB" sz="900" dirty="0">
                        <a:effectLst/>
                        <a:latin typeface="Times New Roman"/>
                        <a:ea typeface="Times New Roman"/>
                      </a:endParaRPr>
                    </a:p>
                  </a:txBody>
                  <a:tcPr marL="47753" marR="477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7954">
                <a:tc gridSpan="3">
                  <a:txBody>
                    <a:bodyPr/>
                    <a:lstStyle/>
                    <a:p>
                      <a:pPr>
                        <a:spcAft>
                          <a:spcPts val="0"/>
                        </a:spcAft>
                      </a:pPr>
                      <a:r>
                        <a:rPr lang="en-GB" sz="1050" b="1" dirty="0">
                          <a:effectLst/>
                        </a:rPr>
                        <a:t>Section 2 – Use of Images</a:t>
                      </a:r>
                      <a:endParaRPr lang="en-GB" sz="1000" b="1" dirty="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GB"/>
                    </a:p>
                  </a:txBody>
                  <a:tcPr/>
                </a:tc>
                <a:tc hMerge="1">
                  <a:txBody>
                    <a:bodyPr/>
                    <a:lstStyle/>
                    <a:p>
                      <a:endParaRPr lang="en-GB"/>
                    </a:p>
                  </a:txBody>
                  <a:tcPr/>
                </a:tc>
              </a:tr>
              <a:tr h="175095">
                <a:tc>
                  <a:txBody>
                    <a:bodyPr/>
                    <a:lstStyle/>
                    <a:p>
                      <a:pPr algn="ctr">
                        <a:spcAft>
                          <a:spcPts val="0"/>
                        </a:spcAft>
                      </a:pPr>
                      <a:r>
                        <a:rPr lang="en-GB" sz="900">
                          <a:effectLst/>
                        </a:rPr>
                        <a:t>1</a:t>
                      </a:r>
                      <a:endParaRPr lang="en-GB" sz="90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GB" sz="900" dirty="0">
                          <a:effectLst/>
                        </a:rPr>
                        <a:t>Map of park included on home page (may be </a:t>
                      </a:r>
                      <a:r>
                        <a:rPr lang="en-GB" sz="900" dirty="0" smtClean="0">
                          <a:effectLst/>
                        </a:rPr>
                        <a:t>edited)</a:t>
                      </a:r>
                      <a:endParaRPr lang="en-GB" sz="900" dirty="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GB" sz="900" dirty="0">
                          <a:effectLst/>
                        </a:rPr>
                        <a:t>/1</a:t>
                      </a:r>
                      <a:endParaRPr lang="en-GB" sz="900" dirty="0">
                        <a:effectLst/>
                        <a:latin typeface="Times New Roman"/>
                        <a:ea typeface="Times New Roman"/>
                      </a:endParaRPr>
                    </a:p>
                  </a:txBody>
                  <a:tcPr marL="47753" marR="477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3460">
                <a:tc>
                  <a:txBody>
                    <a:bodyPr/>
                    <a:lstStyle/>
                    <a:p>
                      <a:pPr algn="ctr">
                        <a:spcAft>
                          <a:spcPts val="0"/>
                        </a:spcAft>
                      </a:pPr>
                      <a:r>
                        <a:rPr lang="en-GB" sz="900">
                          <a:effectLst/>
                        </a:rPr>
                        <a:t>2</a:t>
                      </a:r>
                      <a:endParaRPr lang="en-GB" sz="90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900" dirty="0">
                          <a:effectLst/>
                        </a:rPr>
                        <a:t>Map edited to draw attention to at least two locations/activities featured on microsite</a:t>
                      </a:r>
                      <a:endParaRPr lang="en-GB" sz="900" dirty="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GB" sz="900" dirty="0">
                          <a:effectLst/>
                        </a:rPr>
                        <a:t>/1</a:t>
                      </a:r>
                      <a:endParaRPr lang="en-GB" sz="900" dirty="0">
                        <a:effectLst/>
                        <a:latin typeface="Times New Roman"/>
                        <a:ea typeface="Times New Roman"/>
                      </a:endParaRPr>
                    </a:p>
                  </a:txBody>
                  <a:tcPr marL="47753" marR="477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095">
                <a:tc>
                  <a:txBody>
                    <a:bodyPr/>
                    <a:lstStyle/>
                    <a:p>
                      <a:pPr algn="ctr">
                        <a:spcAft>
                          <a:spcPts val="0"/>
                        </a:spcAft>
                      </a:pPr>
                      <a:r>
                        <a:rPr lang="en-GB" sz="900">
                          <a:effectLst/>
                        </a:rPr>
                        <a:t>3</a:t>
                      </a:r>
                      <a:endParaRPr lang="en-GB" sz="90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900" dirty="0">
                          <a:effectLst/>
                        </a:rPr>
                        <a:t>Image showing only one type of product on sale in shop (from shop.jpg)</a:t>
                      </a:r>
                      <a:endParaRPr lang="en-GB" sz="900" dirty="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GB" sz="900" dirty="0">
                          <a:effectLst/>
                        </a:rPr>
                        <a:t>/1</a:t>
                      </a:r>
                      <a:endParaRPr lang="en-GB" sz="900" dirty="0">
                        <a:effectLst/>
                        <a:latin typeface="Times New Roman"/>
                        <a:ea typeface="Times New Roman"/>
                      </a:endParaRPr>
                    </a:p>
                  </a:txBody>
                  <a:tcPr marL="47753" marR="477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095">
                <a:tc>
                  <a:txBody>
                    <a:bodyPr/>
                    <a:lstStyle/>
                    <a:p>
                      <a:pPr algn="ctr">
                        <a:spcAft>
                          <a:spcPts val="0"/>
                        </a:spcAft>
                      </a:pPr>
                      <a:r>
                        <a:rPr lang="en-GB" sz="900">
                          <a:effectLst/>
                        </a:rPr>
                        <a:t>4</a:t>
                      </a:r>
                      <a:endParaRPr lang="en-GB" sz="90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GB" sz="900" dirty="0">
                          <a:effectLst/>
                        </a:rPr>
                        <a:t>Image is well cropped and not distorted</a:t>
                      </a:r>
                      <a:endParaRPr lang="en-GB" sz="900" dirty="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GB" sz="900" dirty="0">
                          <a:effectLst/>
                        </a:rPr>
                        <a:t>/1</a:t>
                      </a:r>
                      <a:endParaRPr lang="en-GB" sz="900" dirty="0">
                        <a:effectLst/>
                        <a:latin typeface="Times New Roman"/>
                        <a:ea typeface="Times New Roman"/>
                      </a:endParaRPr>
                    </a:p>
                  </a:txBody>
                  <a:tcPr marL="47753" marR="477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3460">
                <a:tc>
                  <a:txBody>
                    <a:bodyPr/>
                    <a:lstStyle/>
                    <a:p>
                      <a:pPr algn="ctr">
                        <a:spcAft>
                          <a:spcPts val="0"/>
                        </a:spcAft>
                      </a:pPr>
                      <a:r>
                        <a:rPr lang="en-GB" sz="900">
                          <a:effectLst/>
                        </a:rPr>
                        <a:t>5</a:t>
                      </a:r>
                      <a:endParaRPr lang="en-GB" sz="90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900" dirty="0">
                          <a:effectLst/>
                        </a:rPr>
                        <a:t>Cropped image links to shop.jpg or suitable edited version showing range of products</a:t>
                      </a:r>
                      <a:endParaRPr lang="en-GB" sz="900" dirty="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GB" sz="900" dirty="0">
                          <a:effectLst/>
                        </a:rPr>
                        <a:t>/1</a:t>
                      </a:r>
                      <a:endParaRPr lang="en-GB" sz="900" dirty="0">
                        <a:effectLst/>
                        <a:latin typeface="Times New Roman"/>
                        <a:ea typeface="Times New Roman"/>
                      </a:endParaRPr>
                    </a:p>
                  </a:txBody>
                  <a:tcPr marL="47753" marR="477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095">
                <a:tc>
                  <a:txBody>
                    <a:bodyPr/>
                    <a:lstStyle/>
                    <a:p>
                      <a:pPr algn="ctr">
                        <a:spcAft>
                          <a:spcPts val="0"/>
                        </a:spcAft>
                      </a:pPr>
                      <a:r>
                        <a:rPr lang="en-GB" sz="900">
                          <a:effectLst/>
                        </a:rPr>
                        <a:t>6</a:t>
                      </a:r>
                      <a:endParaRPr lang="en-GB" sz="90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GB" sz="900" dirty="0">
                          <a:effectLst/>
                        </a:rPr>
                        <a:t>Onion café menu included and legible on screen</a:t>
                      </a:r>
                      <a:endParaRPr lang="en-GB" sz="900" dirty="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GB" sz="900" dirty="0">
                          <a:effectLst/>
                        </a:rPr>
                        <a:t>/1</a:t>
                      </a:r>
                      <a:endParaRPr lang="en-GB" sz="900" dirty="0">
                        <a:effectLst/>
                        <a:latin typeface="Times New Roman"/>
                        <a:ea typeface="Times New Roman"/>
                      </a:endParaRPr>
                    </a:p>
                  </a:txBody>
                  <a:tcPr marL="47753" marR="477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095">
                <a:tc>
                  <a:txBody>
                    <a:bodyPr/>
                    <a:lstStyle/>
                    <a:p>
                      <a:pPr algn="ctr">
                        <a:spcAft>
                          <a:spcPts val="0"/>
                        </a:spcAft>
                      </a:pPr>
                      <a:r>
                        <a:rPr lang="en-GB" sz="900">
                          <a:effectLst/>
                        </a:rPr>
                        <a:t>7</a:t>
                      </a:r>
                      <a:endParaRPr lang="en-GB" sz="90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GB" sz="900" dirty="0">
                          <a:effectLst/>
                        </a:rPr>
                        <a:t>Onion café menu image compressed to &lt;350KB</a:t>
                      </a:r>
                      <a:endParaRPr lang="en-GB" sz="900" dirty="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GB" sz="900" dirty="0">
                          <a:effectLst/>
                        </a:rPr>
                        <a:t>/1</a:t>
                      </a:r>
                      <a:endParaRPr lang="en-GB" sz="900" dirty="0">
                        <a:effectLst/>
                        <a:latin typeface="Times New Roman"/>
                        <a:ea typeface="Times New Roman"/>
                      </a:endParaRPr>
                    </a:p>
                  </a:txBody>
                  <a:tcPr marL="47753" marR="477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095">
                <a:tc>
                  <a:txBody>
                    <a:bodyPr/>
                    <a:lstStyle/>
                    <a:p>
                      <a:pPr algn="ctr">
                        <a:spcAft>
                          <a:spcPts val="0"/>
                        </a:spcAft>
                      </a:pPr>
                      <a:r>
                        <a:rPr lang="en-GB" sz="900">
                          <a:effectLst/>
                        </a:rPr>
                        <a:t>8</a:t>
                      </a:r>
                      <a:endParaRPr lang="en-GB" sz="90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900" dirty="0">
                          <a:effectLst/>
                        </a:rPr>
                        <a:t>Suitable thumbnails created for clubs introduction page</a:t>
                      </a:r>
                      <a:endParaRPr lang="en-GB" sz="900" dirty="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GB" sz="900" dirty="0">
                          <a:effectLst/>
                        </a:rPr>
                        <a:t>/1</a:t>
                      </a:r>
                      <a:endParaRPr lang="en-GB" sz="900" dirty="0">
                        <a:effectLst/>
                        <a:latin typeface="Times New Roman"/>
                        <a:ea typeface="Times New Roman"/>
                      </a:endParaRPr>
                    </a:p>
                  </a:txBody>
                  <a:tcPr marL="47753" marR="477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7954">
                <a:tc gridSpan="3">
                  <a:txBody>
                    <a:bodyPr/>
                    <a:lstStyle/>
                    <a:p>
                      <a:pPr>
                        <a:spcAft>
                          <a:spcPts val="0"/>
                        </a:spcAft>
                      </a:pPr>
                      <a:r>
                        <a:rPr lang="en-GB" sz="1050" b="1" dirty="0">
                          <a:effectLst/>
                        </a:rPr>
                        <a:t>Section 3 – Website Links</a:t>
                      </a:r>
                      <a:endParaRPr lang="en-GB" sz="1000" b="1" dirty="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GB"/>
                    </a:p>
                  </a:txBody>
                  <a:tcPr/>
                </a:tc>
                <a:tc hMerge="1">
                  <a:txBody>
                    <a:bodyPr/>
                    <a:lstStyle/>
                    <a:p>
                      <a:endParaRPr lang="en-GB"/>
                    </a:p>
                  </a:txBody>
                  <a:tcPr/>
                </a:tc>
              </a:tr>
              <a:tr h="233460">
                <a:tc>
                  <a:txBody>
                    <a:bodyPr/>
                    <a:lstStyle/>
                    <a:p>
                      <a:pPr algn="ctr">
                        <a:spcAft>
                          <a:spcPts val="0"/>
                        </a:spcAft>
                      </a:pPr>
                      <a:r>
                        <a:rPr lang="en-GB" sz="900" dirty="0">
                          <a:effectLst/>
                        </a:rPr>
                        <a:t>1</a:t>
                      </a:r>
                      <a:endParaRPr lang="en-GB" sz="900" dirty="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900" dirty="0">
                          <a:effectLst/>
                        </a:rPr>
                        <a:t>At least one correctly functional email link is included (but not necessarily to the addresses given in Smarts Info)</a:t>
                      </a:r>
                      <a:endParaRPr lang="en-GB" sz="900" dirty="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GB" sz="900">
                          <a:effectLst/>
                        </a:rPr>
                        <a:t>/1</a:t>
                      </a:r>
                      <a:endParaRPr lang="en-GB" sz="900">
                        <a:effectLst/>
                        <a:latin typeface="Times New Roman"/>
                        <a:ea typeface="Times New Roman"/>
                      </a:endParaRPr>
                    </a:p>
                  </a:txBody>
                  <a:tcPr marL="47753" marR="477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83650">
                <a:tc>
                  <a:txBody>
                    <a:bodyPr/>
                    <a:lstStyle/>
                    <a:p>
                      <a:pPr algn="ctr">
                        <a:spcAft>
                          <a:spcPts val="0"/>
                        </a:spcAft>
                      </a:pPr>
                      <a:r>
                        <a:rPr lang="en-GB" sz="900">
                          <a:effectLst/>
                        </a:rPr>
                        <a:t>2</a:t>
                      </a:r>
                      <a:endParaRPr lang="en-GB" sz="90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900" dirty="0">
                          <a:effectLst/>
                        </a:rPr>
                        <a:t>Any two of the following emails links are included:</a:t>
                      </a:r>
                    </a:p>
                    <a:p>
                      <a:pPr>
                        <a:spcAft>
                          <a:spcPts val="0"/>
                        </a:spcAft>
                      </a:pPr>
                      <a:r>
                        <a:rPr lang="en-GB" sz="900" dirty="0" smtClean="0">
                          <a:effectLst/>
                          <a:hlinkClick r:id="rId3"/>
                        </a:rPr>
                        <a:t>info@smartsleisurepark.co.uk</a:t>
                      </a:r>
                      <a:r>
                        <a:rPr lang="en-GB" sz="900" dirty="0" smtClean="0">
                          <a:effectLst/>
                        </a:rPr>
                        <a:t>, </a:t>
                      </a:r>
                      <a:r>
                        <a:rPr lang="en-GB" sz="900" dirty="0" smtClean="0">
                          <a:effectLst/>
                          <a:hlinkClick r:id="rId4"/>
                        </a:rPr>
                        <a:t>shop@smartsleisurepark.co.uk</a:t>
                      </a:r>
                      <a:r>
                        <a:rPr lang="en-GB" sz="900" dirty="0" smtClean="0">
                          <a:effectLst/>
                        </a:rPr>
                        <a:t>, </a:t>
                      </a:r>
                      <a:r>
                        <a:rPr lang="en-GB" sz="900" dirty="0" smtClean="0">
                          <a:effectLst/>
                          <a:hlinkClick r:id="rId5"/>
                        </a:rPr>
                        <a:t>café@smartsleisurepark.co.uk</a:t>
                      </a:r>
                      <a:r>
                        <a:rPr lang="en-GB" sz="900" dirty="0" smtClean="0">
                          <a:effectLst/>
                        </a:rPr>
                        <a:t>, </a:t>
                      </a:r>
                    </a:p>
                    <a:p>
                      <a:pPr algn="just">
                        <a:spcAft>
                          <a:spcPts val="0"/>
                        </a:spcAft>
                      </a:pPr>
                      <a:r>
                        <a:rPr lang="en-GB" sz="900" dirty="0" smtClean="0">
                          <a:effectLst/>
                          <a:hlinkClick r:id="rId6"/>
                        </a:rPr>
                        <a:t>clubs@smartsleisurepark.co.uk</a:t>
                      </a:r>
                      <a:endParaRPr lang="en-GB" sz="900" dirty="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GB" sz="900">
                          <a:effectLst/>
                        </a:rPr>
                        <a:t>/1</a:t>
                      </a:r>
                      <a:endParaRPr lang="en-GB" sz="900">
                        <a:effectLst/>
                        <a:latin typeface="Times New Roman"/>
                        <a:ea typeface="Times New Roman"/>
                      </a:endParaRPr>
                    </a:p>
                  </a:txBody>
                  <a:tcPr marL="47753" marR="477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3460">
                <a:tc>
                  <a:txBody>
                    <a:bodyPr/>
                    <a:lstStyle/>
                    <a:p>
                      <a:pPr algn="ctr">
                        <a:spcAft>
                          <a:spcPts val="0"/>
                        </a:spcAft>
                      </a:pPr>
                      <a:r>
                        <a:rPr lang="en-GB" sz="900">
                          <a:effectLst/>
                        </a:rPr>
                        <a:t>3</a:t>
                      </a:r>
                      <a:endParaRPr lang="en-GB" sz="90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900" dirty="0">
                          <a:effectLst/>
                        </a:rPr>
                        <a:t>Links to both </a:t>
                      </a:r>
                      <a:r>
                        <a:rPr lang="en-GB" sz="900" dirty="0" err="1">
                          <a:effectLst/>
                        </a:rPr>
                        <a:t>Kidz</a:t>
                      </a:r>
                      <a:r>
                        <a:rPr lang="en-GB" sz="900" dirty="0">
                          <a:effectLst/>
                        </a:rPr>
                        <a:t> and </a:t>
                      </a:r>
                      <a:r>
                        <a:rPr lang="en-GB" sz="900" dirty="0" err="1">
                          <a:effectLst/>
                        </a:rPr>
                        <a:t>Teenz</a:t>
                      </a:r>
                      <a:r>
                        <a:rPr lang="en-GB" sz="900" dirty="0">
                          <a:effectLst/>
                        </a:rPr>
                        <a:t> Club information on clubs introduction page (accept any functional links including text)</a:t>
                      </a:r>
                      <a:endParaRPr lang="en-GB" sz="900" dirty="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GB" sz="900" dirty="0">
                          <a:effectLst/>
                        </a:rPr>
                        <a:t>/1</a:t>
                      </a:r>
                      <a:endParaRPr lang="en-GB" sz="900" dirty="0">
                        <a:effectLst/>
                        <a:latin typeface="Times New Roman"/>
                        <a:ea typeface="Times New Roman"/>
                      </a:endParaRPr>
                    </a:p>
                  </a:txBody>
                  <a:tcPr marL="47753" marR="477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7954">
                <a:tc gridSpan="3">
                  <a:txBody>
                    <a:bodyPr/>
                    <a:lstStyle/>
                    <a:p>
                      <a:pPr>
                        <a:spcAft>
                          <a:spcPts val="0"/>
                        </a:spcAft>
                      </a:pPr>
                      <a:r>
                        <a:rPr lang="en-GB" sz="1050" b="1" dirty="0">
                          <a:effectLst/>
                        </a:rPr>
                        <a:t>Section 4 – Website Other Content</a:t>
                      </a:r>
                      <a:endParaRPr lang="en-GB" sz="1000" b="1" dirty="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GB"/>
                    </a:p>
                  </a:txBody>
                  <a:tcPr/>
                </a:tc>
                <a:tc hMerge="1">
                  <a:txBody>
                    <a:bodyPr/>
                    <a:lstStyle/>
                    <a:p>
                      <a:endParaRPr lang="en-GB"/>
                    </a:p>
                  </a:txBody>
                  <a:tcPr/>
                </a:tc>
              </a:tr>
              <a:tr h="175095">
                <a:tc>
                  <a:txBody>
                    <a:bodyPr/>
                    <a:lstStyle/>
                    <a:p>
                      <a:pPr algn="ctr">
                        <a:spcAft>
                          <a:spcPts val="0"/>
                        </a:spcAft>
                      </a:pPr>
                      <a:r>
                        <a:rPr lang="en-GB" sz="900">
                          <a:effectLst/>
                        </a:rPr>
                        <a:t>1</a:t>
                      </a:r>
                      <a:endParaRPr lang="en-GB" sz="90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900">
                          <a:effectLst/>
                        </a:rPr>
                        <a:t>Audio file embedded on page</a:t>
                      </a:r>
                      <a:endParaRPr lang="en-GB" sz="90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GB" sz="900">
                          <a:effectLst/>
                        </a:rPr>
                        <a:t>/1</a:t>
                      </a:r>
                      <a:endParaRPr lang="en-GB" sz="900">
                        <a:effectLst/>
                        <a:latin typeface="Times New Roman"/>
                        <a:ea typeface="Times New Roman"/>
                      </a:endParaRPr>
                    </a:p>
                  </a:txBody>
                  <a:tcPr marL="47753" marR="477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095">
                <a:tc>
                  <a:txBody>
                    <a:bodyPr/>
                    <a:lstStyle/>
                    <a:p>
                      <a:pPr algn="ctr">
                        <a:spcAft>
                          <a:spcPts val="0"/>
                        </a:spcAft>
                      </a:pPr>
                      <a:r>
                        <a:rPr lang="en-GB" sz="900">
                          <a:effectLst/>
                        </a:rPr>
                        <a:t>2</a:t>
                      </a:r>
                      <a:endParaRPr lang="en-GB" sz="90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900" dirty="0">
                          <a:effectLst/>
                        </a:rPr>
                        <a:t>Plays only on click</a:t>
                      </a:r>
                      <a:endParaRPr lang="en-GB" sz="900" dirty="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GB" sz="900">
                          <a:effectLst/>
                        </a:rPr>
                        <a:t>/1</a:t>
                      </a:r>
                      <a:endParaRPr lang="en-GB" sz="900">
                        <a:effectLst/>
                        <a:latin typeface="Times New Roman"/>
                        <a:ea typeface="Times New Roman"/>
                      </a:endParaRPr>
                    </a:p>
                  </a:txBody>
                  <a:tcPr marL="47753" marR="477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095">
                <a:tc>
                  <a:txBody>
                    <a:bodyPr/>
                    <a:lstStyle/>
                    <a:p>
                      <a:pPr algn="ctr">
                        <a:spcAft>
                          <a:spcPts val="0"/>
                        </a:spcAft>
                      </a:pPr>
                      <a:r>
                        <a:rPr lang="en-GB" sz="900">
                          <a:effectLst/>
                        </a:rPr>
                        <a:t>3</a:t>
                      </a:r>
                      <a:endParaRPr lang="en-GB" sz="90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900">
                          <a:effectLst/>
                        </a:rPr>
                        <a:t>Applet clock inserted on a page</a:t>
                      </a:r>
                      <a:endParaRPr lang="en-GB" sz="90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GB" sz="900">
                          <a:effectLst/>
                        </a:rPr>
                        <a:t>/1</a:t>
                      </a:r>
                      <a:endParaRPr lang="en-GB" sz="900">
                        <a:effectLst/>
                        <a:latin typeface="Times New Roman"/>
                        <a:ea typeface="Times New Roman"/>
                      </a:endParaRPr>
                    </a:p>
                  </a:txBody>
                  <a:tcPr marL="47753" marR="477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095">
                <a:tc>
                  <a:txBody>
                    <a:bodyPr/>
                    <a:lstStyle/>
                    <a:p>
                      <a:pPr algn="ctr">
                        <a:spcAft>
                          <a:spcPts val="0"/>
                        </a:spcAft>
                      </a:pPr>
                      <a:r>
                        <a:rPr lang="en-GB" sz="900">
                          <a:effectLst/>
                        </a:rPr>
                        <a:t>4</a:t>
                      </a:r>
                      <a:endParaRPr lang="en-GB" sz="90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900">
                          <a:effectLst/>
                        </a:rPr>
                        <a:t>Clock is functional</a:t>
                      </a:r>
                      <a:endParaRPr lang="en-GB" sz="90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GB" sz="900">
                          <a:effectLst/>
                        </a:rPr>
                        <a:t>/1</a:t>
                      </a:r>
                      <a:endParaRPr lang="en-GB" sz="900">
                        <a:effectLst/>
                        <a:latin typeface="Times New Roman"/>
                        <a:ea typeface="Times New Roman"/>
                      </a:endParaRPr>
                    </a:p>
                  </a:txBody>
                  <a:tcPr marL="47753" marR="477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3460">
                <a:tc>
                  <a:txBody>
                    <a:bodyPr/>
                    <a:lstStyle/>
                    <a:p>
                      <a:pPr algn="ctr">
                        <a:spcAft>
                          <a:spcPts val="0"/>
                        </a:spcAft>
                      </a:pPr>
                      <a:r>
                        <a:rPr lang="en-GB" sz="900" dirty="0">
                          <a:effectLst/>
                        </a:rPr>
                        <a:t>5</a:t>
                      </a:r>
                      <a:endParaRPr lang="en-GB" sz="900" dirty="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900" dirty="0">
                          <a:effectLst/>
                        </a:rPr>
                        <a:t>Files in required formats (menu is included and images are all .jpg and &lt;350KB, audio is present and in .mp3)</a:t>
                      </a:r>
                      <a:endParaRPr lang="en-GB" sz="900" dirty="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GB" sz="900" dirty="0">
                          <a:effectLst/>
                        </a:rPr>
                        <a:t>/1</a:t>
                      </a:r>
                      <a:endParaRPr lang="en-GB" sz="900" dirty="0">
                        <a:effectLst/>
                        <a:latin typeface="Times New Roman"/>
                        <a:ea typeface="Times New Roman"/>
                      </a:endParaRPr>
                    </a:p>
                  </a:txBody>
                  <a:tcPr marL="47753" marR="477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96538683"/>
      </p:ext>
    </p:extLst>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205053" cy="625434"/>
          </a:xfrm>
        </p:spPr>
        <p:txBody>
          <a:bodyPr>
            <a:normAutofit/>
          </a:bodyPr>
          <a:lstStyle/>
          <a:p>
            <a:r>
              <a:rPr lang="en-GB" sz="2800" dirty="0" smtClean="0"/>
              <a:t>1 - Assignment </a:t>
            </a:r>
            <a:r>
              <a:rPr lang="en-GB" sz="2800" dirty="0"/>
              <a:t>Walkthrough </a:t>
            </a:r>
            <a:r>
              <a:rPr lang="en-GB" sz="2800" dirty="0" smtClean="0"/>
              <a:t>Guide - Banner</a:t>
            </a:r>
            <a:endParaRPr lang="en-GB" sz="28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3568313766"/>
              </p:ext>
            </p:extLst>
          </p:nvPr>
        </p:nvGraphicFramePr>
        <p:xfrm>
          <a:off x="6872038" y="1772816"/>
          <a:ext cx="1948433" cy="4380787"/>
        </p:xfrm>
        <a:graphic>
          <a:graphicData uri="http://schemas.openxmlformats.org/drawingml/2006/table">
            <a:tbl>
              <a:tblPr firstRow="1" firstCol="1" lastRow="1" lastCol="1" bandRow="1" bandCol="1">
                <a:tableStyleId>{2D5ABB26-0587-4C30-8999-92F81FD0307C}</a:tableStyleId>
              </a:tblPr>
              <a:tblGrid>
                <a:gridCol w="1948433"/>
              </a:tblGrid>
              <a:tr h="357427">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399918">
                <a:tc>
                  <a:txBody>
                    <a:bodyPr/>
                    <a:lstStyle/>
                    <a:p>
                      <a:pPr marL="177800" indent="-177800" algn="l">
                        <a:spcAft>
                          <a:spcPts val="0"/>
                        </a:spcAft>
                        <a:buFontTx/>
                        <a:buBlip>
                          <a:blip r:embed="rId3"/>
                        </a:buBlip>
                      </a:pPr>
                      <a:endParaRPr lang="en-GB" sz="1000" dirty="0" smtClean="0">
                        <a:effectLst/>
                        <a:latin typeface="Calibri" pitchFamily="34" charset="0"/>
                        <a:ea typeface="Times New Roman"/>
                        <a:cs typeface="Calibri" pitchFamily="34" charset="0"/>
                      </a:endParaRPr>
                    </a:p>
                    <a:p>
                      <a:pPr lvl="0"/>
                      <a:r>
                        <a:rPr kumimoji="0" lang="en-GB" sz="1600" kern="1200" dirty="0" smtClean="0">
                          <a:solidFill>
                            <a:schemeClr val="tx1"/>
                          </a:solidFill>
                          <a:effectLst/>
                          <a:latin typeface="+mj-lt"/>
                          <a:ea typeface="+mn-ea"/>
                          <a:cs typeface="+mn-cs"/>
                        </a:rPr>
                        <a:t>Think about what a company hopes</a:t>
                      </a:r>
                      <a:r>
                        <a:rPr kumimoji="0" lang="en-GB" sz="1600" kern="1200" baseline="0" dirty="0" smtClean="0">
                          <a:solidFill>
                            <a:schemeClr val="tx1"/>
                          </a:solidFill>
                          <a:effectLst/>
                          <a:latin typeface="+mj-lt"/>
                          <a:ea typeface="+mn-ea"/>
                          <a:cs typeface="+mn-cs"/>
                        </a:rPr>
                        <a:t> to achieve</a:t>
                      </a:r>
                      <a:endParaRPr kumimoji="0" lang="en-GB" sz="1600"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Less than 350kb</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Saved as a JPG file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30cm wide at least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Not tall to avoid scrolling</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Contains multiple images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Has the logo</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Good resolution</a:t>
                      </a:r>
                      <a:endParaRPr lang="en-GB" sz="1600" baseline="0" dirty="0">
                        <a:solidFill>
                          <a:schemeClr val="tx1"/>
                        </a:solidFill>
                        <a:effectLst/>
                        <a:latin typeface="+mj-lt"/>
                        <a:ea typeface="Times New Roma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88488"/>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sz="1600" b="1" dirty="0" smtClean="0">
                <a:latin typeface="Calibri" pitchFamily="34" charset="0"/>
                <a:ea typeface="Calibri" pitchFamily="34" charset="0"/>
                <a:cs typeface="Calibri" pitchFamily="34" charset="0"/>
              </a:rPr>
              <a:t>Task 1</a:t>
            </a:r>
            <a:r>
              <a:rPr lang="en-US" sz="1600" b="1" dirty="0">
                <a:latin typeface="Calibri" pitchFamily="34" charset="0"/>
                <a:ea typeface="Calibri" pitchFamily="34" charset="0"/>
                <a:cs typeface="Calibri" pitchFamily="34" charset="0"/>
              </a:rPr>
              <a:t>:</a:t>
            </a:r>
            <a:r>
              <a:rPr lang="en-US" sz="1600" dirty="0">
                <a:latin typeface="Calibri" pitchFamily="34" charset="0"/>
                <a:ea typeface="Calibri" pitchFamily="34" charset="0"/>
                <a:cs typeface="Calibri" pitchFamily="34" charset="0"/>
              </a:rPr>
              <a:t> </a:t>
            </a:r>
            <a:r>
              <a:rPr lang="en-GB" sz="1600" dirty="0">
                <a:latin typeface="Calibri" pitchFamily="34" charset="0"/>
              </a:rPr>
              <a:t>Be able to </a:t>
            </a:r>
            <a:r>
              <a:rPr lang="en-GB" sz="1600" dirty="0" smtClean="0"/>
              <a:t>Make the Banner for your Website</a:t>
            </a:r>
            <a:endParaRPr lang="en-ZA" sz="1600" dirty="0">
              <a:latin typeface="Calibri" pitchFamily="34" charset="0"/>
              <a:ea typeface="Calibri" pitchFamily="34" charset="0"/>
              <a:cs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519108673"/>
              </p:ext>
            </p:extLst>
          </p:nvPr>
        </p:nvGraphicFramePr>
        <p:xfrm>
          <a:off x="337566" y="1700808"/>
          <a:ext cx="3252609" cy="4784140"/>
        </p:xfrm>
        <a:graphic>
          <a:graphicData uri="http://schemas.openxmlformats.org/drawingml/2006/table">
            <a:tbl>
              <a:tblPr firstRow="1" bandRow="1">
                <a:tableStyleId>{2D5ABB26-0587-4C30-8999-92F81FD0307C}</a:tableStyleId>
              </a:tblPr>
              <a:tblGrid>
                <a:gridCol w="3252609"/>
              </a:tblGrid>
              <a:tr h="47841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6 – Placing Images</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500" kern="1200" dirty="0" smtClean="0">
                        <a:solidFill>
                          <a:schemeClr val="tx1"/>
                        </a:solidFill>
                        <a:latin typeface="Calibri" pitchFamily="34" charset="0"/>
                        <a:ea typeface="+mn-ea"/>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kern="1200" dirty="0" smtClean="0">
                          <a:solidFill>
                            <a:schemeClr val="tx1"/>
                          </a:solidFill>
                          <a:latin typeface="Calibri" pitchFamily="34" charset="0"/>
                          <a:ea typeface="+mn-ea"/>
                          <a:cs typeface="Calibri" pitchFamily="34" charset="0"/>
                        </a:rPr>
                        <a:t>Repeat the process with the second image,</a:t>
                      </a:r>
                      <a:r>
                        <a:rPr kumimoji="0" lang="en-GB" sz="2000" kern="1200" baseline="0" dirty="0" smtClean="0">
                          <a:solidFill>
                            <a:schemeClr val="tx1"/>
                          </a:solidFill>
                          <a:latin typeface="Calibri" pitchFamily="34" charset="0"/>
                          <a:ea typeface="+mn-ea"/>
                          <a:cs typeface="Calibri" pitchFamily="34" charset="0"/>
                        </a:rPr>
                        <a:t> but overlap them a little so when we fade them they can blend in together.</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2000" kern="1200" baseline="0" dirty="0" smtClean="0">
                        <a:solidFill>
                          <a:schemeClr val="tx1"/>
                        </a:solidFill>
                        <a:latin typeface="Calibri" pitchFamily="34" charset="0"/>
                        <a:ea typeface="+mn-ea"/>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kern="1200" baseline="0" dirty="0" smtClean="0">
                          <a:solidFill>
                            <a:schemeClr val="tx1"/>
                          </a:solidFill>
                          <a:latin typeface="Calibri" pitchFamily="34" charset="0"/>
                          <a:ea typeface="+mn-ea"/>
                          <a:cs typeface="Calibri" pitchFamily="34" charset="0"/>
                        </a:rPr>
                        <a:t>The most important image to get is the company logo as the project has to have this logo on the banner. For this practice we will use Mikes Bouncy Castle Logo. Click on it and insert it too.</a:t>
                      </a:r>
                    </a:p>
                  </a:txBody>
                  <a:tcPr>
                    <a:noFill/>
                  </a:tcPr>
                </a:tc>
              </a:tr>
            </a:tbl>
          </a:graphicData>
        </a:graphic>
      </p:graphicFrame>
      <p:pic>
        <p:nvPicPr>
          <p:cNvPr id="13" name="Picture 12"/>
          <p:cNvPicPr/>
          <p:nvPr/>
        </p:nvPicPr>
        <p:blipFill>
          <a:blip r:embed="rId5" cstate="screen"/>
          <a:srcRect/>
          <a:stretch>
            <a:fillRect/>
          </a:stretch>
        </p:blipFill>
        <p:spPr bwMode="auto">
          <a:xfrm>
            <a:off x="3635896" y="1745481"/>
            <a:ext cx="3115837" cy="2259583"/>
          </a:xfrm>
          <a:prstGeom prst="rect">
            <a:avLst/>
          </a:prstGeom>
          <a:ln>
            <a:noFill/>
          </a:ln>
          <a:effectLst>
            <a:outerShdw blurRad="292100" dist="139700" dir="2700000" algn="tl" rotWithShape="0">
              <a:srgbClr val="333333">
                <a:alpha val="65000"/>
              </a:srgbClr>
            </a:outerShdw>
          </a:effectLst>
        </p:spPr>
      </p:pic>
      <p:cxnSp>
        <p:nvCxnSpPr>
          <p:cNvPr id="18" name="Straight Arrow Connector 17"/>
          <p:cNvCxnSpPr/>
          <p:nvPr/>
        </p:nvCxnSpPr>
        <p:spPr>
          <a:xfrm>
            <a:off x="3419872" y="2420888"/>
            <a:ext cx="720080" cy="288032"/>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2987095" y="2996952"/>
            <a:ext cx="1440889" cy="216024"/>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21" name="Picture 20"/>
          <p:cNvPicPr/>
          <p:nvPr/>
        </p:nvPicPr>
        <p:blipFill>
          <a:blip r:embed="rId6"/>
          <a:srcRect/>
          <a:stretch>
            <a:fillRect/>
          </a:stretch>
        </p:blipFill>
        <p:spPr bwMode="auto">
          <a:xfrm>
            <a:off x="3635895" y="4149080"/>
            <a:ext cx="3115837" cy="2335868"/>
          </a:xfrm>
          <a:prstGeom prst="rect">
            <a:avLst/>
          </a:prstGeom>
          <a:ln>
            <a:noFill/>
          </a:ln>
          <a:effectLst>
            <a:outerShdw blurRad="292100" dist="139700" dir="2700000" algn="tl" rotWithShape="0">
              <a:srgbClr val="333333">
                <a:alpha val="65000"/>
              </a:srgbClr>
            </a:outerShdw>
          </a:effectLst>
        </p:spPr>
      </p:pic>
      <p:cxnSp>
        <p:nvCxnSpPr>
          <p:cNvPr id="26" name="Straight Arrow Connector 25"/>
          <p:cNvCxnSpPr/>
          <p:nvPr/>
        </p:nvCxnSpPr>
        <p:spPr>
          <a:xfrm>
            <a:off x="3275856" y="5317014"/>
            <a:ext cx="1656184" cy="488250"/>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4" name="Action Button: Back or Previous 13">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ction Button: Forward or Next 15">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32597885"/>
      </p:ext>
    </p:extLst>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205053" cy="625434"/>
          </a:xfrm>
        </p:spPr>
        <p:txBody>
          <a:bodyPr>
            <a:normAutofit/>
          </a:bodyPr>
          <a:lstStyle/>
          <a:p>
            <a:r>
              <a:rPr lang="en-GB" sz="2800" dirty="0" smtClean="0"/>
              <a:t>1 - Assignment </a:t>
            </a:r>
            <a:r>
              <a:rPr lang="en-GB" sz="2800" dirty="0"/>
              <a:t>Walkthrough </a:t>
            </a:r>
            <a:r>
              <a:rPr lang="en-GB" sz="2800" dirty="0" smtClean="0"/>
              <a:t>Guide - Banner</a:t>
            </a:r>
            <a:endParaRPr lang="en-GB" sz="28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2894027625"/>
              </p:ext>
            </p:extLst>
          </p:nvPr>
        </p:nvGraphicFramePr>
        <p:xfrm>
          <a:off x="6872038" y="1772816"/>
          <a:ext cx="1948433" cy="4350307"/>
        </p:xfrm>
        <a:graphic>
          <a:graphicData uri="http://schemas.openxmlformats.org/drawingml/2006/table">
            <a:tbl>
              <a:tblPr firstRow="1" firstCol="1" lastRow="1" lastCol="1" bandRow="1" bandCol="1">
                <a:tableStyleId>{2D5ABB26-0587-4C30-8999-92F81FD0307C}</a:tableStyleId>
              </a:tblPr>
              <a:tblGrid>
                <a:gridCol w="1948433"/>
              </a:tblGrid>
              <a:tr h="357427">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399918">
                <a:tc>
                  <a:txBody>
                    <a:bodyPr/>
                    <a:lstStyle/>
                    <a:p>
                      <a:pPr marL="177800" indent="-177800" algn="l">
                        <a:spcAft>
                          <a:spcPts val="0"/>
                        </a:spcAft>
                        <a:buFontTx/>
                        <a:buBlip>
                          <a:blip r:embed="rId3"/>
                        </a:buBlip>
                      </a:pPr>
                      <a:endParaRPr lang="en-GB" sz="800" dirty="0" smtClean="0">
                        <a:effectLst/>
                        <a:latin typeface="Calibri" pitchFamily="34" charset="0"/>
                        <a:ea typeface="Times New Roman"/>
                        <a:cs typeface="Calibri" pitchFamily="34" charset="0"/>
                      </a:endParaRPr>
                    </a:p>
                    <a:p>
                      <a:pPr lvl="0"/>
                      <a:r>
                        <a:rPr kumimoji="0" lang="en-GB" sz="1600" kern="1200" dirty="0" smtClean="0">
                          <a:solidFill>
                            <a:schemeClr val="tx1"/>
                          </a:solidFill>
                          <a:effectLst/>
                          <a:latin typeface="+mj-lt"/>
                          <a:ea typeface="+mn-ea"/>
                          <a:cs typeface="+mn-cs"/>
                        </a:rPr>
                        <a:t>Think about what a company hopes</a:t>
                      </a:r>
                      <a:r>
                        <a:rPr kumimoji="0" lang="en-GB" sz="1600" kern="1200" baseline="0" dirty="0" smtClean="0">
                          <a:solidFill>
                            <a:schemeClr val="tx1"/>
                          </a:solidFill>
                          <a:effectLst/>
                          <a:latin typeface="+mj-lt"/>
                          <a:ea typeface="+mn-ea"/>
                          <a:cs typeface="+mn-cs"/>
                        </a:rPr>
                        <a:t> to achieve</a:t>
                      </a:r>
                      <a:endParaRPr kumimoji="0" lang="en-GB" sz="1600"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Less than 350kb</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Saved as a JPG file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30cm wide at least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Not tall to avoid scrolling</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Contains multiple images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Has the logo</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Good resolution</a:t>
                      </a:r>
                      <a:endParaRPr lang="en-GB" sz="1600" baseline="0" dirty="0">
                        <a:solidFill>
                          <a:schemeClr val="tx1"/>
                        </a:solidFill>
                        <a:effectLst/>
                        <a:latin typeface="+mj-lt"/>
                        <a:ea typeface="Times New Roma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039" y="1788488"/>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sz="1600" b="1" dirty="0" smtClean="0">
                <a:latin typeface="Calibri" pitchFamily="34" charset="0"/>
                <a:ea typeface="Calibri" pitchFamily="34" charset="0"/>
                <a:cs typeface="Calibri" pitchFamily="34" charset="0"/>
              </a:rPr>
              <a:t>Task 1</a:t>
            </a:r>
            <a:r>
              <a:rPr lang="en-US" sz="1600" b="1" dirty="0">
                <a:latin typeface="Calibri" pitchFamily="34" charset="0"/>
                <a:ea typeface="Calibri" pitchFamily="34" charset="0"/>
                <a:cs typeface="Calibri" pitchFamily="34" charset="0"/>
              </a:rPr>
              <a:t>:</a:t>
            </a:r>
            <a:r>
              <a:rPr lang="en-US" sz="1600" dirty="0">
                <a:latin typeface="Calibri" pitchFamily="34" charset="0"/>
                <a:ea typeface="Calibri" pitchFamily="34" charset="0"/>
                <a:cs typeface="Calibri" pitchFamily="34" charset="0"/>
              </a:rPr>
              <a:t> </a:t>
            </a:r>
            <a:r>
              <a:rPr lang="en-GB" sz="1600" dirty="0">
                <a:latin typeface="Calibri" pitchFamily="34" charset="0"/>
              </a:rPr>
              <a:t>Be able to </a:t>
            </a:r>
            <a:r>
              <a:rPr lang="en-GB" sz="1600" dirty="0" smtClean="0"/>
              <a:t>Make the Banner for your Website</a:t>
            </a:r>
            <a:endParaRPr lang="en-ZA" sz="1600" dirty="0">
              <a:latin typeface="Calibri" pitchFamily="34" charset="0"/>
              <a:ea typeface="Calibri" pitchFamily="34" charset="0"/>
              <a:cs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1175032388"/>
              </p:ext>
            </p:extLst>
          </p:nvPr>
        </p:nvGraphicFramePr>
        <p:xfrm>
          <a:off x="337567" y="1700808"/>
          <a:ext cx="3154314" cy="4896544"/>
        </p:xfrm>
        <a:graphic>
          <a:graphicData uri="http://schemas.openxmlformats.org/drawingml/2006/table">
            <a:tbl>
              <a:tblPr firstRow="1" bandRow="1">
                <a:tableStyleId>{2D5ABB26-0587-4C30-8999-92F81FD0307C}</a:tableStyleId>
              </a:tblPr>
              <a:tblGrid>
                <a:gridCol w="3154314"/>
              </a:tblGrid>
              <a:tr h="48965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7 – Placing Images</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400" kern="1200" dirty="0" smtClean="0">
                        <a:solidFill>
                          <a:schemeClr val="tx1"/>
                        </a:solidFill>
                        <a:latin typeface="Calibri" pitchFamily="34" charset="0"/>
                        <a:ea typeface="+mn-ea"/>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GB" sz="1800" kern="1200" dirty="0" smtClean="0">
                          <a:solidFill>
                            <a:schemeClr val="tx1"/>
                          </a:solidFill>
                          <a:latin typeface="Calibri" pitchFamily="34" charset="0"/>
                          <a:ea typeface="+mn-ea"/>
                          <a:cs typeface="Calibri" pitchFamily="34" charset="0"/>
                        </a:rPr>
                        <a:t>As you are importing it your banner should look a little like mine.</a:t>
                      </a:r>
                      <a:endParaRPr kumimoji="0" lang="en-GB" sz="1800" kern="1200" baseline="0" dirty="0" smtClean="0">
                        <a:solidFill>
                          <a:schemeClr val="tx1"/>
                        </a:solidFill>
                        <a:latin typeface="Calibri" pitchFamily="34" charset="0"/>
                        <a:ea typeface="+mn-ea"/>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1800" kern="1200" baseline="0" dirty="0" smtClean="0">
                        <a:solidFill>
                          <a:schemeClr val="tx1"/>
                        </a:solidFill>
                        <a:latin typeface="Calibri" pitchFamily="34" charset="0"/>
                        <a:ea typeface="+mn-ea"/>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GB" sz="1800" kern="1200" baseline="0" dirty="0" smtClean="0">
                          <a:solidFill>
                            <a:schemeClr val="tx1"/>
                          </a:solidFill>
                          <a:latin typeface="Calibri" pitchFamily="34" charset="0"/>
                          <a:ea typeface="+mn-ea"/>
                          <a:cs typeface="Calibri" pitchFamily="34" charset="0"/>
                        </a:rPr>
                        <a:t>It is up to you where you put the logo as long as it is large and stands out for the examiner. </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n-GB" sz="1800" kern="1200" baseline="0" dirty="0" smtClean="0">
                          <a:solidFill>
                            <a:schemeClr val="tx1"/>
                          </a:solidFill>
                          <a:latin typeface="Calibri" pitchFamily="34" charset="0"/>
                          <a:ea typeface="+mn-ea"/>
                          <a:cs typeface="Calibri" pitchFamily="34" charset="0"/>
                        </a:rPr>
                        <a:t>There are no rules  as to what the banner should look like as long as it is interesting and has the logo.</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n-GB" sz="1800" kern="1200" baseline="0" dirty="0" smtClean="0">
                          <a:solidFill>
                            <a:schemeClr val="tx1"/>
                          </a:solidFill>
                          <a:latin typeface="Calibri" pitchFamily="34" charset="0"/>
                          <a:ea typeface="+mn-ea"/>
                          <a:cs typeface="Calibri" pitchFamily="34" charset="0"/>
                        </a:rPr>
                        <a:t>At this point if you are running out of time you could just save it and jump to</a:t>
                      </a:r>
                      <a:r>
                        <a:rPr kumimoji="0" lang="en-GB" sz="1800" kern="1200" baseline="0" dirty="0" smtClean="0">
                          <a:solidFill>
                            <a:schemeClr val="tx1"/>
                          </a:solidFill>
                          <a:latin typeface="Calibri" pitchFamily="34" charset="0"/>
                          <a:ea typeface="+mn-ea"/>
                          <a:cs typeface="Calibri" pitchFamily="34" charset="0"/>
                          <a:hlinkClick r:id="rId5" action="ppaction://hlinksldjump"/>
                        </a:rPr>
                        <a:t> Step 14. </a:t>
                      </a:r>
                      <a:endParaRPr kumimoji="0" lang="en-GB" sz="1800" kern="1200" baseline="0" dirty="0" smtClean="0">
                        <a:solidFill>
                          <a:schemeClr val="tx1"/>
                        </a:solidFill>
                        <a:latin typeface="Calibri" pitchFamily="34" charset="0"/>
                        <a:ea typeface="+mn-ea"/>
                        <a:cs typeface="Calibri" pitchFamily="34" charset="0"/>
                      </a:endParaRPr>
                    </a:p>
                  </a:txBody>
                  <a:tcPr>
                    <a:noFill/>
                  </a:tcPr>
                </a:tc>
              </a:tr>
            </a:tbl>
          </a:graphicData>
        </a:graphic>
      </p:graphicFrame>
      <p:pic>
        <p:nvPicPr>
          <p:cNvPr id="14" name="Picture 13"/>
          <p:cNvPicPr/>
          <p:nvPr/>
        </p:nvPicPr>
        <p:blipFill>
          <a:blip r:embed="rId6" cstate="screen"/>
          <a:srcRect/>
          <a:stretch>
            <a:fillRect/>
          </a:stretch>
        </p:blipFill>
        <p:spPr bwMode="auto">
          <a:xfrm>
            <a:off x="3635895" y="1697096"/>
            <a:ext cx="3115836" cy="2307968"/>
          </a:xfrm>
          <a:prstGeom prst="rect">
            <a:avLst/>
          </a:prstGeom>
          <a:ln>
            <a:noFill/>
          </a:ln>
          <a:effectLst>
            <a:outerShdw blurRad="292100" dist="139700" dir="2700000" algn="tl" rotWithShape="0">
              <a:srgbClr val="333333">
                <a:alpha val="65000"/>
              </a:srgbClr>
            </a:outerShdw>
          </a:effectLst>
        </p:spPr>
      </p:pic>
      <p:cxnSp>
        <p:nvCxnSpPr>
          <p:cNvPr id="18" name="Straight Arrow Connector 17"/>
          <p:cNvCxnSpPr/>
          <p:nvPr/>
        </p:nvCxnSpPr>
        <p:spPr>
          <a:xfrm>
            <a:off x="3419872" y="2420888"/>
            <a:ext cx="864096" cy="144016"/>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15" name="Picture 14"/>
          <p:cNvPicPr/>
          <p:nvPr/>
        </p:nvPicPr>
        <p:blipFill>
          <a:blip r:embed="rId7" cstate="screen"/>
          <a:srcRect/>
          <a:stretch>
            <a:fillRect/>
          </a:stretch>
        </p:blipFill>
        <p:spPr bwMode="auto">
          <a:xfrm>
            <a:off x="3635895" y="4149080"/>
            <a:ext cx="3115836" cy="2284670"/>
          </a:xfrm>
          <a:prstGeom prst="rect">
            <a:avLst/>
          </a:prstGeom>
          <a:ln>
            <a:noFill/>
          </a:ln>
          <a:effectLst>
            <a:outerShdw blurRad="292100" dist="139700" dir="2700000" algn="tl" rotWithShape="0">
              <a:srgbClr val="333333">
                <a:alpha val="65000"/>
              </a:srgbClr>
            </a:outerShdw>
          </a:effectLst>
        </p:spPr>
      </p:pic>
      <p:cxnSp>
        <p:nvCxnSpPr>
          <p:cNvPr id="26" name="Straight Arrow Connector 25"/>
          <p:cNvCxnSpPr/>
          <p:nvPr/>
        </p:nvCxnSpPr>
        <p:spPr>
          <a:xfrm>
            <a:off x="3275856" y="4725144"/>
            <a:ext cx="1152128" cy="252028"/>
          </a:xfrm>
          <a:prstGeom prst="straightConnector1">
            <a:avLst/>
          </a:prstGeom>
          <a:ln w="41275" cap="sq">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Action Button: Back or Previous 11">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ction Button: Forward or Next 15">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87204834"/>
      </p:ext>
    </p:extLst>
  </p:cSld>
  <p:clrMapOvr>
    <a:masterClrMapping/>
  </p:clrMapOvr>
  <p:transition advClick="0"/>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2&quot; unique_id=&quot;10045&quot;&gt;&lt;object type=&quot;3&quot; unique_id=&quot;10046&quot;&gt;&lt;property id=&quot;20148&quot; value=&quot;5&quot;/&gt;&lt;property id=&quot;20300&quot; value=&quot;Slide 1 - &amp;quot;Welcome&amp;quot;&quot;/&gt;&lt;property id=&quot;20307&quot; value=&quot;256&quot;/&gt;&lt;/object&gt;&lt;object type=&quot;3&quot; unique_id=&quot;10047&quot;&gt;&lt;property id=&quot;20148&quot; value=&quot;5&quot;/&gt;&lt;property id=&quot;20300&quot; value=&quot;Slide 2 - &amp;quot;Assignment Scenario&amp;quot;&quot;/&gt;&lt;property id=&quot;20307&quot; value=&quot;258&quot;/&gt;&lt;/object&gt;&lt;object type=&quot;3&quot; unique_id=&quot;10048&quot;&gt;&lt;property id=&quot;20148&quot; value=&quot;5&quot;/&gt;&lt;property id=&quot;20300&quot; value=&quot;Slide 3 - &amp;quot;Excel Sales Scenario&amp;quot;&quot;/&gt;&lt;property id=&quot;20307&quot; value=&quot;286&quot;/&gt;&lt;/object&gt;&lt;object type=&quot;3&quot; unique_id=&quot;10049&quot;&gt;&lt;property id=&quot;20148&quot; value=&quot;5&quot;/&gt;&lt;property id=&quot;20300&quot; value=&quot;Slide 4 - &amp;quot;Task 1 – Excel Sales Spreadsheet&amp;quot;&quot;/&gt;&lt;property id=&quot;20307&quot; value=&quot;287&quot;/&gt;&lt;/object&gt;&lt;object type=&quot;3&quot; unique_id=&quot;10050&quot;&gt;&lt;property id=&quot;20148&quot; value=&quot;5&quot;/&gt;&lt;property id=&quot;20300&quot; value=&quot;Slide 5 - &amp;quot;Task 2 – Excel Sales Spreadsheet&amp;quot;&quot;/&gt;&lt;property id=&quot;20307&quot; value=&quot;288&quot;/&gt;&lt;/object&gt;&lt;object type=&quot;3&quot; unique_id=&quot;10051&quot;&gt;&lt;property id=&quot;20148&quot; value=&quot;5&quot;/&gt;&lt;property id=&quot;20300&quot; value=&quot;Slide 6 - &amp;quot;Task 3 – Excel Sales Spreadsheet&amp;quot;&quot;/&gt;&lt;property id=&quot;20307&quot; value=&quot;289&quot;/&gt;&lt;/object&gt;&lt;object type=&quot;3&quot; unique_id=&quot;10052&quot;&gt;&lt;property id=&quot;20148&quot; value=&quot;5&quot;/&gt;&lt;property id=&quot;20300&quot; value=&quot;Slide 7 - &amp;quot;Task 4 – Excel Sales Spreadsheet&amp;quot;&quot;/&gt;&lt;property id=&quot;20307&quot; value=&quot;290&quot;/&gt;&lt;/object&gt;&lt;object type=&quot;3&quot; unique_id=&quot;10053&quot;&gt;&lt;property id=&quot;20148&quot; value=&quot;5&quot;/&gt;&lt;property id=&quot;20300&quot; value=&quot;Slide 8 - &amp;quot;Task 5 – Excel Sales Spreadsheet&amp;quot;&quot;/&gt;&lt;property id=&quot;20307&quot; value=&quot;291&quot;/&gt;&lt;/object&gt;&lt;object type=&quot;3&quot; unique_id=&quot;10054&quot;&gt;&lt;property id=&quot;20148&quot; value=&quot;5&quot;/&gt;&lt;property id=&quot;20300&quot; value=&quot;Slide 9 - &amp;quot;Task 6 – Excel Sales Spreadsheet&amp;quot;&quot;/&gt;&lt;property id=&quot;20307&quot; value=&quot;292&quot;/&gt;&lt;/object&gt;&lt;object type=&quot;3&quot; unique_id=&quot;10055&quot;&gt;&lt;property id=&quot;20148&quot; value=&quot;5&quot;/&gt;&lt;property id=&quot;20300&quot; value=&quot;Slide 10 - &amp;quot;Task 7 – Excel Sales Spreadsheet&amp;quot;&quot;/&gt;&lt;property id=&quot;20307&quot; value=&quot;294&quot;/&gt;&lt;/object&gt;&lt;object type=&quot;3&quot; unique_id=&quot;10056&quot;&gt;&lt;property id=&quot;20148&quot; value=&quot;5&quot;/&gt;&lt;property id=&quot;20300&quot; value=&quot;Slide 11 - &amp;quot;Task 8 – Excel Sales Spreadsheet&amp;quot;&quot;/&gt;&lt;property id=&quot;20307&quot; value=&quot;295&quot;/&gt;&lt;/object&gt;&lt;object type=&quot;3&quot; unique_id=&quot;10057&quot;&gt;&lt;property id=&quot;20148&quot; value=&quot;5&quot;/&gt;&lt;property id=&quot;20300&quot; value=&quot;Slide 12 - &amp;quot;Excel Tutorials – Click to View&amp;quot;&quot;/&gt;&lt;property id=&quot;20307&quot; value=&quot;332&quot;/&gt;&lt;/object&gt;&lt;object type=&quot;3&quot; unique_id=&quot;10058&quot;&gt;&lt;property id=&quot;20148&quot; value=&quot;5&quot;/&gt;&lt;property id=&quot;20300&quot; value=&quot;Slide 13 - &amp;quot;Excel Sales – Assessment (St/Ex/Ad)&amp;quot;&quot;/&gt;&lt;property id=&quot;20307&quot; value=&quot;297&quot;/&gt;&lt;/object&gt;&lt;object type=&quot;3&quot; unique_id=&quot;10059&quot;&gt;&lt;property id=&quot;20148&quot; value=&quot;5&quot;/&gt;&lt;property id=&quot;20300&quot; value=&quot;Slide 14 - &amp;quot;Excel Bookings Scenario&amp;quot;&quot;/&gt;&lt;property id=&quot;20307&quot; value=&quot;299&quot;/&gt;&lt;/object&gt;&lt;object type=&quot;3&quot; unique_id=&quot;10060&quot;&gt;&lt;property id=&quot;20148&quot; value=&quot;5&quot;/&gt;&lt;property id=&quot;20300&quot; value=&quot;Slide 15 - &amp;quot;Task 1 – Excel Bookings Spreadsheet&amp;quot;&quot;/&gt;&lt;property id=&quot;20307&quot; value=&quot;300&quot;/&gt;&lt;/object&gt;&lt;object type=&quot;3&quot; unique_id=&quot;10061&quot;&gt;&lt;property id=&quot;20148&quot; value=&quot;5&quot;/&gt;&lt;property id=&quot;20300&quot; value=&quot;Slide 16 - &amp;quot;Task 2 – Excel Bookings Spreadsheet&amp;quot;&quot;/&gt;&lt;property id=&quot;20307&quot; value=&quot;301&quot;/&gt;&lt;/object&gt;&lt;object type=&quot;3&quot; unique_id=&quot;10062&quot;&gt;&lt;property id=&quot;20148&quot; value=&quot;5&quot;/&gt;&lt;property id=&quot;20300&quot; value=&quot;Slide 17 - &amp;quot;Task 3 – Excel Bookings Spreadsheet&amp;quot;&quot;/&gt;&lt;property id=&quot;20307&quot; value=&quot;302&quot;/&gt;&lt;/object&gt;&lt;object type=&quot;3&quot; unique_id=&quot;10063&quot;&gt;&lt;property id=&quot;20148&quot; value=&quot;5&quot;/&gt;&lt;property id=&quot;20300&quot; value=&quot;Slide 18 - &amp;quot;Task 4 – Excel Bookings Spreadsheet&amp;quot;&quot;/&gt;&lt;property id=&quot;20307&quot; value=&quot;309&quot;/&gt;&lt;/object&gt;&lt;object type=&quot;3&quot; unique_id=&quot;10064&quot;&gt;&lt;property id=&quot;20148&quot; value=&quot;5&quot;/&gt;&lt;property id=&quot;20300&quot; value=&quot;Slide 19 - &amp;quot;Task 5 – Excel Bookings Spreadsheet&amp;quot;&quot;/&gt;&lt;property id=&quot;20307&quot; value=&quot;304&quot;/&gt;&lt;/object&gt;&lt;object type=&quot;3&quot; unique_id=&quot;10065&quot;&gt;&lt;property id=&quot;20148&quot; value=&quot;5&quot;/&gt;&lt;property id=&quot;20300&quot; value=&quot;Slide 20 - &amp;quot;Task 6 – Excel Bookings Spreadsheet&amp;quot;&quot;/&gt;&lt;property id=&quot;20307&quot; value=&quot;305&quot;/&gt;&lt;/object&gt;&lt;object type=&quot;3&quot; unique_id=&quot;10066&quot;&gt;&lt;property id=&quot;20148&quot; value=&quot;5&quot;/&gt;&lt;property id=&quot;20300&quot; value=&quot;Slide 21 - &amp;quot;Task 7 – Excel Bookings Spreadsheet&amp;quot;&quot;/&gt;&lt;property id=&quot;20307&quot; value=&quot;306&quot;/&gt;&lt;/object&gt;&lt;object type=&quot;3&quot; unique_id=&quot;10067&quot;&gt;&lt;property id=&quot;20148&quot; value=&quot;5&quot;/&gt;&lt;property id=&quot;20300&quot; value=&quot;Slide 22 - &amp;quot;Task 8 – Excel Bookings Spreadsheet&amp;quot;&quot;/&gt;&lt;property id=&quot;20307&quot; value=&quot;307&quot;/&gt;&lt;/object&gt;&lt;object type=&quot;3&quot; unique_id=&quot;10068&quot;&gt;&lt;property id=&quot;20148&quot; value=&quot;5&quot;/&gt;&lt;property id=&quot;20300&quot; value=&quot;Slide 23 - &amp;quot;Excel Tutorials – Click to View&amp;quot;&quot;/&gt;&lt;property id=&quot;20307&quot; value=&quot;334&quot;/&gt;&lt;/object&gt;&lt;object type=&quot;3&quot; unique_id=&quot;10069&quot;&gt;&lt;property id=&quot;20148&quot; value=&quot;5&quot;/&gt;&lt;property id=&quot;20300&quot; value=&quot;Slide 24 - &amp;quot;Excel Bookings – Assessment (St/Ex/Ad)&amp;quot;&quot;/&gt;&lt;property id=&quot;20307&quot; value=&quot;308&quot;/&gt;&lt;/object&gt;&lt;object type=&quot;3&quot; unique_id=&quot;10070&quot;&gt;&lt;property id=&quot;20148&quot; value=&quot;5&quot;/&gt;&lt;property id=&quot;20300&quot; value=&quot;Slide 25 - &amp;quot;Graphics Scenario&amp;quot;&quot;/&gt;&lt;property id=&quot;20307&quot; value=&quot;310&quot;/&gt;&lt;/object&gt;&lt;object type=&quot;3&quot; unique_id=&quot;10071&quot;&gt;&lt;property id=&quot;20148&quot; value=&quot;5&quot;/&gt;&lt;property id=&quot;20300&quot; value=&quot;Slide 26 - &amp;quot;Task 1 – Bitmap Montage&amp;quot;&quot;/&gt;&lt;property id=&quot;20307&quot; value=&quot;311&quot;/&gt;&lt;/object&gt;&lt;object type=&quot;3&quot; unique_id=&quot;10072&quot;&gt;&lt;property id=&quot;20148&quot; value=&quot;5&quot;/&gt;&lt;property id=&quot;20300&quot; value=&quot;Slide 27 - &amp;quot;Task 2 – Bitmap Montage&amp;quot;&quot;/&gt;&lt;property id=&quot;20307&quot; value=&quot;312&quot;/&gt;&lt;/object&gt;&lt;object type=&quot;3&quot; unique_id=&quot;10073&quot;&gt;&lt;property id=&quot;20148&quot; value=&quot;5&quot;/&gt;&lt;property id=&quot;20300&quot; value=&quot;Slide 28 - &amp;quot;Task 3 – Bitmap Montage&amp;quot;&quot;/&gt;&lt;property id=&quot;20307&quot; value=&quot;313&quot;/&gt;&lt;/object&gt;&lt;object type=&quot;3&quot; unique_id=&quot;10074&quot;&gt;&lt;property id=&quot;20148&quot; value=&quot;5&quot;/&gt;&lt;property id=&quot;20300&quot; value=&quot;Slide 29 - &amp;quot;Task 4 – Bitmap Montage&amp;quot;&quot;/&gt;&lt;property id=&quot;20307&quot; value=&quot;314&quot;/&gt;&lt;/object&gt;&lt;object type=&quot;3&quot; unique_id=&quot;10075&quot;&gt;&lt;property id=&quot;20148&quot; value=&quot;5&quot;/&gt;&lt;property id=&quot;20300&quot; value=&quot;Slide 30 - &amp;quot;Task 5 – Vector Map&amp;quot;&quot;/&gt;&lt;property id=&quot;20307&quot; value=&quot;315&quot;/&gt;&lt;/object&gt;&lt;object type=&quot;3&quot; unique_id=&quot;10076&quot;&gt;&lt;property id=&quot;20148&quot; value=&quot;5&quot;/&gt;&lt;property id=&quot;20300&quot; value=&quot;Slide 31 - &amp;quot;Task 6 – Vector Map&amp;quot;&quot;/&gt;&lt;property id=&quot;20307&quot; value=&quot;316&quot;/&gt;&lt;/object&gt;&lt;object type=&quot;3&quot; unique_id=&quot;10077&quot;&gt;&lt;property id=&quot;20148&quot; value=&quot;5&quot;/&gt;&lt;property id=&quot;20300&quot; value=&quot;Slide 32 - &amp;quot;Task 7 – Vector Map&amp;quot;&quot;/&gt;&lt;property id=&quot;20307&quot; value=&quot;317&quot;/&gt;&lt;/object&gt;&lt;object type=&quot;3&quot; unique_id=&quot;10078&quot;&gt;&lt;property id=&quot;20148&quot; value=&quot;5&quot;/&gt;&lt;property id=&quot;20300&quot; value=&quot;Slide 33 - &amp;quot;Task 8 – Graphics&amp;quot;&quot;/&gt;&lt;property id=&quot;20307&quot; value=&quot;318&quot;/&gt;&lt;/object&gt;&lt;object type=&quot;3&quot; unique_id=&quot;10079&quot;&gt;&lt;property id=&quot;20148&quot; value=&quot;5&quot;/&gt;&lt;property id=&quot;20300&quot; value=&quot;Slide 34 - &amp;quot;Task 9 – Graphics&amp;quot;&quot;/&gt;&lt;property id=&quot;20307&quot; value=&quot;321&quot;/&gt;&lt;/object&gt;&lt;object type=&quot;3&quot; unique_id=&quot;10080&quot;&gt;&lt;property id=&quot;20148&quot; value=&quot;5&quot;/&gt;&lt;property id=&quot;20300&quot; value=&quot;Slide 35 - &amp;quot;Graphics – Assessment (St/Ex/Ad)&amp;quot;&quot;/&gt;&lt;property id=&quot;20307&quot; value=&quot;319&quot;/&gt;&lt;/object&gt;&lt;object type=&quot;3&quot; unique_id=&quot;10081&quot;&gt;&lt;property id=&quot;20148&quot; value=&quot;5&quot;/&gt;&lt;property id=&quot;20300&quot; value=&quot;Slide 36 - &amp;quot;E-Safety Scenario&amp;quot;&quot;/&gt;&lt;property id=&quot;20307&quot; value=&quot;322&quot;/&gt;&lt;/object&gt;&lt;object type=&quot;3&quot; unique_id=&quot;10082&quot;&gt;&lt;property id=&quot;20148&quot; value=&quot;5&quot;/&gt;&lt;property id=&quot;20300&quot; value=&quot;Slide 37 - &amp;quot;Task 1 – E-Safety&amp;quot;&quot;/&gt;&lt;property id=&quot;20307&quot; value=&quot;323&quot;/&gt;&lt;/object&gt;&lt;object type=&quot;3&quot; unique_id=&quot;10083&quot;&gt;&lt;property id=&quot;20148&quot; value=&quot;5&quot;/&gt;&lt;property id=&quot;20300&quot; value=&quot;Slide 38 - &amp;quot;Task 2 – E-Safety&amp;quot;&quot;/&gt;&lt;property id=&quot;20307&quot; value=&quot;324&quot;/&gt;&lt;/object&gt;&lt;object type=&quot;3&quot; unique_id=&quot;10084&quot;&gt;&lt;property id=&quot;20148&quot; value=&quot;5&quot;/&gt;&lt;property id=&quot;20300&quot; value=&quot;Slide 39 - &amp;quot;Task 3 – E-Safety&amp;quot;&quot;/&gt;&lt;property id=&quot;20307&quot; value=&quot;325&quot;/&gt;&lt;/object&gt;&lt;object type=&quot;3&quot; unique_id=&quot;10085&quot;&gt;&lt;property id=&quot;20148&quot; value=&quot;5&quot;/&gt;&lt;property id=&quot;20300&quot; value=&quot;Slide 40 - &amp;quot;Task 4 – E-Safety&amp;quot;&quot;/&gt;&lt;property id=&quot;20307&quot; value=&quot;326&quot;/&gt;&lt;/object&gt;&lt;object type=&quot;3&quot; unique_id=&quot;10086&quot;&gt;&lt;property id=&quot;20148&quot; value=&quot;5&quot;/&gt;&lt;property id=&quot;20300&quot; value=&quot;Slide 41 - &amp;quot;Task 5 – E-Safety&amp;quot;&quot;/&gt;&lt;property id=&quot;20307&quot; value=&quot;327&quot;/&gt;&lt;/object&gt;&lt;object type=&quot;3&quot; unique_id=&quot;10087&quot;&gt;&lt;property id=&quot;20148&quot; value=&quot;5&quot;/&gt;&lt;property id=&quot;20300&quot; value=&quot;Slide 42 - &amp;quot;Task 6 – E-Safety&amp;quot;&quot;/&gt;&lt;property id=&quot;20307&quot; value=&quot;328&quot;/&gt;&lt;/object&gt;&lt;object type=&quot;3&quot; unique_id=&quot;10088&quot;&gt;&lt;property id=&quot;20148&quot; value=&quot;5&quot;/&gt;&lt;property id=&quot;20300&quot; value=&quot;Slide 43 - &amp;quot;Task 7 – E-Safety&amp;quot;&quot;/&gt;&lt;property id=&quot;20307&quot; value=&quot;329&quot;/&gt;&lt;/object&gt;&lt;object type=&quot;3&quot; unique_id=&quot;10089&quot;&gt;&lt;property id=&quot;20148&quot; value=&quot;5&quot;/&gt;&lt;property id=&quot;20300&quot; value=&quot;Slide 44 - &amp;quot;E-Safety – Assessment (St/Ex/Ad)&amp;quot;&quot;/&gt;&lt;property id=&quot;20307&quot; value=&quot;331&quot;/&gt;&lt;/object&gt;&lt;/object&gt;&lt;object type=&quot;8&quot; unique_id=&quot;10135&quot;&gt;&lt;/object&gt;&lt;/object&gt;&lt;/database&gt;"/>
  <p:tag name="SECTOMILLISECCONVERTED" val="1"/>
  <p:tag name="ISPRING_RESOURCE_PATHS_HASH_2" val="08f788787bcb7a4d543d064184e3ed8f8a1ad1a"/>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ookeWeston">
  <a:themeElements>
    <a:clrScheme name="Custom 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A0AEC"/>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03C8A099435F469B82EC500073A18D" ma:contentTypeVersion="0" ma:contentTypeDescription="Create a new document." ma:contentTypeScope="" ma:versionID="db11316f7499926a5aef36baba7827a0">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E5A8F797-114D-47DC-A43E-E9D7D8871891}">
  <ds:schemaRefs>
    <ds:schemaRef ds:uri="http://schemas.microsoft.com/sharepoint/v3/contenttype/forms"/>
  </ds:schemaRefs>
</ds:datastoreItem>
</file>

<file path=customXml/itemProps2.xml><?xml version="1.0" encoding="utf-8"?>
<ds:datastoreItem xmlns:ds="http://schemas.openxmlformats.org/officeDocument/2006/customXml" ds:itemID="{76DD945F-B7B0-4691-A0D0-E2EAD6DA23B3}">
  <ds:schemaRefs>
    <ds:schemaRef ds:uri="http://purl.org/dc/terms/"/>
    <ds:schemaRef ds:uri="http://www.w3.org/XML/1998/namespace"/>
    <ds:schemaRef ds:uri="http://schemas.microsoft.com/office/2006/metadata/properties"/>
    <ds:schemaRef ds:uri="http://purl.org/dc/elements/1.1/"/>
    <ds:schemaRef ds:uri="http://schemas.microsoft.com/office/2006/documentManagement/type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E16A05FF-1C8D-47AA-A52A-FF79015719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24852</TotalTime>
  <Words>10430</Words>
  <Application>Microsoft Office PowerPoint</Application>
  <PresentationFormat>On-screen Show (4:3)</PresentationFormat>
  <Paragraphs>1224</Paragraphs>
  <Slides>77</Slides>
  <Notes>77</Notes>
  <HiddenSlides>0</HiddenSlides>
  <MMClips>0</MMClips>
  <ScaleCrop>false</ScaleCrop>
  <HeadingPairs>
    <vt:vector size="4" baseType="variant">
      <vt:variant>
        <vt:lpstr>Theme</vt:lpstr>
      </vt:variant>
      <vt:variant>
        <vt:i4>1</vt:i4>
      </vt:variant>
      <vt:variant>
        <vt:lpstr>Slide Titles</vt:lpstr>
      </vt:variant>
      <vt:variant>
        <vt:i4>77</vt:i4>
      </vt:variant>
    </vt:vector>
  </HeadingPairs>
  <TitlesOfParts>
    <vt:vector size="78" baseType="lpstr">
      <vt:lpstr>BrookeWeston</vt:lpstr>
      <vt:lpstr>PowerPoint Presentation</vt:lpstr>
      <vt:lpstr>Assignment Walkthrough Guide</vt:lpstr>
      <vt:lpstr>1 - Assignment Walkthrough Guide - Banner</vt:lpstr>
      <vt:lpstr>1 - Assignment Walkthrough Guide - Banner</vt:lpstr>
      <vt:lpstr>1 - Assignment Walkthrough Guide - Banner</vt:lpstr>
      <vt:lpstr>1 - Assignment Walkthrough Guide - Banner</vt:lpstr>
      <vt:lpstr>1 - Assignment Walkthrough Guide - Banner</vt:lpstr>
      <vt:lpstr>1 - Assignment Walkthrough Guide - Banner</vt:lpstr>
      <vt:lpstr>1 - Assignment Walkthrough Guide - Banner</vt:lpstr>
      <vt:lpstr>1 - Assignment Walkthrough Guide - Banner</vt:lpstr>
      <vt:lpstr>1 - Assignment Walkthrough Guide - Banner</vt:lpstr>
      <vt:lpstr>1 - Assignment Walkthrough Guide - Banner</vt:lpstr>
      <vt:lpstr>1 - Assignment Walkthrough Guide - Banner</vt:lpstr>
      <vt:lpstr>1 - Assignment Walkthrough Guide - Banner</vt:lpstr>
      <vt:lpstr>1 - Assignment Walkthrough Guide - Banner</vt:lpstr>
      <vt:lpstr>1 - Assignment Walkthrough Guide - Banner</vt:lpstr>
      <vt:lpstr>1 - Assignment Walkthrough Guide - Banner</vt:lpstr>
      <vt:lpstr>1 - Assignment Walkthrough Guide - Banner</vt:lpstr>
      <vt:lpstr>1 - Assignment Walkthrough Guide - Banner</vt:lpstr>
      <vt:lpstr>1 - Assignment Walkthrough Guide - Banner</vt:lpstr>
      <vt:lpstr>1 - Assignment Walkthrough Guide - Banner</vt:lpstr>
      <vt:lpstr>1 - Assignment Walkthrough Guide - Banner</vt:lpstr>
      <vt:lpstr>1 - Assignment Walkthrough Guide - Banner</vt:lpstr>
      <vt:lpstr>2 - Assignment Walkthrough Guide – Making a Table</vt:lpstr>
      <vt:lpstr>2 - Assignment Walkthrough Guide – Making a Table</vt:lpstr>
      <vt:lpstr>2 - Assignment Walkthrough Guide – Making a Table</vt:lpstr>
      <vt:lpstr>2 - Assignment Walkthrough Guide – Making a Table</vt:lpstr>
      <vt:lpstr>2 - Assignment Walkthrough Guide – Making a Table</vt:lpstr>
      <vt:lpstr>2 - Assignment Walkthrough Guide – Making a Table</vt:lpstr>
      <vt:lpstr>2 - Assignment Walkthrough Guide – Making a Table</vt:lpstr>
      <vt:lpstr>3 - Assignment Walkthrough Guide – Creating a CSS Style</vt:lpstr>
      <vt:lpstr>3 - Assignment Walkthrough Guide – Creating a CSS Style</vt:lpstr>
      <vt:lpstr>3 - Assignment Walkthrough Guide – Creating a CSS Style</vt:lpstr>
      <vt:lpstr>3 - Assignment Walkthrough Guide – Creating a CSS Style</vt:lpstr>
      <vt:lpstr>3 - Assignment Walkthrough Guide – Creating a CSS Style</vt:lpstr>
      <vt:lpstr>3 - Assignment Walkthrough Guide – Creating a CSS Style</vt:lpstr>
      <vt:lpstr>3 - Assignment Walkthrough Guide – Creating a CSS Style</vt:lpstr>
      <vt:lpstr>3 - Assignment Walkthrough Guide – Creating a CSS Style</vt:lpstr>
      <vt:lpstr>3 - Assignment Walkthrough Guide – Creating a CSS Style</vt:lpstr>
      <vt:lpstr>3 - Assignment Walkthrough Guide – Creating a CSS Style</vt:lpstr>
      <vt:lpstr>3 - Assignment Walkthrough Guide – Creating a CSS Style</vt:lpstr>
      <vt:lpstr>4 - Assignment Walkthrough Guide – Creating the Internal Links</vt:lpstr>
      <vt:lpstr>4 - Assignment Walkthrough Guide – Creating the Internal Links</vt:lpstr>
      <vt:lpstr>4 - Assignment Walkthrough Guide – Creating the Internal Links</vt:lpstr>
      <vt:lpstr>4 - Assignment Walkthrough Guide – Creating the Internal Links</vt:lpstr>
      <vt:lpstr>5 - Assignment Walkthrough Guide – Creating a Gallery of Images</vt:lpstr>
      <vt:lpstr>5 - Assignment Walkthrough Guide – Creating a Gallery of Images</vt:lpstr>
      <vt:lpstr>5 - Assignment Walkthrough Guide – Creating a Gallery of Images</vt:lpstr>
      <vt:lpstr>5 - Assignment Walkthrough Guide – Creating a Gallery of Images</vt:lpstr>
      <vt:lpstr>5 - Assignment Walkthrough Guide – Creating a Gallery of Images</vt:lpstr>
      <vt:lpstr>5 - Assignment Walkthrough Guide – Creating a Gallery of Images</vt:lpstr>
      <vt:lpstr>5 - Assignment Walkthrough Guide – Creating a Gallery of Images</vt:lpstr>
      <vt:lpstr>6 - Assignment Walkthrough Guide – Creating an Email and External Link</vt:lpstr>
      <vt:lpstr>6 - Assignment Walkthrough Guide – Creating an Email and External Link</vt:lpstr>
      <vt:lpstr>7 - Assignment Walkthrough Guide – Adding and Audio File Link</vt:lpstr>
      <vt:lpstr>7 - Assignment Walkthrough Guide – Adding and Audio File Link</vt:lpstr>
      <vt:lpstr>8 - Assignment Walkthrough Guide – How to Make A Form</vt:lpstr>
      <vt:lpstr>8 - Assignment Walkthrough Guide – How to Make A Form</vt:lpstr>
      <vt:lpstr>8 - Assignment Walkthrough Guide – How to Make A Form</vt:lpstr>
      <vt:lpstr>8 - Assignment Walkthrough Guide – How to Make A Form</vt:lpstr>
      <vt:lpstr>8 - Assignment Walkthrough Guide – How to Make A Form</vt:lpstr>
      <vt:lpstr>8 - Assignment Walkthrough Guide – How to Make A Form</vt:lpstr>
      <vt:lpstr>8 - Assignment Walkthrough Guide – How to Make A Form</vt:lpstr>
      <vt:lpstr>8 - Assignment Walkthrough Guide – How to Make A Form</vt:lpstr>
      <vt:lpstr>8 - Assignment Walkthrough Guide – How to Make A Form</vt:lpstr>
      <vt:lpstr>8 - Assignment Walkthrough Guide – How to Make A Form</vt:lpstr>
      <vt:lpstr>8 - Assignment Walkthrough Guide – How to Make A Form</vt:lpstr>
      <vt:lpstr>8 - Assignment Walkthrough Guide – How to Make A Form</vt:lpstr>
      <vt:lpstr>9 - Assignment Walkthrough Guide – Hotspot the Logo on the Banner</vt:lpstr>
      <vt:lpstr>9 - Assignment Walkthrough Guide – Hotspot the Logo on the Banner</vt:lpstr>
      <vt:lpstr>10 - Assignment Walkthrough Guide – How to Insert the Video (Mov)</vt:lpstr>
      <vt:lpstr>10 - Assignment Walkthrough Guide – How to Insert the Video (Mov)</vt:lpstr>
      <vt:lpstr>10 - Assignment Walkthrough Guide – How to Insert the Video (Mov)</vt:lpstr>
      <vt:lpstr>10 - Assignment Walkthrough Guide – How to Insert the Video (Mov)</vt:lpstr>
      <vt:lpstr>10 - Assignment Walkthrough Guide – How to Insert the Video (Mov)</vt:lpstr>
      <vt:lpstr>10 - Assignment Walkthrough Guide – How to Insert the Video (Mov)</vt:lpstr>
      <vt:lpstr>LO1 – Assessment (P, M, D)</vt:lpstr>
    </vt:vector>
  </TitlesOfParts>
  <Company>Brooke Weston CTC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R002 Unit 2 - LO1 Cambridge L2</dc:title>
  <dc:subject>eBusiness</dc:subject>
  <dc:creator>KPA</dc:creator>
  <cp:lastModifiedBy>Stephen Rafferty</cp:lastModifiedBy>
  <cp:revision>1192</cp:revision>
  <cp:lastPrinted>2012-09-28T14:36:43Z</cp:lastPrinted>
  <dcterms:created xsi:type="dcterms:W3CDTF">2008-03-12T11:01:44Z</dcterms:created>
  <dcterms:modified xsi:type="dcterms:W3CDTF">2014-06-17T08:28:46Z</dcterms:modified>
  <cp:category>Unit 01</cp:category>
</cp:coreProperties>
</file>

<file path=docProps/custom.xml><?xml version="1.0" encoding="utf-8"?>
<Properties xmlns="http://schemas.openxmlformats.org/officeDocument/2006/custom-properties" xmlns:vt="http://schemas.openxmlformats.org/officeDocument/2006/docPropsVTypes">
  <property fmtid="{64440492-4C8B-11D1-8B70-080036B11A03}" pid="4">
    <vt:lpwstr>Brooke Weston Academy</vt:lpwstr>
  </property>
  <property fmtid="{D5CDD505-2E9C-101B-9397-08002B2CF9AE}" pid="2" name="ContentTypeId">
    <vt:lpwstr>0x0101006303C8A099435F469B82EC500073A18D</vt:lpwstr>
  </property>
  <property fmtid="{D5CDD505-2E9C-101B-9397-08002B2CF9AE}" pid="3" name="Unit">
    <vt:lpwstr>U1</vt:lpwstr>
  </property>
</Properties>
</file>